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0"/>
  </p:notesMasterIdLst>
  <p:handoutMasterIdLst>
    <p:handoutMasterId r:id="rId31"/>
  </p:handoutMasterIdLst>
  <p:sldIdLst>
    <p:sldId id="371" r:id="rId7"/>
    <p:sldId id="339"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964A6-22BC-455C-9BB5-0A37EA7ABB87}" v="182" dt="2019-02-08T15:50:08.19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0" autoAdjust="0"/>
    <p:restoredTop sz="45156" autoAdjust="0"/>
  </p:normalViewPr>
  <p:slideViewPr>
    <p:cSldViewPr snapToGrid="0">
      <p:cViewPr varScale="1">
        <p:scale>
          <a:sx n="40" d="100"/>
          <a:sy n="40" d="100"/>
        </p:scale>
        <p:origin x="1896" y="54"/>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1T14:19:03.737" idx="1">
    <p:pos x="10" y="10"/>
    <p:text>Please check if my changes in the note are accurate.</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6.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2/11/2019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2/11/2019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t>Hello and welcome! In this video, we will look at PWM and servo control.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04462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motor can now spin forward.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66355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By changing which</a:t>
            </a:r>
            <a:r>
              <a:rPr lang="en-US" baseline="0" dirty="0"/>
              <a:t> transistors are on, the motor’s polarity (i.e., direction of motion) can be reversed.</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86654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motor’s terminals can be shorted. This will maximize the current flowing through the winding, and cause the motor shaft to want to resist rotation. This is the principle behind </a:t>
            </a:r>
            <a:r>
              <a:rPr lang="en-US" b="0" baseline="0" dirty="0"/>
              <a:t>dynamic braking </a:t>
            </a:r>
            <a:r>
              <a:rPr lang="en-US" baseline="0" dirty="0"/>
              <a:t>in electric motors.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913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When</a:t>
            </a:r>
            <a:r>
              <a:rPr lang="en-US" baseline="0" dirty="0"/>
              <a:t> designing the controller, take care to avoid conditions under which battery terminals are shorted. This usually causes massive failure on the motor controller board, and is a very common mistake in motor controller design.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3856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Because</a:t>
            </a:r>
            <a:r>
              <a:rPr lang="en-US" baseline="0" dirty="0"/>
              <a:t> the motor can now have reversible polarity, it is impractical to add kickback diodes across the motor terminals. Instead, we can add the diodes across the transistors, such that the inductive kickback from the winding would be shorted to the supply. This has a similar effect to adding snubber diodes to a single transistor controller configuration.</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49887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summarize what we have learnt so far. </a:t>
            </a:r>
            <a:r>
              <a:rPr lang="en-US" dirty="0"/>
              <a:t>By using one FET, we can achieve basic motor control functions, that is, acceleration and coasting. A half-bridge consisting of two FETs can provide braking. A full H-bridge configuration allows the motor to rotate in both directions. We need to be careful not to short battery terminals in H-bridge.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9460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autonomous</a:t>
            </a:r>
            <a:r>
              <a:rPr lang="en-US" baseline="0" dirty="0"/>
              <a:t> car consists of DC motors that provide forward motion, and DC servos that provide steering capabilities. Both can be controlled using PWM.</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111781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PWM</a:t>
            </a:r>
            <a:r>
              <a:rPr lang="en-US" baseline="0" dirty="0"/>
              <a:t> is used to vary the torque of an electrical DC motor. The idea is that if one switches the power (motor current) off and on fast enough, the inertia of the system and the motor is such that the output torque will average between the off and on torque, and the resultant torque will be something in between. The alternative approach would be to reduce the current i</a:t>
            </a:r>
            <a:r>
              <a:rPr lang="en-US" baseline="-25000" dirty="0"/>
              <a:t>m</a:t>
            </a:r>
            <a:r>
              <a:rPr lang="en-US" baseline="0" dirty="0"/>
              <a:t> by placing the FET somewhere in between an ON and OFF state, but this would cause large power dissipation in the transistor.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492317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PWM</a:t>
            </a:r>
            <a:r>
              <a:rPr lang="en-US" baseline="0" dirty="0"/>
              <a:t> pulse fed into the motor controller will switch the transistor off and on at a fast rate. The duty cycle of the waveform is defined as t</a:t>
            </a:r>
            <a:r>
              <a:rPr lang="en-US" baseline="-25000" dirty="0"/>
              <a:t>on</a:t>
            </a:r>
            <a:r>
              <a:rPr lang="en-US" baseline="0" dirty="0"/>
              <a:t>/t. As long as the PWM is fast (for most systems f&gt;50Hz), the effective torque felt by the system will be the average torque, i.e., tau_aver = k</a:t>
            </a:r>
            <a:r>
              <a:rPr lang="en-US" baseline="-25000" dirty="0"/>
              <a:t>t</a:t>
            </a:r>
            <a:r>
              <a:rPr lang="en-US" baseline="0" dirty="0"/>
              <a:t> * d*i</a:t>
            </a:r>
            <a:r>
              <a:rPr lang="en-US" baseline="-25000" dirty="0"/>
              <a:t>m</a:t>
            </a:r>
            <a:r>
              <a:rPr lang="en-US" baseline="0" dirty="0"/>
              <a:t>, where k</a:t>
            </a:r>
            <a:r>
              <a:rPr lang="en-US" baseline="-25000" dirty="0"/>
              <a:t>t</a:t>
            </a:r>
            <a:r>
              <a:rPr lang="en-US" baseline="0" dirty="0"/>
              <a:t> is a constant that relates current through the winding (motor current) to output torque. k</a:t>
            </a:r>
            <a:r>
              <a:rPr lang="en-US" baseline="-25000" dirty="0"/>
              <a:t>t</a:t>
            </a:r>
            <a:r>
              <a:rPr lang="en-US" baseline="0" dirty="0"/>
              <a:t> is constant because of Lorentz’ Law.</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336180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Radio-controlled (RC)</a:t>
            </a:r>
            <a:r>
              <a:rPr lang="en-US" baseline="0" dirty="0"/>
              <a:t> servos were initially developed as actuators for remote-controlled vehicles. Today, RC servos are used in a variety of other applications, such as robotics. The benefit of using an RC servo is that most remote-controlled car chassis (which form the basis of autonomous driving car development) are set up to use them for control. RC servos are also easy to control, and require standard power supply and control.</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102088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We will go through the basic design of motor controllers and </a:t>
            </a:r>
            <a:r>
              <a:rPr lang="en-US" baseline="0" dirty="0"/>
              <a:t>pulse-width modulation (</a:t>
            </a:r>
            <a:r>
              <a:rPr lang="en-US" dirty="0"/>
              <a:t>PWM) for both velocity and steering control.</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86911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Commonly</a:t>
            </a:r>
            <a:r>
              <a:rPr lang="en-US" baseline="0" dirty="0"/>
              <a:t>, RC servos have three power supply and control wires.  Red provides the supply voltage of 5V, black is usually ground, and white or yellow is the control input to the servo. The servo contains its own position controller, usually a potentiometer. The controller does not give a very precise position feedback; however, coupled with the control feedback from the line following the autonomous car, it is usually sufficient. The signal is what provides the input on which direction to point the servo. The signal is provided in the form of a pulse train, with an amplitude of 5V. The period of the pulse train is typically 20 ms to 30 ms, but this period does not affect the direction the servo points. Rather, the pulse determines which way the servo is turning. The pulse varies from 0.5 ms to 3 ms. Typically 1.5 ms, the servo is in the middle of its stroke, 0.5 ms on one side, and 3 ms is on the other side. This may vary somewhat among servo manufacturers, and must be tested before implementation.</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415660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PWM can be successfully used to control the servo direction, but the principle is slightly different.</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173389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We can generate PWM using a microcontroller’s timer function. Each timer has multiple channels, which can be connected to a GPIO pin to trigger PWM output.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660286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realize that, in motor velocity control, the PWM duty cycle controls the power transferred (at some velocity, i.e., constant V</a:t>
            </a:r>
            <a:r>
              <a:rPr lang="en-US" baseline="-25000" dirty="0"/>
              <a:t>emf</a:t>
            </a:r>
            <a:r>
              <a:rPr lang="en-US" baseline="0" dirty="0"/>
              <a:t>), and thus the velocity of the motors, while the pulse controls the direction the servo is pointing. If the period is fixed, the two PWMs work in a similar way. However, the two approaches are fundamentally different.</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19639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So far, we have only looked at a single transistor motor controller. Such a motor controller can only spin up the motor (connect power to it), or</a:t>
            </a:r>
            <a:r>
              <a:rPr lang="en-US" baseline="0" dirty="0"/>
              <a:t> disconnect it. There are other controller topologies that allow for more control over the motor motion. Such topologies allow for reversals of the direction of travel, e.g., to change which way the shaft spins, as well as dynamic braking.</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41848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 single</a:t>
            </a:r>
            <a:r>
              <a:rPr lang="en-US" baseline="0" dirty="0"/>
              <a:t> FET controller allows the motor to accelerate (torque = i</a:t>
            </a:r>
            <a:r>
              <a:rPr lang="en-US" baseline="-25000" dirty="0"/>
              <a:t>m</a:t>
            </a:r>
            <a:r>
              <a:rPr lang="en-US" baseline="0" dirty="0"/>
              <a: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246226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When</a:t>
            </a:r>
            <a:r>
              <a:rPr lang="en-US" baseline="0" dirty="0"/>
              <a:t> the FET is off, the motor coasts to an eventual stop. The connectors are open circuit, so no current is flowing through the windings. Consequently, the car will come to a stop, slowly being deaccelerated by drag, friction, and other losses in the system.</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63334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accelerate braking by using the concept of </a:t>
            </a:r>
            <a:r>
              <a:rPr lang="en-US" b="0" dirty="0"/>
              <a:t>dynamic braking. </a:t>
            </a:r>
          </a:p>
          <a:p>
            <a:r>
              <a:rPr lang="en-US" dirty="0"/>
              <a:t>The V</a:t>
            </a:r>
            <a:r>
              <a:rPr lang="en-US" baseline="-25000" dirty="0"/>
              <a:t>emf </a:t>
            </a:r>
            <a:r>
              <a:rPr lang="en-US" dirty="0"/>
              <a:t>generated by the motor is used to drive current through the armature to cause braking of the motor.</a:t>
            </a:r>
          </a:p>
          <a:p>
            <a:r>
              <a:rPr lang="en-US" dirty="0"/>
              <a:t>This method requires another FET.</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79140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This diagram shows the current flow during motor acceleration.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412208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By shorting the motor winding, dynamic</a:t>
            </a:r>
            <a:r>
              <a:rPr lang="en-US" baseline="0" dirty="0"/>
              <a:t> braking is engaged. In general, dynamic braking works by varying the current through the winding, but by shorting the winding, the maximum current is obtained, i.e., maximum braking power.</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11051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most commonly used topology is called an H-bridge. Four FETs are used to connect the motor to the battery terminals.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552859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a:extLst/>
          </p:cNvPr>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a:extLst/>
          </p:cNvPr>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a:extLst/>
          </p:cNvPr>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a:extLst/>
          </p:cNvPr>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a:extLst/>
          </p:cNvPr>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a:extLst/>
          </p:cNvPr>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a:extLst/>
          </p:cNvPr>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a:extLst/>
          </p:cNvPr>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a:extLst/>
          </p:cNvPr>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a:extLst/>
          </p:cNvPr>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a:extLst/>
          </p:cNvPr>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a:extLst/>
          </p:cNvPr>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a:extLst/>
          </p:cNvPr>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a:extLst/>
          </p:cNvPr>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a:extLst/>
          </p:cNvPr>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a:extLst/>
          </p:cNvPr>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a:extLst/>
          </p:cNvPr>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a:extLst/>
          </p:cNvPr>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a:extLst/>
          </p:cNvPr>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a:extLst/>
          </p:cNvPr>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a:extLst/>
          </p:cNvPr>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a:extLst/>
          </p:cNvPr>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p:cNvPr>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a:extLst/>
          </p:cNvPr>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a:extLst/>
          </p:cNvPr>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p:cNvPr>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1"/>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6.wmf"/><Relationship Id="rId3" Type="http://schemas.openxmlformats.org/officeDocument/2006/relationships/notesSlide" Target="../notesSlides/notesSlide18.xml"/><Relationship Id="rId7" Type="http://schemas.openxmlformats.org/officeDocument/2006/relationships/image" Target="../media/image17.wmf"/><Relationship Id="rId12"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8.wmf"/><Relationship Id="rId1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306186" y="1207042"/>
            <a:ext cx="6903153" cy="1519514"/>
          </a:xfrm>
        </p:spPr>
        <p:txBody>
          <a:bodyPr/>
          <a:lstStyle/>
          <a:p>
            <a:r>
              <a:rPr lang="en-US" dirty="0"/>
              <a:t>PWM and Servo Control</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The most versatile motor controller topology</a:t>
            </a:r>
          </a:p>
          <a:p>
            <a:r>
              <a:rPr lang="en-US" dirty="0"/>
              <a:t>Requires 4 FETs per motor </a:t>
            </a:r>
          </a:p>
          <a:p>
            <a:r>
              <a:rPr lang="en-US" dirty="0"/>
              <a:t>Supports:</a:t>
            </a:r>
            <a:endParaRPr lang="en-US" altLang="en-US" dirty="0"/>
          </a:p>
          <a:p>
            <a:pPr lvl="1"/>
            <a:r>
              <a:rPr lang="en-US" dirty="0"/>
              <a:t>Motion forward</a:t>
            </a:r>
            <a:endParaRPr lang="en-US" altLang="en-US" dirty="0"/>
          </a:p>
        </p:txBody>
      </p:sp>
      <p:grpSp>
        <p:nvGrpSpPr>
          <p:cNvPr id="4" name="Group 3">
            <a:extLst>
              <a:ext uri="{FF2B5EF4-FFF2-40B4-BE49-F238E27FC236}">
                <a16:creationId xmlns:a16="http://schemas.microsoft.com/office/drawing/2014/main" id="{6EEFD252-477C-4B1E-B188-08148F2FB98B}"/>
              </a:ext>
            </a:extLst>
          </p:cNvPr>
          <p:cNvGrpSpPr/>
          <p:nvPr/>
        </p:nvGrpSpPr>
        <p:grpSpPr>
          <a:xfrm>
            <a:off x="5103019" y="2514600"/>
            <a:ext cx="6458828" cy="3424526"/>
            <a:chOff x="2946648" y="3069771"/>
            <a:chExt cx="6458828" cy="3424526"/>
          </a:xfrm>
        </p:grpSpPr>
        <p:grpSp>
          <p:nvGrpSpPr>
            <p:cNvPr id="5" name="Group 4">
              <a:extLst>
                <a:ext uri="{FF2B5EF4-FFF2-40B4-BE49-F238E27FC236}">
                  <a16:creationId xmlns:a16="http://schemas.microsoft.com/office/drawing/2014/main" id="{C3FE33D4-9CDC-4D96-9A1D-A589F886D7E3}"/>
                </a:ext>
              </a:extLst>
            </p:cNvPr>
            <p:cNvGrpSpPr/>
            <p:nvPr/>
          </p:nvGrpSpPr>
          <p:grpSpPr>
            <a:xfrm>
              <a:off x="9031105" y="6100355"/>
              <a:ext cx="374371" cy="393942"/>
              <a:chOff x="1511458" y="6156960"/>
              <a:chExt cx="374371" cy="393942"/>
            </a:xfrm>
          </p:grpSpPr>
          <p:cxnSp>
            <p:nvCxnSpPr>
              <p:cNvPr id="60" name="Straight Connector 59">
                <a:extLst>
                  <a:ext uri="{FF2B5EF4-FFF2-40B4-BE49-F238E27FC236}">
                    <a16:creationId xmlns:a16="http://schemas.microsoft.com/office/drawing/2014/main" id="{A2C87973-448D-45EB-BAF0-4C3D22B16AB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2B849900-FBB4-4577-AAE4-CFBED9F5EDB2}"/>
                  </a:ext>
                </a:extLst>
              </p:cNvPr>
              <p:cNvGrpSpPr/>
              <p:nvPr/>
            </p:nvGrpSpPr>
            <p:grpSpPr>
              <a:xfrm>
                <a:off x="1511458" y="6421025"/>
                <a:ext cx="374371" cy="129877"/>
                <a:chOff x="1489214" y="3057613"/>
                <a:chExt cx="374371" cy="129877"/>
              </a:xfrm>
            </p:grpSpPr>
            <p:cxnSp>
              <p:nvCxnSpPr>
                <p:cNvPr id="62" name="Straight Connector 61">
                  <a:extLst>
                    <a:ext uri="{FF2B5EF4-FFF2-40B4-BE49-F238E27FC236}">
                      <a16:creationId xmlns:a16="http://schemas.microsoft.com/office/drawing/2014/main" id="{621FE521-C7CD-4508-BED2-12C545109295}"/>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2C55208-12DD-4FED-A5F8-28D94AADBAC0}"/>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8264102-A190-4EC1-9EF7-FCF22873A75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B8F9011D-7837-41CF-AA5C-B0CABE8AAB37}"/>
                </a:ext>
              </a:extLst>
            </p:cNvPr>
            <p:cNvSpPr/>
            <p:nvPr/>
          </p:nvSpPr>
          <p:spPr>
            <a:xfrm>
              <a:off x="6535579" y="4349931"/>
              <a:ext cx="1140823"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94AD0CB-81EA-4196-9CAB-8936FA085B89}"/>
                </a:ext>
              </a:extLst>
            </p:cNvPr>
            <p:cNvSpPr/>
            <p:nvPr/>
          </p:nvSpPr>
          <p:spPr>
            <a:xfrm>
              <a:off x="6735877" y="4219305"/>
              <a:ext cx="748938" cy="7489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16DCC3C-9787-49ED-8548-75CE772038F8}"/>
                </a:ext>
              </a:extLst>
            </p:cNvPr>
            <p:cNvSpPr txBox="1"/>
            <p:nvPr/>
          </p:nvSpPr>
          <p:spPr>
            <a:xfrm>
              <a:off x="6933111" y="4418884"/>
              <a:ext cx="917460" cy="369332"/>
            </a:xfrm>
            <a:prstGeom prst="rect">
              <a:avLst/>
            </a:prstGeom>
            <a:noFill/>
          </p:spPr>
          <p:txBody>
            <a:bodyPr wrap="square" rtlCol="0">
              <a:spAutoFit/>
            </a:bodyPr>
            <a:lstStyle/>
            <a:p>
              <a:r>
                <a:rPr lang="en-US" dirty="0"/>
                <a:t>M</a:t>
              </a:r>
            </a:p>
          </p:txBody>
        </p:sp>
        <p:grpSp>
          <p:nvGrpSpPr>
            <p:cNvPr id="9" name="Group 8">
              <a:extLst>
                <a:ext uri="{FF2B5EF4-FFF2-40B4-BE49-F238E27FC236}">
                  <a16:creationId xmlns:a16="http://schemas.microsoft.com/office/drawing/2014/main" id="{1698795C-1B36-47A6-8651-D1CBC11346D0}"/>
                </a:ext>
              </a:extLst>
            </p:cNvPr>
            <p:cNvGrpSpPr/>
            <p:nvPr/>
          </p:nvGrpSpPr>
          <p:grpSpPr>
            <a:xfrm>
              <a:off x="4476001" y="3069771"/>
              <a:ext cx="566057" cy="1506583"/>
              <a:chOff x="762000" y="1210491"/>
              <a:chExt cx="566057" cy="1506583"/>
            </a:xfrm>
          </p:grpSpPr>
          <p:cxnSp>
            <p:nvCxnSpPr>
              <p:cNvPr id="52" name="Straight Connector 51">
                <a:extLst>
                  <a:ext uri="{FF2B5EF4-FFF2-40B4-BE49-F238E27FC236}">
                    <a16:creationId xmlns:a16="http://schemas.microsoft.com/office/drawing/2014/main" id="{ACC523C8-440A-4BAF-9395-0DBDBA5006C1}"/>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4749B24-B718-4429-9C56-ACE1333E3E52}"/>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14190D8-9336-43AF-B4D4-DE4780D29C91}"/>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8BCD7C-0E37-4630-94FB-82E73E004BF7}"/>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79C3100-1961-4C95-AB27-F2FA304F1E73}"/>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22C2D0F-E293-4145-95C4-68EEC895BC57}"/>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7D5C74-2171-4953-9B8C-7EB6FC37B58F}"/>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6EC4164-8646-4FDA-973E-3B13BEFD0EAA}"/>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B87C3CB-F4CB-47D2-9CF4-03672D710CAE}"/>
                </a:ext>
              </a:extLst>
            </p:cNvPr>
            <p:cNvGrpSpPr/>
            <p:nvPr/>
          </p:nvGrpSpPr>
          <p:grpSpPr>
            <a:xfrm>
              <a:off x="8643053" y="3074125"/>
              <a:ext cx="566057" cy="1506583"/>
              <a:chOff x="762000" y="1210491"/>
              <a:chExt cx="566057" cy="1506583"/>
            </a:xfrm>
          </p:grpSpPr>
          <p:cxnSp>
            <p:nvCxnSpPr>
              <p:cNvPr id="44" name="Straight Connector 43">
                <a:extLst>
                  <a:ext uri="{FF2B5EF4-FFF2-40B4-BE49-F238E27FC236}">
                    <a16:creationId xmlns:a16="http://schemas.microsoft.com/office/drawing/2014/main" id="{13BAA2EF-1F7C-481A-A4B9-24D1AF089C8D}"/>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9E389B-C792-445C-B82E-CBFCE22FFA81}"/>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9BB4632-63F0-45EE-BA12-20A67EE0E39A}"/>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35DABCC-13E6-4126-8807-D3A505981AC6}"/>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A35E9B6-E267-40B2-B452-8A5DDECE64B3}"/>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87B385F-7E98-4AD9-95FA-BBB8F0968ABF}"/>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B9DEA8-5E3E-48E9-8B22-E0AC061939CF}"/>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63A1E0-216B-4D5B-9A36-C55F875A9F15}"/>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ADAE29E9-259F-4F61-ABCD-0048EED02E83}"/>
                </a:ext>
              </a:extLst>
            </p:cNvPr>
            <p:cNvCxnSpPr/>
            <p:nvPr/>
          </p:nvCxnSpPr>
          <p:spPr>
            <a:xfrm>
              <a:off x="7685110" y="4585063"/>
              <a:ext cx="152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10B52E-CE38-4C04-904C-68BDCB136336}"/>
                </a:ext>
              </a:extLst>
            </p:cNvPr>
            <p:cNvCxnSpPr>
              <a:stCxn id="6" idx="1"/>
            </p:cNvCxnSpPr>
            <p:nvPr/>
          </p:nvCxnSpPr>
          <p:spPr>
            <a:xfrm flipH="1">
              <a:off x="5046413" y="4593771"/>
              <a:ext cx="148916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865B0E0-0D24-4EDE-AC06-18BCBBB085A2}"/>
                </a:ext>
              </a:extLst>
            </p:cNvPr>
            <p:cNvGrpSpPr/>
            <p:nvPr/>
          </p:nvGrpSpPr>
          <p:grpSpPr>
            <a:xfrm>
              <a:off x="8647407" y="4585062"/>
              <a:ext cx="566057" cy="1506583"/>
              <a:chOff x="762000" y="1210491"/>
              <a:chExt cx="566057" cy="1506583"/>
            </a:xfrm>
          </p:grpSpPr>
          <p:cxnSp>
            <p:nvCxnSpPr>
              <p:cNvPr id="36" name="Straight Connector 35">
                <a:extLst>
                  <a:ext uri="{FF2B5EF4-FFF2-40B4-BE49-F238E27FC236}">
                    <a16:creationId xmlns:a16="http://schemas.microsoft.com/office/drawing/2014/main" id="{E1C85A56-D6F1-4CF4-A8E6-E732AA7A102D}"/>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363A2F-F7FF-43CC-ACC8-25CC6C0DD682}"/>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589D0E-9CFB-4D23-A814-AD80040A0D7C}"/>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761B11-659A-4367-A323-58AC9793911E}"/>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1232AD-4A30-46D5-AB8A-58AD95868A60}"/>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72A5EC8-1F8D-4927-BCEF-6F5EE4C42352}"/>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8210140-00FB-4259-9601-3136E29D7533}"/>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A05E2E4-5C39-46E6-B06F-FD724962BA2C}"/>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6FD8408-E38B-41ED-9CCC-BCCBF71FFA2D}"/>
                </a:ext>
              </a:extLst>
            </p:cNvPr>
            <p:cNvGrpSpPr/>
            <p:nvPr/>
          </p:nvGrpSpPr>
          <p:grpSpPr>
            <a:xfrm>
              <a:off x="4480357" y="4580707"/>
              <a:ext cx="566057" cy="1506583"/>
              <a:chOff x="762000" y="1210491"/>
              <a:chExt cx="566057" cy="1506583"/>
            </a:xfrm>
          </p:grpSpPr>
          <p:cxnSp>
            <p:nvCxnSpPr>
              <p:cNvPr id="28" name="Straight Connector 27">
                <a:extLst>
                  <a:ext uri="{FF2B5EF4-FFF2-40B4-BE49-F238E27FC236}">
                    <a16:creationId xmlns:a16="http://schemas.microsoft.com/office/drawing/2014/main" id="{7B009250-FF26-44E4-94EF-7AC5DB667B4E}"/>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C353B9-C810-46AD-9BCC-333DC53EFD48}"/>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8A040F1-B09F-48BE-9E6B-DAE7F2BCA80F}"/>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C81416-7161-4F41-BCFF-104CB8D97560}"/>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A64A1F-222B-47E0-A693-029A92C9764A}"/>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EA4964-8595-4FFE-8891-56CC6A54EF91}"/>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EB9287-C31B-4032-AABC-029ACB2EBC9E}"/>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9F2770-8B01-4603-BEE3-B927E0BB73A4}"/>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2DBF049F-488F-4B6C-8269-A8ACB819CC99}"/>
                </a:ext>
              </a:extLst>
            </p:cNvPr>
            <p:cNvCxnSpPr/>
            <p:nvPr/>
          </p:nvCxnSpPr>
          <p:spPr>
            <a:xfrm flipH="1">
              <a:off x="3740127" y="3069771"/>
              <a:ext cx="546898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94788A6-D04F-447D-A0AB-FA6304A09526}"/>
                </a:ext>
              </a:extLst>
            </p:cNvPr>
            <p:cNvCxnSpPr/>
            <p:nvPr/>
          </p:nvCxnSpPr>
          <p:spPr>
            <a:xfrm flipH="1">
              <a:off x="3731419" y="6096000"/>
              <a:ext cx="548204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557C6C-6A53-4AAB-B12F-ABD214FE264E}"/>
                </a:ext>
              </a:extLst>
            </p:cNvPr>
            <p:cNvCxnSpPr/>
            <p:nvPr/>
          </p:nvCxnSpPr>
          <p:spPr>
            <a:xfrm flipH="1">
              <a:off x="8233750" y="3836126"/>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E33141-78E4-40FD-A113-03A726446CC4}"/>
                </a:ext>
              </a:extLst>
            </p:cNvPr>
            <p:cNvCxnSpPr/>
            <p:nvPr/>
          </p:nvCxnSpPr>
          <p:spPr>
            <a:xfrm flipH="1">
              <a:off x="8220687" y="5338354"/>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C2158D-BBC0-47CF-AC8D-C0B3D5E0EBE8}"/>
                </a:ext>
              </a:extLst>
            </p:cNvPr>
            <p:cNvCxnSpPr/>
            <p:nvPr/>
          </p:nvCxnSpPr>
          <p:spPr>
            <a:xfrm flipH="1">
              <a:off x="4079761" y="5342708"/>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0E4B58-62A1-4925-B440-C01571CE9B9A}"/>
                </a:ext>
              </a:extLst>
            </p:cNvPr>
            <p:cNvCxnSpPr/>
            <p:nvPr/>
          </p:nvCxnSpPr>
          <p:spPr>
            <a:xfrm flipH="1">
              <a:off x="4075408" y="3823063"/>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5632B52-2625-4728-AD47-649E4A4AD75B}"/>
                </a:ext>
              </a:extLst>
            </p:cNvPr>
            <p:cNvGrpSpPr/>
            <p:nvPr/>
          </p:nvGrpSpPr>
          <p:grpSpPr>
            <a:xfrm>
              <a:off x="2946648" y="4111880"/>
              <a:ext cx="1098752" cy="716701"/>
              <a:chOff x="869858" y="1721378"/>
              <a:chExt cx="1098752" cy="716701"/>
            </a:xfrm>
          </p:grpSpPr>
          <p:sp>
            <p:nvSpPr>
              <p:cNvPr id="24" name="Oval 23">
                <a:extLst>
                  <a:ext uri="{FF2B5EF4-FFF2-40B4-BE49-F238E27FC236}">
                    <a16:creationId xmlns:a16="http://schemas.microsoft.com/office/drawing/2014/main" id="{65AF1B52-AB1D-425C-A9F5-1A283C121E41}"/>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41B3EE0-9F35-4AC7-ADBF-D0557BAC6FE2}"/>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06355218-DE30-488A-B186-E6349D02F1FA}"/>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9E6F23F1-EDAE-4C80-A370-363100D0FD82}"/>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2" name="Straight Connector 21">
              <a:extLst>
                <a:ext uri="{FF2B5EF4-FFF2-40B4-BE49-F238E27FC236}">
                  <a16:creationId xmlns:a16="http://schemas.microsoft.com/office/drawing/2014/main" id="{CC5D756B-E36B-4D7E-A47F-D7154082BB56}"/>
                </a:ext>
              </a:extLst>
            </p:cNvPr>
            <p:cNvCxnSpPr/>
            <p:nvPr/>
          </p:nvCxnSpPr>
          <p:spPr>
            <a:xfrm flipV="1">
              <a:off x="3738658" y="3078480"/>
              <a:ext cx="0" cy="10337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07EF56-4AD3-48DD-A9E2-1405606D865C}"/>
                </a:ext>
              </a:extLst>
            </p:cNvPr>
            <p:cNvCxnSpPr/>
            <p:nvPr/>
          </p:nvCxnSpPr>
          <p:spPr>
            <a:xfrm>
              <a:off x="3743012" y="4728754"/>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65" name="Circular Arrow 67">
            <a:extLst>
              <a:ext uri="{FF2B5EF4-FFF2-40B4-BE49-F238E27FC236}">
                <a16:creationId xmlns:a16="http://schemas.microsoft.com/office/drawing/2014/main" id="{CF6A4DAA-DCFE-498B-A41B-69E9D06B7312}"/>
              </a:ext>
            </a:extLst>
          </p:cNvPr>
          <p:cNvSpPr/>
          <p:nvPr/>
        </p:nvSpPr>
        <p:spPr>
          <a:xfrm rot="164744">
            <a:off x="8890138" y="3351339"/>
            <a:ext cx="731520" cy="631723"/>
          </a:xfrm>
          <a:prstGeom prst="circularArrow">
            <a:avLst>
              <a:gd name="adj1" fmla="val 12146"/>
              <a:gd name="adj2" fmla="val 1142319"/>
              <a:gd name="adj3" fmla="val 19779009"/>
              <a:gd name="adj4" fmla="val 10800000"/>
              <a:gd name="adj5" fmla="val 199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6" name="Group 65">
            <a:extLst>
              <a:ext uri="{FF2B5EF4-FFF2-40B4-BE49-F238E27FC236}">
                <a16:creationId xmlns:a16="http://schemas.microsoft.com/office/drawing/2014/main" id="{A5308F97-22C0-4BD8-9398-F8E8FBBF0119}"/>
              </a:ext>
            </a:extLst>
          </p:cNvPr>
          <p:cNvGrpSpPr/>
          <p:nvPr/>
        </p:nvGrpSpPr>
        <p:grpSpPr>
          <a:xfrm>
            <a:off x="7312819" y="2895600"/>
            <a:ext cx="762000" cy="457200"/>
            <a:chOff x="6169819" y="2514600"/>
            <a:chExt cx="762000" cy="457200"/>
          </a:xfrm>
          <a:solidFill>
            <a:schemeClr val="accent3">
              <a:lumMod val="20000"/>
              <a:lumOff val="80000"/>
            </a:schemeClr>
          </a:solidFill>
        </p:grpSpPr>
        <p:sp>
          <p:nvSpPr>
            <p:cNvPr id="67" name="Rectangle 66">
              <a:extLst>
                <a:ext uri="{FF2B5EF4-FFF2-40B4-BE49-F238E27FC236}">
                  <a16:creationId xmlns:a16="http://schemas.microsoft.com/office/drawing/2014/main" id="{26C3A1E4-9F81-4AA6-BE27-79FCEFE3F931}"/>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Content Placeholder 1">
              <a:extLst>
                <a:ext uri="{FF2B5EF4-FFF2-40B4-BE49-F238E27FC236}">
                  <a16:creationId xmlns:a16="http://schemas.microsoft.com/office/drawing/2014/main" id="{B28A9A21-1813-492A-8CF7-DBA4B579EF38}"/>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69" name="Group 68">
            <a:extLst>
              <a:ext uri="{FF2B5EF4-FFF2-40B4-BE49-F238E27FC236}">
                <a16:creationId xmlns:a16="http://schemas.microsoft.com/office/drawing/2014/main" id="{9D2BD3CC-3FCB-4444-9F60-9BF8ACD2A81C}"/>
              </a:ext>
            </a:extLst>
          </p:cNvPr>
          <p:cNvGrpSpPr/>
          <p:nvPr/>
        </p:nvGrpSpPr>
        <p:grpSpPr>
          <a:xfrm>
            <a:off x="11425238" y="4572000"/>
            <a:ext cx="762000" cy="457200"/>
            <a:chOff x="6169819" y="2514600"/>
            <a:chExt cx="762000" cy="457200"/>
          </a:xfrm>
          <a:solidFill>
            <a:schemeClr val="accent3">
              <a:lumMod val="20000"/>
              <a:lumOff val="80000"/>
            </a:schemeClr>
          </a:solidFill>
        </p:grpSpPr>
        <p:sp>
          <p:nvSpPr>
            <p:cNvPr id="70" name="Rectangle 69">
              <a:extLst>
                <a:ext uri="{FF2B5EF4-FFF2-40B4-BE49-F238E27FC236}">
                  <a16:creationId xmlns:a16="http://schemas.microsoft.com/office/drawing/2014/main" id="{62C94150-6A09-4836-A124-D3DD72DF82E7}"/>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Content Placeholder 1">
              <a:extLst>
                <a:ext uri="{FF2B5EF4-FFF2-40B4-BE49-F238E27FC236}">
                  <a16:creationId xmlns:a16="http://schemas.microsoft.com/office/drawing/2014/main" id="{27901EBF-403A-4B8B-B21B-602969EC45E9}"/>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72" name="Group 71">
            <a:extLst>
              <a:ext uri="{FF2B5EF4-FFF2-40B4-BE49-F238E27FC236}">
                <a16:creationId xmlns:a16="http://schemas.microsoft.com/office/drawing/2014/main" id="{34073834-4925-40B3-9015-CFC3F3F67BC9}"/>
              </a:ext>
            </a:extLst>
          </p:cNvPr>
          <p:cNvGrpSpPr/>
          <p:nvPr/>
        </p:nvGrpSpPr>
        <p:grpSpPr>
          <a:xfrm>
            <a:off x="7312819" y="4572000"/>
            <a:ext cx="762000" cy="457200"/>
            <a:chOff x="6169819" y="2514600"/>
            <a:chExt cx="762000" cy="457200"/>
          </a:xfrm>
        </p:grpSpPr>
        <p:sp>
          <p:nvSpPr>
            <p:cNvPr id="73" name="Rectangle 72">
              <a:extLst>
                <a:ext uri="{FF2B5EF4-FFF2-40B4-BE49-F238E27FC236}">
                  <a16:creationId xmlns:a16="http://schemas.microsoft.com/office/drawing/2014/main" id="{0857E465-D4B9-4DC1-8067-B9A526979AF4}"/>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Content Placeholder 1">
              <a:extLst>
                <a:ext uri="{FF2B5EF4-FFF2-40B4-BE49-F238E27FC236}">
                  <a16:creationId xmlns:a16="http://schemas.microsoft.com/office/drawing/2014/main" id="{DF3D38DE-45B0-49B5-8413-6B310B34F3F3}"/>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grpSp>
        <p:nvGrpSpPr>
          <p:cNvPr id="75" name="Group 74">
            <a:extLst>
              <a:ext uri="{FF2B5EF4-FFF2-40B4-BE49-F238E27FC236}">
                <a16:creationId xmlns:a16="http://schemas.microsoft.com/office/drawing/2014/main" id="{7C705473-CB32-4901-A566-2337ED419229}"/>
              </a:ext>
            </a:extLst>
          </p:cNvPr>
          <p:cNvGrpSpPr/>
          <p:nvPr/>
        </p:nvGrpSpPr>
        <p:grpSpPr>
          <a:xfrm>
            <a:off x="11425238" y="2971800"/>
            <a:ext cx="762000" cy="457200"/>
            <a:chOff x="6169819" y="2514600"/>
            <a:chExt cx="762000" cy="457200"/>
          </a:xfrm>
        </p:grpSpPr>
        <p:sp>
          <p:nvSpPr>
            <p:cNvPr id="76" name="Rectangle 75">
              <a:extLst>
                <a:ext uri="{FF2B5EF4-FFF2-40B4-BE49-F238E27FC236}">
                  <a16:creationId xmlns:a16="http://schemas.microsoft.com/office/drawing/2014/main" id="{27373F92-45C1-43C5-AF9A-87DC3A368A49}"/>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Content Placeholder 1">
              <a:extLst>
                <a:ext uri="{FF2B5EF4-FFF2-40B4-BE49-F238E27FC236}">
                  <a16:creationId xmlns:a16="http://schemas.microsoft.com/office/drawing/2014/main" id="{5FF95C41-A9EC-4FC7-8CC7-B28FB1EEE519}"/>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
        <p:nvSpPr>
          <p:cNvPr id="78" name="Freeform: Shape 77">
            <a:extLst>
              <a:ext uri="{FF2B5EF4-FFF2-40B4-BE49-F238E27FC236}">
                <a16:creationId xmlns:a16="http://schemas.microsoft.com/office/drawing/2014/main" id="{AB17B05F-4A08-464E-B2A1-640B9ACC2328}"/>
              </a:ext>
            </a:extLst>
          </p:cNvPr>
          <p:cNvSpPr/>
          <p:nvPr/>
        </p:nvSpPr>
        <p:spPr>
          <a:xfrm>
            <a:off x="6278945" y="2568036"/>
            <a:ext cx="2211978" cy="1412769"/>
          </a:xfrm>
          <a:custGeom>
            <a:avLst/>
            <a:gdLst>
              <a:gd name="connsiteX0" fmla="*/ 0 w 2211978"/>
              <a:gd name="connsiteY0" fmla="*/ 132433 h 1655656"/>
              <a:gd name="connsiteX1" fmla="*/ 914400 w 2211978"/>
              <a:gd name="connsiteY1" fmla="*/ 123725 h 1655656"/>
              <a:gd name="connsiteX2" fmla="*/ 905692 w 2211978"/>
              <a:gd name="connsiteY2" fmla="*/ 1438719 h 1655656"/>
              <a:gd name="connsiteX3" fmla="*/ 2211978 w 2211978"/>
              <a:gd name="connsiteY3" fmla="*/ 1639016 h 1655656"/>
            </a:gdLst>
            <a:ahLst/>
            <a:cxnLst>
              <a:cxn ang="0">
                <a:pos x="connsiteX0" y="connsiteY0"/>
              </a:cxn>
              <a:cxn ang="0">
                <a:pos x="connsiteX1" y="connsiteY1"/>
              </a:cxn>
              <a:cxn ang="0">
                <a:pos x="connsiteX2" y="connsiteY2"/>
              </a:cxn>
              <a:cxn ang="0">
                <a:pos x="connsiteX3" y="connsiteY3"/>
              </a:cxn>
            </a:cxnLst>
            <a:rect l="l" t="t" r="r" b="b"/>
            <a:pathLst>
              <a:path w="2211978" h="1655656">
                <a:moveTo>
                  <a:pt x="0" y="132433"/>
                </a:moveTo>
                <a:cubicBezTo>
                  <a:pt x="381725" y="19222"/>
                  <a:pt x="763451" y="-93989"/>
                  <a:pt x="914400" y="123725"/>
                </a:cubicBezTo>
                <a:cubicBezTo>
                  <a:pt x="1065349" y="341439"/>
                  <a:pt x="689429" y="1186171"/>
                  <a:pt x="905692" y="1438719"/>
                </a:cubicBezTo>
                <a:cubicBezTo>
                  <a:pt x="1121955" y="1691267"/>
                  <a:pt x="1982652" y="1666593"/>
                  <a:pt x="2211978" y="1639016"/>
                </a:cubicBezTo>
              </a:path>
            </a:pathLst>
          </a:cu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9" name="Freeform: Shape 78">
            <a:extLst>
              <a:ext uri="{FF2B5EF4-FFF2-40B4-BE49-F238E27FC236}">
                <a16:creationId xmlns:a16="http://schemas.microsoft.com/office/drawing/2014/main" id="{7ED039AC-0950-4E4A-97D9-42AF4E1210E1}"/>
              </a:ext>
            </a:extLst>
          </p:cNvPr>
          <p:cNvSpPr/>
          <p:nvPr/>
        </p:nvSpPr>
        <p:spPr>
          <a:xfrm>
            <a:off x="10030007" y="4076158"/>
            <a:ext cx="1316590" cy="1306297"/>
          </a:xfrm>
          <a:custGeom>
            <a:avLst/>
            <a:gdLst>
              <a:gd name="connsiteX0" fmla="*/ 0 w 1463040"/>
              <a:gd name="connsiteY0" fmla="*/ 52263 h 1306297"/>
              <a:gd name="connsiteX1" fmla="*/ 1280160 w 1463040"/>
              <a:gd name="connsiteY1" fmla="*/ 148057 h 1306297"/>
              <a:gd name="connsiteX2" fmla="*/ 1463040 w 1463040"/>
              <a:gd name="connsiteY2" fmla="*/ 1306297 h 1306297"/>
            </a:gdLst>
            <a:ahLst/>
            <a:cxnLst>
              <a:cxn ang="0">
                <a:pos x="connsiteX0" y="connsiteY0"/>
              </a:cxn>
              <a:cxn ang="0">
                <a:pos x="connsiteX1" y="connsiteY1"/>
              </a:cxn>
              <a:cxn ang="0">
                <a:pos x="connsiteX2" y="connsiteY2"/>
              </a:cxn>
            </a:cxnLst>
            <a:rect l="l" t="t" r="r" b="b"/>
            <a:pathLst>
              <a:path w="1463040" h="1306297">
                <a:moveTo>
                  <a:pt x="0" y="52263"/>
                </a:moveTo>
                <a:cubicBezTo>
                  <a:pt x="518160" y="-4343"/>
                  <a:pt x="1036320" y="-60949"/>
                  <a:pt x="1280160" y="148057"/>
                </a:cubicBezTo>
                <a:cubicBezTo>
                  <a:pt x="1524000" y="357063"/>
                  <a:pt x="1420949" y="1092937"/>
                  <a:pt x="1463040" y="1306297"/>
                </a:cubicBezTo>
              </a:path>
            </a:pathLst>
          </a:cu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392194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The most versatile motor controller topology</a:t>
            </a:r>
          </a:p>
          <a:p>
            <a:r>
              <a:rPr lang="en-US" dirty="0"/>
              <a:t>Requires 4 FETs per motor </a:t>
            </a:r>
          </a:p>
          <a:p>
            <a:r>
              <a:rPr lang="en-US" dirty="0"/>
              <a:t>Supports:</a:t>
            </a:r>
            <a:endParaRPr lang="en-US" altLang="en-US" dirty="0"/>
          </a:p>
          <a:p>
            <a:pPr lvl="1"/>
            <a:r>
              <a:rPr lang="en-US" dirty="0"/>
              <a:t>Motion forward</a:t>
            </a:r>
          </a:p>
          <a:p>
            <a:pPr lvl="1"/>
            <a:r>
              <a:rPr lang="en-US" dirty="0"/>
              <a:t>Motion backward</a:t>
            </a:r>
            <a:endParaRPr lang="en-US" altLang="en-US" dirty="0"/>
          </a:p>
        </p:txBody>
      </p:sp>
      <p:grpSp>
        <p:nvGrpSpPr>
          <p:cNvPr id="4" name="Group 3">
            <a:extLst>
              <a:ext uri="{FF2B5EF4-FFF2-40B4-BE49-F238E27FC236}">
                <a16:creationId xmlns:a16="http://schemas.microsoft.com/office/drawing/2014/main" id="{70C8255E-8EA0-4E4C-9D3F-2FC11E116BC0}"/>
              </a:ext>
            </a:extLst>
          </p:cNvPr>
          <p:cNvGrpSpPr/>
          <p:nvPr/>
        </p:nvGrpSpPr>
        <p:grpSpPr>
          <a:xfrm>
            <a:off x="5103019" y="2514600"/>
            <a:ext cx="6458828" cy="3424526"/>
            <a:chOff x="2946648" y="3069771"/>
            <a:chExt cx="6458828" cy="3424526"/>
          </a:xfrm>
        </p:grpSpPr>
        <p:grpSp>
          <p:nvGrpSpPr>
            <p:cNvPr id="5" name="Group 4">
              <a:extLst>
                <a:ext uri="{FF2B5EF4-FFF2-40B4-BE49-F238E27FC236}">
                  <a16:creationId xmlns:a16="http://schemas.microsoft.com/office/drawing/2014/main" id="{136F822B-66F0-47CD-817E-AC9B357A506C}"/>
                </a:ext>
              </a:extLst>
            </p:cNvPr>
            <p:cNvGrpSpPr/>
            <p:nvPr/>
          </p:nvGrpSpPr>
          <p:grpSpPr>
            <a:xfrm>
              <a:off x="9031105" y="6100355"/>
              <a:ext cx="374371" cy="393942"/>
              <a:chOff x="1511458" y="6156960"/>
              <a:chExt cx="374371" cy="393942"/>
            </a:xfrm>
          </p:grpSpPr>
          <p:cxnSp>
            <p:nvCxnSpPr>
              <p:cNvPr id="60" name="Straight Connector 59">
                <a:extLst>
                  <a:ext uri="{FF2B5EF4-FFF2-40B4-BE49-F238E27FC236}">
                    <a16:creationId xmlns:a16="http://schemas.microsoft.com/office/drawing/2014/main" id="{5E583ECE-C6E8-42D0-8C07-7898AB016432}"/>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C8374199-BBEF-4EAE-AC06-7D927F377176}"/>
                  </a:ext>
                </a:extLst>
              </p:cNvPr>
              <p:cNvGrpSpPr/>
              <p:nvPr/>
            </p:nvGrpSpPr>
            <p:grpSpPr>
              <a:xfrm>
                <a:off x="1511458" y="6421025"/>
                <a:ext cx="374371" cy="129877"/>
                <a:chOff x="1489214" y="3057613"/>
                <a:chExt cx="374371" cy="129877"/>
              </a:xfrm>
            </p:grpSpPr>
            <p:cxnSp>
              <p:nvCxnSpPr>
                <p:cNvPr id="62" name="Straight Connector 61">
                  <a:extLst>
                    <a:ext uri="{FF2B5EF4-FFF2-40B4-BE49-F238E27FC236}">
                      <a16:creationId xmlns:a16="http://schemas.microsoft.com/office/drawing/2014/main" id="{BE31CD12-0C52-4189-A35F-B01E8D803D3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9F9A36A-FA23-461E-847E-4B51AA59E6AE}"/>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5D0CA8C-D99F-4949-BF72-0B4A2C2D8ED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C7F07DED-836E-4DBB-B301-B1CF46FB5C82}"/>
                </a:ext>
              </a:extLst>
            </p:cNvPr>
            <p:cNvSpPr/>
            <p:nvPr/>
          </p:nvSpPr>
          <p:spPr>
            <a:xfrm>
              <a:off x="6535579" y="4349931"/>
              <a:ext cx="1140823"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117C01E-F943-415A-B1F0-48D5E0AF7133}"/>
                </a:ext>
              </a:extLst>
            </p:cNvPr>
            <p:cNvSpPr/>
            <p:nvPr/>
          </p:nvSpPr>
          <p:spPr>
            <a:xfrm>
              <a:off x="6735877" y="4219305"/>
              <a:ext cx="748938" cy="7489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A70BAE5-1D73-492C-8C0F-9208ABBB567C}"/>
                </a:ext>
              </a:extLst>
            </p:cNvPr>
            <p:cNvSpPr txBox="1"/>
            <p:nvPr/>
          </p:nvSpPr>
          <p:spPr>
            <a:xfrm>
              <a:off x="6933111" y="4418884"/>
              <a:ext cx="917460" cy="369332"/>
            </a:xfrm>
            <a:prstGeom prst="rect">
              <a:avLst/>
            </a:prstGeom>
            <a:noFill/>
          </p:spPr>
          <p:txBody>
            <a:bodyPr wrap="square" rtlCol="0">
              <a:spAutoFit/>
            </a:bodyPr>
            <a:lstStyle/>
            <a:p>
              <a:r>
                <a:rPr lang="en-US" dirty="0"/>
                <a:t>M</a:t>
              </a:r>
            </a:p>
          </p:txBody>
        </p:sp>
        <p:grpSp>
          <p:nvGrpSpPr>
            <p:cNvPr id="9" name="Group 8">
              <a:extLst>
                <a:ext uri="{FF2B5EF4-FFF2-40B4-BE49-F238E27FC236}">
                  <a16:creationId xmlns:a16="http://schemas.microsoft.com/office/drawing/2014/main" id="{C328003D-A46A-4D77-8940-2722BFB47DF0}"/>
                </a:ext>
              </a:extLst>
            </p:cNvPr>
            <p:cNvGrpSpPr/>
            <p:nvPr/>
          </p:nvGrpSpPr>
          <p:grpSpPr>
            <a:xfrm>
              <a:off x="4476001" y="3069771"/>
              <a:ext cx="566057" cy="1506583"/>
              <a:chOff x="762000" y="1210491"/>
              <a:chExt cx="566057" cy="1506583"/>
            </a:xfrm>
          </p:grpSpPr>
          <p:cxnSp>
            <p:nvCxnSpPr>
              <p:cNvPr id="52" name="Straight Connector 51">
                <a:extLst>
                  <a:ext uri="{FF2B5EF4-FFF2-40B4-BE49-F238E27FC236}">
                    <a16:creationId xmlns:a16="http://schemas.microsoft.com/office/drawing/2014/main" id="{64DBF9CA-A237-42C9-9AF6-7C12943C93F6}"/>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A5D1977-EC6D-4510-ADE1-033BC394116B}"/>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3C87CD-DCAE-4458-855A-8EA805DF9817}"/>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4D50B20-9C4E-4E49-AFB0-9BCA7D5AB87C}"/>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1EFD55C-DB21-4594-B9B8-3061CDA247F9}"/>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3A8EC43-7D6D-4434-A81A-4B496F800FBE}"/>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3744B5-0733-489F-A554-21C03F66D7AA}"/>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127F103-178E-4187-8BF1-D14F8D989B31}"/>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E5039CE-2815-42EE-8C92-1AFE4B62BC19}"/>
                </a:ext>
              </a:extLst>
            </p:cNvPr>
            <p:cNvGrpSpPr/>
            <p:nvPr/>
          </p:nvGrpSpPr>
          <p:grpSpPr>
            <a:xfrm>
              <a:off x="8643053" y="3074125"/>
              <a:ext cx="566057" cy="1506583"/>
              <a:chOff x="762000" y="1210491"/>
              <a:chExt cx="566057" cy="1506583"/>
            </a:xfrm>
          </p:grpSpPr>
          <p:cxnSp>
            <p:nvCxnSpPr>
              <p:cNvPr id="44" name="Straight Connector 43">
                <a:extLst>
                  <a:ext uri="{FF2B5EF4-FFF2-40B4-BE49-F238E27FC236}">
                    <a16:creationId xmlns:a16="http://schemas.microsoft.com/office/drawing/2014/main" id="{665EA5FD-60F5-4A50-A77B-DE19589B96C8}"/>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8832AC-EA54-42A3-9ED8-E3B3AF7FC69C}"/>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E43F1C-91E9-4271-8D80-0F4EFD83FF3E}"/>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C024C20-14B4-4743-AEB4-B760C67C9C4A}"/>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944298-B445-47B7-BAD9-21D395D6BDF0}"/>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81DC74-A560-480D-B457-AAA852130F24}"/>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C4FA66-CF9B-47AC-811F-CC760B74CE31}"/>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44961B-4B2A-4F7C-8A66-BA24805610A4}"/>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109A48C-9E82-4B88-BD66-23B2662C9278}"/>
                </a:ext>
              </a:extLst>
            </p:cNvPr>
            <p:cNvCxnSpPr/>
            <p:nvPr/>
          </p:nvCxnSpPr>
          <p:spPr>
            <a:xfrm>
              <a:off x="7685110" y="4585063"/>
              <a:ext cx="152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8A667E-E126-4484-B323-99D1ED530996}"/>
                </a:ext>
              </a:extLst>
            </p:cNvPr>
            <p:cNvCxnSpPr>
              <a:stCxn id="6" idx="1"/>
            </p:cNvCxnSpPr>
            <p:nvPr/>
          </p:nvCxnSpPr>
          <p:spPr>
            <a:xfrm flipH="1">
              <a:off x="5046413" y="4593771"/>
              <a:ext cx="148916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B04AE26-9972-40C7-B7DA-8433D99F172F}"/>
                </a:ext>
              </a:extLst>
            </p:cNvPr>
            <p:cNvGrpSpPr/>
            <p:nvPr/>
          </p:nvGrpSpPr>
          <p:grpSpPr>
            <a:xfrm>
              <a:off x="8647407" y="4585062"/>
              <a:ext cx="566057" cy="1506583"/>
              <a:chOff x="762000" y="1210491"/>
              <a:chExt cx="566057" cy="1506583"/>
            </a:xfrm>
          </p:grpSpPr>
          <p:cxnSp>
            <p:nvCxnSpPr>
              <p:cNvPr id="36" name="Straight Connector 35">
                <a:extLst>
                  <a:ext uri="{FF2B5EF4-FFF2-40B4-BE49-F238E27FC236}">
                    <a16:creationId xmlns:a16="http://schemas.microsoft.com/office/drawing/2014/main" id="{FFC11929-CF1E-49A0-93A9-FCBC4437DA6C}"/>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0FE11-E9E6-4708-A475-D69D39ADB106}"/>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9362F4-9EAE-4E4E-B5E8-07D232504A4F}"/>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C56708-5151-4131-938A-0763C7CFC4BA}"/>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81E417-B182-45E7-B5E4-C03DDFE1C492}"/>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E8B73E-A83D-4569-8B59-488131C8E95A}"/>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FD7468-E198-4269-921A-E30E763353A4}"/>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8CEF8C1-DAE3-44FF-B259-94D02D3024C7}"/>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77BDC0F-8705-4832-A467-C85718438DC1}"/>
                </a:ext>
              </a:extLst>
            </p:cNvPr>
            <p:cNvGrpSpPr/>
            <p:nvPr/>
          </p:nvGrpSpPr>
          <p:grpSpPr>
            <a:xfrm>
              <a:off x="4480357" y="4580707"/>
              <a:ext cx="566057" cy="1506583"/>
              <a:chOff x="762000" y="1210491"/>
              <a:chExt cx="566057" cy="1506583"/>
            </a:xfrm>
          </p:grpSpPr>
          <p:cxnSp>
            <p:nvCxnSpPr>
              <p:cNvPr id="28" name="Straight Connector 27">
                <a:extLst>
                  <a:ext uri="{FF2B5EF4-FFF2-40B4-BE49-F238E27FC236}">
                    <a16:creationId xmlns:a16="http://schemas.microsoft.com/office/drawing/2014/main" id="{33C61F5E-E725-4048-AD2F-E13422D0345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75F9DA-5D24-4B4B-9E0A-D2079B16F238}"/>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415FD0-4A9F-4479-9889-8EC3178023E3}"/>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10178A-147E-4FAE-B33C-EF65F0020911}"/>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91CD6D-C574-4A0A-B1F1-43CB17884110}"/>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A6E17B-8071-4E8D-91BC-67976E69D05F}"/>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F58720-DE27-4B44-B915-8A30FFECCC50}"/>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659E38-3FA0-4C72-9AE9-7EE11F1AF39B}"/>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057CF9DA-214C-4EB7-B339-7E41A3491B0B}"/>
                </a:ext>
              </a:extLst>
            </p:cNvPr>
            <p:cNvCxnSpPr/>
            <p:nvPr/>
          </p:nvCxnSpPr>
          <p:spPr>
            <a:xfrm flipH="1">
              <a:off x="3740127" y="3069771"/>
              <a:ext cx="546898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482848-8A34-4E12-8841-F2400AAB7D34}"/>
                </a:ext>
              </a:extLst>
            </p:cNvPr>
            <p:cNvCxnSpPr/>
            <p:nvPr/>
          </p:nvCxnSpPr>
          <p:spPr>
            <a:xfrm flipH="1">
              <a:off x="3731419" y="6096000"/>
              <a:ext cx="548204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9C8E20-A17E-4A92-8F29-48301FFCE93A}"/>
                </a:ext>
              </a:extLst>
            </p:cNvPr>
            <p:cNvCxnSpPr/>
            <p:nvPr/>
          </p:nvCxnSpPr>
          <p:spPr>
            <a:xfrm flipH="1">
              <a:off x="8233750" y="3836126"/>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4EC84A-D954-4BA8-B017-AED3E67A1FC0}"/>
                </a:ext>
              </a:extLst>
            </p:cNvPr>
            <p:cNvCxnSpPr/>
            <p:nvPr/>
          </p:nvCxnSpPr>
          <p:spPr>
            <a:xfrm flipH="1">
              <a:off x="8220687" y="5338354"/>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9FA707-1B79-499D-A3BC-E0589ADF73D9}"/>
                </a:ext>
              </a:extLst>
            </p:cNvPr>
            <p:cNvCxnSpPr/>
            <p:nvPr/>
          </p:nvCxnSpPr>
          <p:spPr>
            <a:xfrm flipH="1">
              <a:off x="4079761" y="5342708"/>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E3B13A-AFF8-4B2F-B000-63E855130EB5}"/>
                </a:ext>
              </a:extLst>
            </p:cNvPr>
            <p:cNvCxnSpPr/>
            <p:nvPr/>
          </p:nvCxnSpPr>
          <p:spPr>
            <a:xfrm flipH="1">
              <a:off x="4075408" y="3823063"/>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8BAF507-0AB4-4BAB-9012-BBFF548FADC7}"/>
                </a:ext>
              </a:extLst>
            </p:cNvPr>
            <p:cNvGrpSpPr/>
            <p:nvPr/>
          </p:nvGrpSpPr>
          <p:grpSpPr>
            <a:xfrm>
              <a:off x="2946648" y="4111880"/>
              <a:ext cx="1098752" cy="716701"/>
              <a:chOff x="869858" y="1721378"/>
              <a:chExt cx="1098752" cy="716701"/>
            </a:xfrm>
          </p:grpSpPr>
          <p:sp>
            <p:nvSpPr>
              <p:cNvPr id="24" name="Oval 23">
                <a:extLst>
                  <a:ext uri="{FF2B5EF4-FFF2-40B4-BE49-F238E27FC236}">
                    <a16:creationId xmlns:a16="http://schemas.microsoft.com/office/drawing/2014/main" id="{D08B7E84-9FEE-450F-90AD-7FFD2FA5B613}"/>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DA6DC87-E9A2-4415-AC55-C80DC88A805A}"/>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917D38B7-4A30-4D39-AB15-4234068EB564}"/>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996D3DED-103F-49B0-8AE8-DF2C70EB3D14}"/>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2" name="Straight Connector 21">
              <a:extLst>
                <a:ext uri="{FF2B5EF4-FFF2-40B4-BE49-F238E27FC236}">
                  <a16:creationId xmlns:a16="http://schemas.microsoft.com/office/drawing/2014/main" id="{26D459FF-8353-4562-9071-DEE1E856F8F7}"/>
                </a:ext>
              </a:extLst>
            </p:cNvPr>
            <p:cNvCxnSpPr/>
            <p:nvPr/>
          </p:nvCxnSpPr>
          <p:spPr>
            <a:xfrm flipV="1">
              <a:off x="3738658" y="3078480"/>
              <a:ext cx="0" cy="10337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960A91-1677-4EE8-87C6-11F80D1A629E}"/>
                </a:ext>
              </a:extLst>
            </p:cNvPr>
            <p:cNvCxnSpPr/>
            <p:nvPr/>
          </p:nvCxnSpPr>
          <p:spPr>
            <a:xfrm>
              <a:off x="3743012" y="4728754"/>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DB9923A-87F9-4081-B0AB-4E764560D359}"/>
              </a:ext>
            </a:extLst>
          </p:cNvPr>
          <p:cNvGrpSpPr/>
          <p:nvPr/>
        </p:nvGrpSpPr>
        <p:grpSpPr>
          <a:xfrm>
            <a:off x="7389019" y="4495800"/>
            <a:ext cx="762000" cy="457200"/>
            <a:chOff x="6169819" y="2514600"/>
            <a:chExt cx="762000" cy="457200"/>
          </a:xfrm>
          <a:solidFill>
            <a:schemeClr val="accent3">
              <a:lumMod val="20000"/>
              <a:lumOff val="80000"/>
            </a:schemeClr>
          </a:solidFill>
        </p:grpSpPr>
        <p:sp>
          <p:nvSpPr>
            <p:cNvPr id="66" name="Rectangle 65">
              <a:extLst>
                <a:ext uri="{FF2B5EF4-FFF2-40B4-BE49-F238E27FC236}">
                  <a16:creationId xmlns:a16="http://schemas.microsoft.com/office/drawing/2014/main" id="{123C5E80-51CF-4DA4-99DE-EE5DABC3F790}"/>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Content Placeholder 1">
              <a:extLst>
                <a:ext uri="{FF2B5EF4-FFF2-40B4-BE49-F238E27FC236}">
                  <a16:creationId xmlns:a16="http://schemas.microsoft.com/office/drawing/2014/main" id="{DEC08C8B-1E77-4B62-B8D6-D862404C4D1B}"/>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68" name="Group 67">
            <a:extLst>
              <a:ext uri="{FF2B5EF4-FFF2-40B4-BE49-F238E27FC236}">
                <a16:creationId xmlns:a16="http://schemas.microsoft.com/office/drawing/2014/main" id="{AFE8BDC7-9C90-4938-BF3F-1B5F71F84DC9}"/>
              </a:ext>
            </a:extLst>
          </p:cNvPr>
          <p:cNvGrpSpPr/>
          <p:nvPr/>
        </p:nvGrpSpPr>
        <p:grpSpPr>
          <a:xfrm>
            <a:off x="11425238" y="3048000"/>
            <a:ext cx="762000" cy="457200"/>
            <a:chOff x="6169819" y="2514600"/>
            <a:chExt cx="762000" cy="457200"/>
          </a:xfrm>
          <a:solidFill>
            <a:schemeClr val="accent3">
              <a:lumMod val="20000"/>
              <a:lumOff val="80000"/>
            </a:schemeClr>
          </a:solidFill>
        </p:grpSpPr>
        <p:sp>
          <p:nvSpPr>
            <p:cNvPr id="69" name="Rectangle 68">
              <a:extLst>
                <a:ext uri="{FF2B5EF4-FFF2-40B4-BE49-F238E27FC236}">
                  <a16:creationId xmlns:a16="http://schemas.microsoft.com/office/drawing/2014/main" id="{4FB0E48E-8CA9-4C29-9A5E-57D6DEA99943}"/>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Content Placeholder 1">
              <a:extLst>
                <a:ext uri="{FF2B5EF4-FFF2-40B4-BE49-F238E27FC236}">
                  <a16:creationId xmlns:a16="http://schemas.microsoft.com/office/drawing/2014/main" id="{FBF7396F-9E19-4BF4-B759-37F3F6C31597}"/>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71" name="Group 70">
            <a:extLst>
              <a:ext uri="{FF2B5EF4-FFF2-40B4-BE49-F238E27FC236}">
                <a16:creationId xmlns:a16="http://schemas.microsoft.com/office/drawing/2014/main" id="{2F02A689-7B12-4584-A8AE-DA46950F6146}"/>
              </a:ext>
            </a:extLst>
          </p:cNvPr>
          <p:cNvGrpSpPr/>
          <p:nvPr/>
        </p:nvGrpSpPr>
        <p:grpSpPr>
          <a:xfrm>
            <a:off x="7389019" y="3048000"/>
            <a:ext cx="762000" cy="457200"/>
            <a:chOff x="6169819" y="2514600"/>
            <a:chExt cx="762000" cy="457200"/>
          </a:xfrm>
        </p:grpSpPr>
        <p:sp>
          <p:nvSpPr>
            <p:cNvPr id="72" name="Rectangle 71">
              <a:extLst>
                <a:ext uri="{FF2B5EF4-FFF2-40B4-BE49-F238E27FC236}">
                  <a16:creationId xmlns:a16="http://schemas.microsoft.com/office/drawing/2014/main" id="{E38ECED5-D601-4EF3-9408-1FE56DD91943}"/>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Content Placeholder 1">
              <a:extLst>
                <a:ext uri="{FF2B5EF4-FFF2-40B4-BE49-F238E27FC236}">
                  <a16:creationId xmlns:a16="http://schemas.microsoft.com/office/drawing/2014/main" id="{C0C3041E-AF47-495F-A246-1C2FE1154AE8}"/>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grpSp>
        <p:nvGrpSpPr>
          <p:cNvPr id="74" name="Group 73">
            <a:extLst>
              <a:ext uri="{FF2B5EF4-FFF2-40B4-BE49-F238E27FC236}">
                <a16:creationId xmlns:a16="http://schemas.microsoft.com/office/drawing/2014/main" id="{E5BEA51A-9FB4-470B-9C50-C0243F2579E8}"/>
              </a:ext>
            </a:extLst>
          </p:cNvPr>
          <p:cNvGrpSpPr/>
          <p:nvPr/>
        </p:nvGrpSpPr>
        <p:grpSpPr>
          <a:xfrm>
            <a:off x="11425238" y="4495800"/>
            <a:ext cx="762000" cy="457200"/>
            <a:chOff x="6169819" y="2514600"/>
            <a:chExt cx="762000" cy="457200"/>
          </a:xfrm>
        </p:grpSpPr>
        <p:sp>
          <p:nvSpPr>
            <p:cNvPr id="75" name="Rectangle 74">
              <a:extLst>
                <a:ext uri="{FF2B5EF4-FFF2-40B4-BE49-F238E27FC236}">
                  <a16:creationId xmlns:a16="http://schemas.microsoft.com/office/drawing/2014/main" id="{AAFA8A9D-2D99-4036-AA88-550E13E99F1D}"/>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Content Placeholder 1">
              <a:extLst>
                <a:ext uri="{FF2B5EF4-FFF2-40B4-BE49-F238E27FC236}">
                  <a16:creationId xmlns:a16="http://schemas.microsoft.com/office/drawing/2014/main" id="{45D9FD05-D180-456A-87A9-443FFC586AB6}"/>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
        <p:nvSpPr>
          <p:cNvPr id="77" name="Circular Arrow 91">
            <a:extLst>
              <a:ext uri="{FF2B5EF4-FFF2-40B4-BE49-F238E27FC236}">
                <a16:creationId xmlns:a16="http://schemas.microsoft.com/office/drawing/2014/main" id="{DDF292F3-010D-465D-9C51-91E7FD02569D}"/>
              </a:ext>
            </a:extLst>
          </p:cNvPr>
          <p:cNvSpPr/>
          <p:nvPr/>
        </p:nvSpPr>
        <p:spPr>
          <a:xfrm rot="21435256" flipH="1">
            <a:off x="8890250" y="3325903"/>
            <a:ext cx="731520" cy="571993"/>
          </a:xfrm>
          <a:prstGeom prst="circularArrow">
            <a:avLst>
              <a:gd name="adj1" fmla="val 12146"/>
              <a:gd name="adj2" fmla="val 1142319"/>
              <a:gd name="adj3" fmla="val 19779009"/>
              <a:gd name="adj4" fmla="val 10800000"/>
              <a:gd name="adj5" fmla="val 199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Freeform: Shape 77">
            <a:extLst>
              <a:ext uri="{FF2B5EF4-FFF2-40B4-BE49-F238E27FC236}">
                <a16:creationId xmlns:a16="http://schemas.microsoft.com/office/drawing/2014/main" id="{E63062F1-F836-498E-9C8A-17B6A95F3186}"/>
              </a:ext>
            </a:extLst>
          </p:cNvPr>
          <p:cNvSpPr/>
          <p:nvPr/>
        </p:nvSpPr>
        <p:spPr>
          <a:xfrm flipV="1">
            <a:off x="6436903" y="4100648"/>
            <a:ext cx="2210772" cy="1299223"/>
          </a:xfrm>
          <a:custGeom>
            <a:avLst/>
            <a:gdLst>
              <a:gd name="connsiteX0" fmla="*/ 0 w 2211978"/>
              <a:gd name="connsiteY0" fmla="*/ 132433 h 1655656"/>
              <a:gd name="connsiteX1" fmla="*/ 914400 w 2211978"/>
              <a:gd name="connsiteY1" fmla="*/ 123725 h 1655656"/>
              <a:gd name="connsiteX2" fmla="*/ 905692 w 2211978"/>
              <a:gd name="connsiteY2" fmla="*/ 1438719 h 1655656"/>
              <a:gd name="connsiteX3" fmla="*/ 2211978 w 2211978"/>
              <a:gd name="connsiteY3" fmla="*/ 1639016 h 1655656"/>
            </a:gdLst>
            <a:ahLst/>
            <a:cxnLst>
              <a:cxn ang="0">
                <a:pos x="connsiteX0" y="connsiteY0"/>
              </a:cxn>
              <a:cxn ang="0">
                <a:pos x="connsiteX1" y="connsiteY1"/>
              </a:cxn>
              <a:cxn ang="0">
                <a:pos x="connsiteX2" y="connsiteY2"/>
              </a:cxn>
              <a:cxn ang="0">
                <a:pos x="connsiteX3" y="connsiteY3"/>
              </a:cxn>
            </a:cxnLst>
            <a:rect l="l" t="t" r="r" b="b"/>
            <a:pathLst>
              <a:path w="2211978" h="1655656">
                <a:moveTo>
                  <a:pt x="0" y="132433"/>
                </a:moveTo>
                <a:cubicBezTo>
                  <a:pt x="381725" y="19222"/>
                  <a:pt x="763451" y="-93989"/>
                  <a:pt x="914400" y="123725"/>
                </a:cubicBezTo>
                <a:cubicBezTo>
                  <a:pt x="1065349" y="341439"/>
                  <a:pt x="689429" y="1186171"/>
                  <a:pt x="905692" y="1438719"/>
                </a:cubicBezTo>
                <a:cubicBezTo>
                  <a:pt x="1121955" y="1691267"/>
                  <a:pt x="1982652" y="1666593"/>
                  <a:pt x="2211978" y="1639016"/>
                </a:cubicBezTo>
              </a:path>
            </a:pathLst>
          </a:cu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9" name="Freeform: Shape 78">
            <a:extLst>
              <a:ext uri="{FF2B5EF4-FFF2-40B4-BE49-F238E27FC236}">
                <a16:creationId xmlns:a16="http://schemas.microsoft.com/office/drawing/2014/main" id="{883D8D7A-7DC0-4F7B-BDAE-9B468333A330}"/>
              </a:ext>
            </a:extLst>
          </p:cNvPr>
          <p:cNvSpPr/>
          <p:nvPr/>
        </p:nvSpPr>
        <p:spPr>
          <a:xfrm flipV="1">
            <a:off x="10145482" y="2583511"/>
            <a:ext cx="1275561" cy="1326629"/>
          </a:xfrm>
          <a:custGeom>
            <a:avLst/>
            <a:gdLst>
              <a:gd name="connsiteX0" fmla="*/ 0 w 1463040"/>
              <a:gd name="connsiteY0" fmla="*/ 52263 h 1306297"/>
              <a:gd name="connsiteX1" fmla="*/ 1280160 w 1463040"/>
              <a:gd name="connsiteY1" fmla="*/ 148057 h 1306297"/>
              <a:gd name="connsiteX2" fmla="*/ 1463040 w 1463040"/>
              <a:gd name="connsiteY2" fmla="*/ 1306297 h 1306297"/>
            </a:gdLst>
            <a:ahLst/>
            <a:cxnLst>
              <a:cxn ang="0">
                <a:pos x="connsiteX0" y="connsiteY0"/>
              </a:cxn>
              <a:cxn ang="0">
                <a:pos x="connsiteX1" y="connsiteY1"/>
              </a:cxn>
              <a:cxn ang="0">
                <a:pos x="connsiteX2" y="connsiteY2"/>
              </a:cxn>
            </a:cxnLst>
            <a:rect l="l" t="t" r="r" b="b"/>
            <a:pathLst>
              <a:path w="1463040" h="1306297">
                <a:moveTo>
                  <a:pt x="0" y="52263"/>
                </a:moveTo>
                <a:cubicBezTo>
                  <a:pt x="518160" y="-4343"/>
                  <a:pt x="1036320" y="-60949"/>
                  <a:pt x="1280160" y="148057"/>
                </a:cubicBezTo>
                <a:cubicBezTo>
                  <a:pt x="1524000" y="357063"/>
                  <a:pt x="1420949" y="1092937"/>
                  <a:pt x="1463040" y="1306297"/>
                </a:cubicBezTo>
              </a:path>
            </a:pathLst>
          </a:cu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235204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The most versatile motor controller topology</a:t>
            </a:r>
          </a:p>
          <a:p>
            <a:r>
              <a:rPr lang="en-US" dirty="0"/>
              <a:t>Requires 4 FETs per motor </a:t>
            </a:r>
          </a:p>
          <a:p>
            <a:r>
              <a:rPr lang="en-US" dirty="0"/>
              <a:t>Supports:</a:t>
            </a:r>
            <a:endParaRPr lang="en-US" altLang="en-US" dirty="0"/>
          </a:p>
          <a:p>
            <a:pPr lvl="1"/>
            <a:r>
              <a:rPr lang="en-US" dirty="0"/>
              <a:t>Motion forward</a:t>
            </a:r>
          </a:p>
          <a:p>
            <a:pPr lvl="1"/>
            <a:r>
              <a:rPr lang="en-US" dirty="0"/>
              <a:t>Motion backward</a:t>
            </a:r>
          </a:p>
          <a:p>
            <a:pPr lvl="1"/>
            <a:r>
              <a:rPr lang="en-US" dirty="0"/>
              <a:t>Braking</a:t>
            </a:r>
            <a:endParaRPr lang="en-US" altLang="en-US" dirty="0"/>
          </a:p>
        </p:txBody>
      </p:sp>
      <p:grpSp>
        <p:nvGrpSpPr>
          <p:cNvPr id="4" name="Group 3">
            <a:extLst>
              <a:ext uri="{FF2B5EF4-FFF2-40B4-BE49-F238E27FC236}">
                <a16:creationId xmlns:a16="http://schemas.microsoft.com/office/drawing/2014/main" id="{96B5F122-E7BB-4272-92B4-AF3C12D2C4C0}"/>
              </a:ext>
            </a:extLst>
          </p:cNvPr>
          <p:cNvGrpSpPr/>
          <p:nvPr/>
        </p:nvGrpSpPr>
        <p:grpSpPr>
          <a:xfrm>
            <a:off x="5103019" y="2514600"/>
            <a:ext cx="6458828" cy="3424526"/>
            <a:chOff x="2946648" y="3069771"/>
            <a:chExt cx="6458828" cy="3424526"/>
          </a:xfrm>
        </p:grpSpPr>
        <p:grpSp>
          <p:nvGrpSpPr>
            <p:cNvPr id="5" name="Group 4">
              <a:extLst>
                <a:ext uri="{FF2B5EF4-FFF2-40B4-BE49-F238E27FC236}">
                  <a16:creationId xmlns:a16="http://schemas.microsoft.com/office/drawing/2014/main" id="{E3FD4761-0C9F-4A7F-B4F3-42B6430E899E}"/>
                </a:ext>
              </a:extLst>
            </p:cNvPr>
            <p:cNvGrpSpPr/>
            <p:nvPr/>
          </p:nvGrpSpPr>
          <p:grpSpPr>
            <a:xfrm>
              <a:off x="9031105" y="6100355"/>
              <a:ext cx="374371" cy="393942"/>
              <a:chOff x="1511458" y="6156960"/>
              <a:chExt cx="374371" cy="393942"/>
            </a:xfrm>
          </p:grpSpPr>
          <p:cxnSp>
            <p:nvCxnSpPr>
              <p:cNvPr id="60" name="Straight Connector 59">
                <a:extLst>
                  <a:ext uri="{FF2B5EF4-FFF2-40B4-BE49-F238E27FC236}">
                    <a16:creationId xmlns:a16="http://schemas.microsoft.com/office/drawing/2014/main" id="{F125A8CD-BB9A-417C-B6D4-C110FB281D55}"/>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C1A90746-4D88-42AC-A2AF-6465F8174DB1}"/>
                  </a:ext>
                </a:extLst>
              </p:cNvPr>
              <p:cNvGrpSpPr/>
              <p:nvPr/>
            </p:nvGrpSpPr>
            <p:grpSpPr>
              <a:xfrm>
                <a:off x="1511458" y="6421025"/>
                <a:ext cx="374371" cy="129877"/>
                <a:chOff x="1489214" y="3057613"/>
                <a:chExt cx="374371" cy="129877"/>
              </a:xfrm>
            </p:grpSpPr>
            <p:cxnSp>
              <p:nvCxnSpPr>
                <p:cNvPr id="62" name="Straight Connector 61">
                  <a:extLst>
                    <a:ext uri="{FF2B5EF4-FFF2-40B4-BE49-F238E27FC236}">
                      <a16:creationId xmlns:a16="http://schemas.microsoft.com/office/drawing/2014/main" id="{E18B919F-C4FB-4847-BEA0-E691D60388E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BD5F10-3274-4C6F-B821-63AC21373B7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FB05639-821C-48E8-96DE-A6FCC183BB4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48324BD0-7A5A-4670-B177-DCE59580E437}"/>
                </a:ext>
              </a:extLst>
            </p:cNvPr>
            <p:cNvSpPr/>
            <p:nvPr/>
          </p:nvSpPr>
          <p:spPr>
            <a:xfrm>
              <a:off x="6535579" y="4349931"/>
              <a:ext cx="1140823"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9AC5B3E-D919-426F-9F77-DE34D0DF3338}"/>
                </a:ext>
              </a:extLst>
            </p:cNvPr>
            <p:cNvSpPr/>
            <p:nvPr/>
          </p:nvSpPr>
          <p:spPr>
            <a:xfrm>
              <a:off x="6735877" y="4219305"/>
              <a:ext cx="748938" cy="7489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6D5E3C6-AC68-4DD2-9D4E-50972926D869}"/>
                </a:ext>
              </a:extLst>
            </p:cNvPr>
            <p:cNvSpPr txBox="1"/>
            <p:nvPr/>
          </p:nvSpPr>
          <p:spPr>
            <a:xfrm>
              <a:off x="6933111" y="4418884"/>
              <a:ext cx="917460" cy="369332"/>
            </a:xfrm>
            <a:prstGeom prst="rect">
              <a:avLst/>
            </a:prstGeom>
            <a:noFill/>
          </p:spPr>
          <p:txBody>
            <a:bodyPr wrap="square" rtlCol="0">
              <a:spAutoFit/>
            </a:bodyPr>
            <a:lstStyle/>
            <a:p>
              <a:r>
                <a:rPr lang="en-US" dirty="0"/>
                <a:t>M</a:t>
              </a:r>
            </a:p>
          </p:txBody>
        </p:sp>
        <p:grpSp>
          <p:nvGrpSpPr>
            <p:cNvPr id="9" name="Group 8">
              <a:extLst>
                <a:ext uri="{FF2B5EF4-FFF2-40B4-BE49-F238E27FC236}">
                  <a16:creationId xmlns:a16="http://schemas.microsoft.com/office/drawing/2014/main" id="{16593173-9658-4068-A727-417B00169913}"/>
                </a:ext>
              </a:extLst>
            </p:cNvPr>
            <p:cNvGrpSpPr/>
            <p:nvPr/>
          </p:nvGrpSpPr>
          <p:grpSpPr>
            <a:xfrm>
              <a:off x="4476001" y="3069771"/>
              <a:ext cx="566057" cy="1506583"/>
              <a:chOff x="762000" y="1210491"/>
              <a:chExt cx="566057" cy="1506583"/>
            </a:xfrm>
          </p:grpSpPr>
          <p:cxnSp>
            <p:nvCxnSpPr>
              <p:cNvPr id="52" name="Straight Connector 51">
                <a:extLst>
                  <a:ext uri="{FF2B5EF4-FFF2-40B4-BE49-F238E27FC236}">
                    <a16:creationId xmlns:a16="http://schemas.microsoft.com/office/drawing/2014/main" id="{2BD19EA3-8F0F-4970-95B7-D8F80C8FC98B}"/>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E111A0-1736-4889-9B2B-967CE5FF4ECE}"/>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EB137F8-6B71-4B1C-A114-D38BFED5517B}"/>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DE2296-5958-4326-9816-6FE702C6E5A6}"/>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94C4FE-8A87-4906-BB1B-0A4070DA195B}"/>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D1AF87-EC53-4BD2-B40E-CDE8051961B8}"/>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A87507-A7E2-4E37-96EA-1C78C0142D8A}"/>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C2D4C65-8018-44B0-AE57-DA7BE90A41D2}"/>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C48EC10-4CD4-4667-BFDA-F4332D35878C}"/>
                </a:ext>
              </a:extLst>
            </p:cNvPr>
            <p:cNvGrpSpPr/>
            <p:nvPr/>
          </p:nvGrpSpPr>
          <p:grpSpPr>
            <a:xfrm>
              <a:off x="8643053" y="3074125"/>
              <a:ext cx="566057" cy="1506583"/>
              <a:chOff x="762000" y="1210491"/>
              <a:chExt cx="566057" cy="1506583"/>
            </a:xfrm>
          </p:grpSpPr>
          <p:cxnSp>
            <p:nvCxnSpPr>
              <p:cNvPr id="44" name="Straight Connector 43">
                <a:extLst>
                  <a:ext uri="{FF2B5EF4-FFF2-40B4-BE49-F238E27FC236}">
                    <a16:creationId xmlns:a16="http://schemas.microsoft.com/office/drawing/2014/main" id="{DECD74D2-EDF2-43AA-BC88-BC5C60C11CBE}"/>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98F33E-E84D-455E-A9F6-780E0623DDDD}"/>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92C777F-DFA4-49BC-AD37-E48ABB858720}"/>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9ED798-A979-4547-8980-E23A38A002DD}"/>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820558-EF0B-44F9-99C0-FAA75F3C7EEA}"/>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6A6506-65D5-4D67-A3E3-52444BC3DB87}"/>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98DFDA-C1B4-4B0E-873C-EBBEBF90B6C1}"/>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322781-0359-4FBD-8E02-AA70604FCB0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E67065A8-8B58-459C-917D-1513D1CE710F}"/>
                </a:ext>
              </a:extLst>
            </p:cNvPr>
            <p:cNvCxnSpPr/>
            <p:nvPr/>
          </p:nvCxnSpPr>
          <p:spPr>
            <a:xfrm>
              <a:off x="7685110" y="4585063"/>
              <a:ext cx="152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10A8E5-D0FE-4D66-9B04-3BF0CCD19702}"/>
                </a:ext>
              </a:extLst>
            </p:cNvPr>
            <p:cNvCxnSpPr>
              <a:stCxn id="6" idx="1"/>
            </p:cNvCxnSpPr>
            <p:nvPr/>
          </p:nvCxnSpPr>
          <p:spPr>
            <a:xfrm flipH="1">
              <a:off x="5046413" y="4593771"/>
              <a:ext cx="148916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5C3088B-A41A-4474-A9CE-436BF242C3BD}"/>
                </a:ext>
              </a:extLst>
            </p:cNvPr>
            <p:cNvGrpSpPr/>
            <p:nvPr/>
          </p:nvGrpSpPr>
          <p:grpSpPr>
            <a:xfrm>
              <a:off x="8647407" y="4585062"/>
              <a:ext cx="566057" cy="1506583"/>
              <a:chOff x="762000" y="1210491"/>
              <a:chExt cx="566057" cy="1506583"/>
            </a:xfrm>
          </p:grpSpPr>
          <p:cxnSp>
            <p:nvCxnSpPr>
              <p:cNvPr id="36" name="Straight Connector 35">
                <a:extLst>
                  <a:ext uri="{FF2B5EF4-FFF2-40B4-BE49-F238E27FC236}">
                    <a16:creationId xmlns:a16="http://schemas.microsoft.com/office/drawing/2014/main" id="{A4E81A7D-1B1D-42C4-8D50-EF1635AEF060}"/>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9C1F9B-7B91-4282-BD00-BDA409ADD67B}"/>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A24EDE-748D-40E7-94F5-CCB980EB0688}"/>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530F086-4308-41B7-A11B-D57059D82C31}"/>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548392-3772-415A-8F0E-3A5F770732A4}"/>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2DBB3C-32DA-4CFE-8D3E-01D9C7B0B843}"/>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5BBD21-1517-40C3-90B9-5B37CD38AAD9}"/>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441866-479D-440C-9EAD-FF9654A4D48E}"/>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3BFCB66-E8F5-4839-B186-7C9AAD3995D6}"/>
                </a:ext>
              </a:extLst>
            </p:cNvPr>
            <p:cNvGrpSpPr/>
            <p:nvPr/>
          </p:nvGrpSpPr>
          <p:grpSpPr>
            <a:xfrm>
              <a:off x="4480357" y="4580707"/>
              <a:ext cx="566057" cy="1506583"/>
              <a:chOff x="762000" y="1210491"/>
              <a:chExt cx="566057" cy="1506583"/>
            </a:xfrm>
          </p:grpSpPr>
          <p:cxnSp>
            <p:nvCxnSpPr>
              <p:cNvPr id="28" name="Straight Connector 27">
                <a:extLst>
                  <a:ext uri="{FF2B5EF4-FFF2-40B4-BE49-F238E27FC236}">
                    <a16:creationId xmlns:a16="http://schemas.microsoft.com/office/drawing/2014/main" id="{0720748A-BC86-4373-9900-EC8054F7D138}"/>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2E1BBD-D480-4BF3-83FC-FEDAC87A51FF}"/>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9ED92C-310A-4526-8936-7FF75CDFE68D}"/>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D088ED-DD40-4A7C-B227-7856991D28A4}"/>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2A0CB4-B70D-4449-B966-523C12DC40A1}"/>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7E4262-28B4-402A-85B4-EEF35E08E8A0}"/>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6FA8DE-FA10-49EE-AABD-7AF5B544BBE7}"/>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8480DE-E49E-4C1B-A3BF-41115D776176}"/>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B94BDF51-13FB-4A66-9646-78D0E804BE93}"/>
                </a:ext>
              </a:extLst>
            </p:cNvPr>
            <p:cNvCxnSpPr/>
            <p:nvPr/>
          </p:nvCxnSpPr>
          <p:spPr>
            <a:xfrm flipH="1">
              <a:off x="3740127" y="3069771"/>
              <a:ext cx="546898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9C07AA-176F-40AA-8E5A-14738ECC3A52}"/>
                </a:ext>
              </a:extLst>
            </p:cNvPr>
            <p:cNvCxnSpPr/>
            <p:nvPr/>
          </p:nvCxnSpPr>
          <p:spPr>
            <a:xfrm flipH="1">
              <a:off x="3731419" y="6096000"/>
              <a:ext cx="548204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46D4DE-36A6-444F-8D5D-82E7DE91CEB2}"/>
                </a:ext>
              </a:extLst>
            </p:cNvPr>
            <p:cNvCxnSpPr/>
            <p:nvPr/>
          </p:nvCxnSpPr>
          <p:spPr>
            <a:xfrm flipH="1">
              <a:off x="8233750" y="3836126"/>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91DE80-2A79-4514-824E-2C5ECD8E2F7C}"/>
                </a:ext>
              </a:extLst>
            </p:cNvPr>
            <p:cNvCxnSpPr/>
            <p:nvPr/>
          </p:nvCxnSpPr>
          <p:spPr>
            <a:xfrm flipH="1">
              <a:off x="8220687" y="5338354"/>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BDDFFA-1F44-4069-8B36-13ED573A8B5C}"/>
                </a:ext>
              </a:extLst>
            </p:cNvPr>
            <p:cNvCxnSpPr/>
            <p:nvPr/>
          </p:nvCxnSpPr>
          <p:spPr>
            <a:xfrm flipH="1">
              <a:off x="4079761" y="5342708"/>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D505C6-0985-448E-A428-7BD400036348}"/>
                </a:ext>
              </a:extLst>
            </p:cNvPr>
            <p:cNvCxnSpPr/>
            <p:nvPr/>
          </p:nvCxnSpPr>
          <p:spPr>
            <a:xfrm flipH="1">
              <a:off x="4075408" y="3823063"/>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5E288FC-82A6-4759-819B-F7AB20D3C102}"/>
                </a:ext>
              </a:extLst>
            </p:cNvPr>
            <p:cNvGrpSpPr/>
            <p:nvPr/>
          </p:nvGrpSpPr>
          <p:grpSpPr>
            <a:xfrm>
              <a:off x="2946648" y="4111880"/>
              <a:ext cx="1098752" cy="716701"/>
              <a:chOff x="869858" y="1721378"/>
              <a:chExt cx="1098752" cy="716701"/>
            </a:xfrm>
          </p:grpSpPr>
          <p:sp>
            <p:nvSpPr>
              <p:cNvPr id="24" name="Oval 23">
                <a:extLst>
                  <a:ext uri="{FF2B5EF4-FFF2-40B4-BE49-F238E27FC236}">
                    <a16:creationId xmlns:a16="http://schemas.microsoft.com/office/drawing/2014/main" id="{65EC51E1-4F7D-4061-B412-0A04A9B570F4}"/>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0A96694-5DCF-4D20-8D1B-F0252A750BD3}"/>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10F17255-0E50-4903-9B02-D0B552BABA7E}"/>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631C1273-230C-4778-A0D3-EB5FFA38C6BA}"/>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2" name="Straight Connector 21">
              <a:extLst>
                <a:ext uri="{FF2B5EF4-FFF2-40B4-BE49-F238E27FC236}">
                  <a16:creationId xmlns:a16="http://schemas.microsoft.com/office/drawing/2014/main" id="{D46793A2-4BD7-4907-9F8A-5E9CABA4628C}"/>
                </a:ext>
              </a:extLst>
            </p:cNvPr>
            <p:cNvCxnSpPr/>
            <p:nvPr/>
          </p:nvCxnSpPr>
          <p:spPr>
            <a:xfrm flipV="1">
              <a:off x="3738658" y="3078480"/>
              <a:ext cx="0" cy="10337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1E5AF3-348A-4691-8BD2-B4E3FF3FA696}"/>
                </a:ext>
              </a:extLst>
            </p:cNvPr>
            <p:cNvCxnSpPr/>
            <p:nvPr/>
          </p:nvCxnSpPr>
          <p:spPr>
            <a:xfrm>
              <a:off x="3743012" y="4728754"/>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9C466B70-2653-4EF9-95A9-76DAF205A675}"/>
              </a:ext>
            </a:extLst>
          </p:cNvPr>
          <p:cNvGrpSpPr/>
          <p:nvPr/>
        </p:nvGrpSpPr>
        <p:grpSpPr>
          <a:xfrm>
            <a:off x="7389019" y="2971800"/>
            <a:ext cx="762000" cy="457200"/>
            <a:chOff x="6169819" y="2514600"/>
            <a:chExt cx="762000" cy="457200"/>
          </a:xfrm>
          <a:solidFill>
            <a:schemeClr val="accent3">
              <a:lumMod val="20000"/>
              <a:lumOff val="80000"/>
            </a:schemeClr>
          </a:solidFill>
        </p:grpSpPr>
        <p:sp>
          <p:nvSpPr>
            <p:cNvPr id="66" name="Rectangle 65">
              <a:extLst>
                <a:ext uri="{FF2B5EF4-FFF2-40B4-BE49-F238E27FC236}">
                  <a16:creationId xmlns:a16="http://schemas.microsoft.com/office/drawing/2014/main" id="{9F0DAF4F-1BB1-4C2C-84A4-C836CFD8828E}"/>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Content Placeholder 1">
              <a:extLst>
                <a:ext uri="{FF2B5EF4-FFF2-40B4-BE49-F238E27FC236}">
                  <a16:creationId xmlns:a16="http://schemas.microsoft.com/office/drawing/2014/main" id="{75BED6E4-37D7-4E74-8405-D95F5707DBC6}"/>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68" name="Group 67">
            <a:extLst>
              <a:ext uri="{FF2B5EF4-FFF2-40B4-BE49-F238E27FC236}">
                <a16:creationId xmlns:a16="http://schemas.microsoft.com/office/drawing/2014/main" id="{25B234A6-8F00-4AE9-9DA6-D04CFED3FC12}"/>
              </a:ext>
            </a:extLst>
          </p:cNvPr>
          <p:cNvGrpSpPr/>
          <p:nvPr/>
        </p:nvGrpSpPr>
        <p:grpSpPr>
          <a:xfrm>
            <a:off x="11425238" y="3048000"/>
            <a:ext cx="762000" cy="457200"/>
            <a:chOff x="6169819" y="2514600"/>
            <a:chExt cx="762000" cy="457200"/>
          </a:xfrm>
          <a:solidFill>
            <a:schemeClr val="accent3">
              <a:lumMod val="20000"/>
              <a:lumOff val="80000"/>
            </a:schemeClr>
          </a:solidFill>
        </p:grpSpPr>
        <p:sp>
          <p:nvSpPr>
            <p:cNvPr id="69" name="Rectangle 68">
              <a:extLst>
                <a:ext uri="{FF2B5EF4-FFF2-40B4-BE49-F238E27FC236}">
                  <a16:creationId xmlns:a16="http://schemas.microsoft.com/office/drawing/2014/main" id="{4FF9DC6D-7470-4A3E-A047-D1AFE311096C}"/>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Content Placeholder 1">
              <a:extLst>
                <a:ext uri="{FF2B5EF4-FFF2-40B4-BE49-F238E27FC236}">
                  <a16:creationId xmlns:a16="http://schemas.microsoft.com/office/drawing/2014/main" id="{5EF5BBA8-FBD3-4719-9EED-F580655EBA39}"/>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71" name="Group 70">
            <a:extLst>
              <a:ext uri="{FF2B5EF4-FFF2-40B4-BE49-F238E27FC236}">
                <a16:creationId xmlns:a16="http://schemas.microsoft.com/office/drawing/2014/main" id="{72B65436-90A1-47BE-A464-279DCD71762C}"/>
              </a:ext>
            </a:extLst>
          </p:cNvPr>
          <p:cNvGrpSpPr/>
          <p:nvPr/>
        </p:nvGrpSpPr>
        <p:grpSpPr>
          <a:xfrm>
            <a:off x="7465219" y="4495800"/>
            <a:ext cx="762000" cy="457200"/>
            <a:chOff x="6169819" y="2514600"/>
            <a:chExt cx="762000" cy="457200"/>
          </a:xfrm>
        </p:grpSpPr>
        <p:sp>
          <p:nvSpPr>
            <p:cNvPr id="72" name="Rectangle 71">
              <a:extLst>
                <a:ext uri="{FF2B5EF4-FFF2-40B4-BE49-F238E27FC236}">
                  <a16:creationId xmlns:a16="http://schemas.microsoft.com/office/drawing/2014/main" id="{05DF1C1D-3674-4B05-8BCC-6071F23C2943}"/>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Content Placeholder 1">
              <a:extLst>
                <a:ext uri="{FF2B5EF4-FFF2-40B4-BE49-F238E27FC236}">
                  <a16:creationId xmlns:a16="http://schemas.microsoft.com/office/drawing/2014/main" id="{7174208B-CCBE-40E6-85FE-98DCAB3D6D71}"/>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grpSp>
        <p:nvGrpSpPr>
          <p:cNvPr id="74" name="Group 73">
            <a:extLst>
              <a:ext uri="{FF2B5EF4-FFF2-40B4-BE49-F238E27FC236}">
                <a16:creationId xmlns:a16="http://schemas.microsoft.com/office/drawing/2014/main" id="{C6BEAE77-4FA6-4C13-B913-CCCDC073E2E4}"/>
              </a:ext>
            </a:extLst>
          </p:cNvPr>
          <p:cNvGrpSpPr/>
          <p:nvPr/>
        </p:nvGrpSpPr>
        <p:grpSpPr>
          <a:xfrm>
            <a:off x="11425238" y="4495800"/>
            <a:ext cx="762000" cy="457200"/>
            <a:chOff x="6169819" y="2514600"/>
            <a:chExt cx="762000" cy="457200"/>
          </a:xfrm>
        </p:grpSpPr>
        <p:sp>
          <p:nvSpPr>
            <p:cNvPr id="75" name="Rectangle 74">
              <a:extLst>
                <a:ext uri="{FF2B5EF4-FFF2-40B4-BE49-F238E27FC236}">
                  <a16:creationId xmlns:a16="http://schemas.microsoft.com/office/drawing/2014/main" id="{18688C82-205E-4612-A5C7-84DC514472CD}"/>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Content Placeholder 1">
              <a:extLst>
                <a:ext uri="{FF2B5EF4-FFF2-40B4-BE49-F238E27FC236}">
                  <a16:creationId xmlns:a16="http://schemas.microsoft.com/office/drawing/2014/main" id="{C23A1F25-87FC-43DF-BFD3-F2BB2A59E102}"/>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
        <p:nvSpPr>
          <p:cNvPr id="77" name="TextBox 76">
            <a:extLst>
              <a:ext uri="{FF2B5EF4-FFF2-40B4-BE49-F238E27FC236}">
                <a16:creationId xmlns:a16="http://schemas.microsoft.com/office/drawing/2014/main" id="{552B2DCA-5462-471E-8638-7CFD142FA1A5}"/>
              </a:ext>
            </a:extLst>
          </p:cNvPr>
          <p:cNvSpPr txBox="1"/>
          <p:nvPr/>
        </p:nvSpPr>
        <p:spPr>
          <a:xfrm>
            <a:off x="8760619" y="3200400"/>
            <a:ext cx="1414939" cy="369332"/>
          </a:xfrm>
          <a:prstGeom prst="rect">
            <a:avLst/>
          </a:prstGeom>
          <a:noFill/>
        </p:spPr>
        <p:txBody>
          <a:bodyPr wrap="square" rtlCol="0">
            <a:spAutoFit/>
          </a:bodyPr>
          <a:lstStyle/>
          <a:p>
            <a:r>
              <a:rPr lang="en-US" b="1" dirty="0">
                <a:solidFill>
                  <a:srgbClr val="FF0000"/>
                </a:solidFill>
              </a:rPr>
              <a:t>BRAKE</a:t>
            </a:r>
          </a:p>
        </p:txBody>
      </p:sp>
    </p:spTree>
    <p:extLst>
      <p:ext uri="{BB962C8B-B14F-4D97-AF65-F5344CB8AC3E}">
        <p14:creationId xmlns:p14="http://schemas.microsoft.com/office/powerpoint/2010/main" val="107538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4547394" cy="4086225"/>
          </a:xfrm>
        </p:spPr>
        <p:txBody>
          <a:bodyPr/>
          <a:lstStyle/>
          <a:p>
            <a:r>
              <a:rPr lang="en-US" dirty="0"/>
              <a:t>The most versatile motor controller topology</a:t>
            </a:r>
          </a:p>
          <a:p>
            <a:r>
              <a:rPr lang="en-US" dirty="0"/>
              <a:t>Requires 4 FETs per motor </a:t>
            </a:r>
          </a:p>
          <a:p>
            <a:r>
              <a:rPr lang="en-US" dirty="0"/>
              <a:t>Supports:</a:t>
            </a:r>
            <a:endParaRPr lang="en-US" altLang="en-US" dirty="0"/>
          </a:p>
          <a:p>
            <a:pPr lvl="1"/>
            <a:r>
              <a:rPr lang="en-US" dirty="0"/>
              <a:t>Motion forward</a:t>
            </a:r>
          </a:p>
          <a:p>
            <a:pPr lvl="1"/>
            <a:r>
              <a:rPr lang="en-US" dirty="0"/>
              <a:t>Motion backward</a:t>
            </a:r>
          </a:p>
          <a:p>
            <a:pPr lvl="1"/>
            <a:r>
              <a:rPr lang="en-US" dirty="0"/>
              <a:t>Braking</a:t>
            </a:r>
          </a:p>
          <a:p>
            <a:r>
              <a:rPr lang="en-US" dirty="0">
                <a:solidFill>
                  <a:srgbClr val="FF0000"/>
                </a:solidFill>
              </a:rPr>
              <a:t>Caution – H-bridge can short V</a:t>
            </a:r>
            <a:r>
              <a:rPr lang="en-US" baseline="-25000" dirty="0">
                <a:solidFill>
                  <a:srgbClr val="FF0000"/>
                </a:solidFill>
              </a:rPr>
              <a:t>dd</a:t>
            </a:r>
            <a:r>
              <a:rPr lang="en-US" dirty="0">
                <a:solidFill>
                  <a:srgbClr val="FF0000"/>
                </a:solidFill>
              </a:rPr>
              <a:t> and ground</a:t>
            </a:r>
            <a:endParaRPr lang="en-US" altLang="en-US" dirty="0"/>
          </a:p>
          <a:p>
            <a:pPr lvl="1"/>
            <a:endParaRPr lang="en-US" altLang="en-US" dirty="0"/>
          </a:p>
        </p:txBody>
      </p:sp>
      <p:grpSp>
        <p:nvGrpSpPr>
          <p:cNvPr id="4" name="Group 3">
            <a:extLst>
              <a:ext uri="{FF2B5EF4-FFF2-40B4-BE49-F238E27FC236}">
                <a16:creationId xmlns:a16="http://schemas.microsoft.com/office/drawing/2014/main" id="{908677F3-1515-48CD-B831-096ADC068D63}"/>
              </a:ext>
            </a:extLst>
          </p:cNvPr>
          <p:cNvGrpSpPr/>
          <p:nvPr/>
        </p:nvGrpSpPr>
        <p:grpSpPr>
          <a:xfrm>
            <a:off x="5103019" y="2514600"/>
            <a:ext cx="6458828" cy="3424526"/>
            <a:chOff x="2946648" y="3069771"/>
            <a:chExt cx="6458828" cy="3424526"/>
          </a:xfrm>
        </p:grpSpPr>
        <p:grpSp>
          <p:nvGrpSpPr>
            <p:cNvPr id="5" name="Group 4">
              <a:extLst>
                <a:ext uri="{FF2B5EF4-FFF2-40B4-BE49-F238E27FC236}">
                  <a16:creationId xmlns:a16="http://schemas.microsoft.com/office/drawing/2014/main" id="{A0E25022-4D18-434B-AF90-775FCFE16D55}"/>
                </a:ext>
              </a:extLst>
            </p:cNvPr>
            <p:cNvGrpSpPr/>
            <p:nvPr/>
          </p:nvGrpSpPr>
          <p:grpSpPr>
            <a:xfrm>
              <a:off x="9031105" y="6100355"/>
              <a:ext cx="374371" cy="393942"/>
              <a:chOff x="1511458" y="6156960"/>
              <a:chExt cx="374371" cy="393942"/>
            </a:xfrm>
          </p:grpSpPr>
          <p:cxnSp>
            <p:nvCxnSpPr>
              <p:cNvPr id="60" name="Straight Connector 59">
                <a:extLst>
                  <a:ext uri="{FF2B5EF4-FFF2-40B4-BE49-F238E27FC236}">
                    <a16:creationId xmlns:a16="http://schemas.microsoft.com/office/drawing/2014/main" id="{47724B66-E1A0-4773-9FEE-091F9EE4B5D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FA659F4-84BB-4364-9108-1286FEADBB72}"/>
                  </a:ext>
                </a:extLst>
              </p:cNvPr>
              <p:cNvGrpSpPr/>
              <p:nvPr/>
            </p:nvGrpSpPr>
            <p:grpSpPr>
              <a:xfrm>
                <a:off x="1511458" y="6421025"/>
                <a:ext cx="374371" cy="129877"/>
                <a:chOff x="1489214" y="3057613"/>
                <a:chExt cx="374371" cy="129877"/>
              </a:xfrm>
            </p:grpSpPr>
            <p:cxnSp>
              <p:nvCxnSpPr>
                <p:cNvPr id="62" name="Straight Connector 61">
                  <a:extLst>
                    <a:ext uri="{FF2B5EF4-FFF2-40B4-BE49-F238E27FC236}">
                      <a16:creationId xmlns:a16="http://schemas.microsoft.com/office/drawing/2014/main" id="{039F18F8-5EBB-43A0-A1FE-15151E4D829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407801A-3255-446A-AEBE-63FC2D11363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6C1D61E-2C3F-45DE-9D12-CB72A698DC31}"/>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F19D9A4E-B287-4CF6-9717-10238242C866}"/>
                </a:ext>
              </a:extLst>
            </p:cNvPr>
            <p:cNvSpPr/>
            <p:nvPr/>
          </p:nvSpPr>
          <p:spPr>
            <a:xfrm>
              <a:off x="6535579" y="4349931"/>
              <a:ext cx="1140823"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3D85487-CEB4-436D-8BF9-FF43A3CB1A11}"/>
                </a:ext>
              </a:extLst>
            </p:cNvPr>
            <p:cNvSpPr/>
            <p:nvPr/>
          </p:nvSpPr>
          <p:spPr>
            <a:xfrm>
              <a:off x="6735877" y="4219305"/>
              <a:ext cx="748938" cy="7489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9EE0BB6-9849-48A0-BA46-751E013210E8}"/>
                </a:ext>
              </a:extLst>
            </p:cNvPr>
            <p:cNvSpPr txBox="1"/>
            <p:nvPr/>
          </p:nvSpPr>
          <p:spPr>
            <a:xfrm>
              <a:off x="6933111" y="4418884"/>
              <a:ext cx="917460" cy="369332"/>
            </a:xfrm>
            <a:prstGeom prst="rect">
              <a:avLst/>
            </a:prstGeom>
            <a:noFill/>
          </p:spPr>
          <p:txBody>
            <a:bodyPr wrap="square" rtlCol="0">
              <a:spAutoFit/>
            </a:bodyPr>
            <a:lstStyle/>
            <a:p>
              <a:r>
                <a:rPr lang="en-US" dirty="0"/>
                <a:t>M</a:t>
              </a:r>
            </a:p>
          </p:txBody>
        </p:sp>
        <p:grpSp>
          <p:nvGrpSpPr>
            <p:cNvPr id="9" name="Group 8">
              <a:extLst>
                <a:ext uri="{FF2B5EF4-FFF2-40B4-BE49-F238E27FC236}">
                  <a16:creationId xmlns:a16="http://schemas.microsoft.com/office/drawing/2014/main" id="{7E4C35F5-E2E7-4BEA-AE47-3CAEE94795FC}"/>
                </a:ext>
              </a:extLst>
            </p:cNvPr>
            <p:cNvGrpSpPr/>
            <p:nvPr/>
          </p:nvGrpSpPr>
          <p:grpSpPr>
            <a:xfrm>
              <a:off x="4476001" y="3069771"/>
              <a:ext cx="566057" cy="1506583"/>
              <a:chOff x="762000" y="1210491"/>
              <a:chExt cx="566057" cy="1506583"/>
            </a:xfrm>
          </p:grpSpPr>
          <p:cxnSp>
            <p:nvCxnSpPr>
              <p:cNvPr id="52" name="Straight Connector 51">
                <a:extLst>
                  <a:ext uri="{FF2B5EF4-FFF2-40B4-BE49-F238E27FC236}">
                    <a16:creationId xmlns:a16="http://schemas.microsoft.com/office/drawing/2014/main" id="{0FACA276-21BF-4108-83CA-7242772780C8}"/>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4F933CA-43CE-49A9-BDBC-15D331128A11}"/>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EB5423B-69B6-4B12-916B-D338F2751DCD}"/>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82EA7A1-715F-40BB-AFA9-1A1A9A5BAE54}"/>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F3788C-9E9A-4646-9360-F354DDD01818}"/>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8FAEFD-2FF2-4096-92BD-4CC9BE0C0A75}"/>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11A543D-E1C8-4F55-A0E4-FEB42916CCB1}"/>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525A4BB-0745-477D-BC89-45900F0A1104}"/>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20D92E7-9E68-4165-B75B-3A79514D635D}"/>
                </a:ext>
              </a:extLst>
            </p:cNvPr>
            <p:cNvGrpSpPr/>
            <p:nvPr/>
          </p:nvGrpSpPr>
          <p:grpSpPr>
            <a:xfrm>
              <a:off x="8643053" y="3074125"/>
              <a:ext cx="566057" cy="1506583"/>
              <a:chOff x="762000" y="1210491"/>
              <a:chExt cx="566057" cy="1506583"/>
            </a:xfrm>
          </p:grpSpPr>
          <p:cxnSp>
            <p:nvCxnSpPr>
              <p:cNvPr id="44" name="Straight Connector 43">
                <a:extLst>
                  <a:ext uri="{FF2B5EF4-FFF2-40B4-BE49-F238E27FC236}">
                    <a16:creationId xmlns:a16="http://schemas.microsoft.com/office/drawing/2014/main" id="{5998C0E5-8D5B-4481-B1E6-F3B6503E0DA8}"/>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DF1AC28-7D0A-473B-B070-EAB95996C370}"/>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0F0930-2300-4C04-B5F6-4F9C0038280B}"/>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299E4B-8340-415E-AEB4-6CCF2974866F}"/>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5AED9F-4FB7-4D04-844F-AB5D39F2E294}"/>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496580-DBD1-4B7D-95D4-674BA5B49F5D}"/>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19FE4E-6284-48B7-A0AE-B00ABC4B3160}"/>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78AB86-086F-4F49-A500-A9B54071976E}"/>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E8040824-2FE9-47CA-B082-FC6CCD314249}"/>
                </a:ext>
              </a:extLst>
            </p:cNvPr>
            <p:cNvCxnSpPr/>
            <p:nvPr/>
          </p:nvCxnSpPr>
          <p:spPr>
            <a:xfrm>
              <a:off x="7685110" y="4585063"/>
              <a:ext cx="152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63E203-E27E-4996-BDF6-85F0825500E8}"/>
                </a:ext>
              </a:extLst>
            </p:cNvPr>
            <p:cNvCxnSpPr>
              <a:stCxn id="6" idx="1"/>
            </p:cNvCxnSpPr>
            <p:nvPr/>
          </p:nvCxnSpPr>
          <p:spPr>
            <a:xfrm flipH="1">
              <a:off x="5046413" y="4593771"/>
              <a:ext cx="148916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48B4F9D-8214-45A7-AF17-7FE142143427}"/>
                </a:ext>
              </a:extLst>
            </p:cNvPr>
            <p:cNvGrpSpPr/>
            <p:nvPr/>
          </p:nvGrpSpPr>
          <p:grpSpPr>
            <a:xfrm>
              <a:off x="8647407" y="4585062"/>
              <a:ext cx="566057" cy="1506583"/>
              <a:chOff x="762000" y="1210491"/>
              <a:chExt cx="566057" cy="1506583"/>
            </a:xfrm>
          </p:grpSpPr>
          <p:cxnSp>
            <p:nvCxnSpPr>
              <p:cNvPr id="36" name="Straight Connector 35">
                <a:extLst>
                  <a:ext uri="{FF2B5EF4-FFF2-40B4-BE49-F238E27FC236}">
                    <a16:creationId xmlns:a16="http://schemas.microsoft.com/office/drawing/2014/main" id="{264BA0C3-2C91-4C21-B553-6BD6514111A1}"/>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0797F5-3C3C-4617-A87A-76576155AAA2}"/>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DE9E7C-4D75-45AB-A40C-65E2DA093854}"/>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9FDA50-51BB-471F-9727-F8825E81E605}"/>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E2B3F-0AF6-4980-9D98-992E319C2084}"/>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D835C-163D-4ABE-8322-7CAA7857CF6E}"/>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A30212D-5A57-4A3D-B055-A3946A9F2CE0}"/>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EDEEBC-DC9D-4D12-AB5A-42F48B2C78B6}"/>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48557EF-033A-4F98-8297-2082EBBFF189}"/>
                </a:ext>
              </a:extLst>
            </p:cNvPr>
            <p:cNvGrpSpPr/>
            <p:nvPr/>
          </p:nvGrpSpPr>
          <p:grpSpPr>
            <a:xfrm>
              <a:off x="4480357" y="4580707"/>
              <a:ext cx="566057" cy="1506583"/>
              <a:chOff x="762000" y="1210491"/>
              <a:chExt cx="566057" cy="1506583"/>
            </a:xfrm>
          </p:grpSpPr>
          <p:cxnSp>
            <p:nvCxnSpPr>
              <p:cNvPr id="28" name="Straight Connector 27">
                <a:extLst>
                  <a:ext uri="{FF2B5EF4-FFF2-40B4-BE49-F238E27FC236}">
                    <a16:creationId xmlns:a16="http://schemas.microsoft.com/office/drawing/2014/main" id="{6BFBC9AD-1C44-41C7-A3A7-A0A64D5C5817}"/>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7B9532-F2E1-44F8-86D1-E59EF90F90A8}"/>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280B78-B0A7-45F6-A35C-792CAC4806F7}"/>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D51A7A-0469-4D92-8039-A8579989707B}"/>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34EEF1-95D5-4F65-91D5-0D1E8AEFCD62}"/>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6EE10CC-86D0-4266-A438-FBCDEBA9FC8E}"/>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7174EF-0805-4C40-B3DE-E4316C54D935}"/>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0DCFA1-9EF3-4275-A2EF-E96D37FA6842}"/>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02E98C4C-A2DD-4CB2-9F3D-B1C943DCF149}"/>
                </a:ext>
              </a:extLst>
            </p:cNvPr>
            <p:cNvCxnSpPr/>
            <p:nvPr/>
          </p:nvCxnSpPr>
          <p:spPr>
            <a:xfrm flipH="1">
              <a:off x="3740127" y="3069771"/>
              <a:ext cx="546898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26A9F7-593B-41B8-B151-4F836037CDD0}"/>
                </a:ext>
              </a:extLst>
            </p:cNvPr>
            <p:cNvCxnSpPr/>
            <p:nvPr/>
          </p:nvCxnSpPr>
          <p:spPr>
            <a:xfrm flipH="1">
              <a:off x="3731419" y="6096000"/>
              <a:ext cx="548204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A1836C-38A6-45F7-A865-BF82288F329B}"/>
                </a:ext>
              </a:extLst>
            </p:cNvPr>
            <p:cNvCxnSpPr/>
            <p:nvPr/>
          </p:nvCxnSpPr>
          <p:spPr>
            <a:xfrm flipH="1">
              <a:off x="8233750" y="3836126"/>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F06D85-88DA-4A4B-B98A-5ECEEAF0149C}"/>
                </a:ext>
              </a:extLst>
            </p:cNvPr>
            <p:cNvCxnSpPr/>
            <p:nvPr/>
          </p:nvCxnSpPr>
          <p:spPr>
            <a:xfrm flipH="1">
              <a:off x="8220687" y="5338354"/>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73DC2D-37C6-406B-99E8-36410D454EB9}"/>
                </a:ext>
              </a:extLst>
            </p:cNvPr>
            <p:cNvCxnSpPr/>
            <p:nvPr/>
          </p:nvCxnSpPr>
          <p:spPr>
            <a:xfrm flipH="1">
              <a:off x="4079761" y="5342708"/>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7F5B56-3625-4BC7-9DB0-42033E69AAF8}"/>
                </a:ext>
              </a:extLst>
            </p:cNvPr>
            <p:cNvCxnSpPr/>
            <p:nvPr/>
          </p:nvCxnSpPr>
          <p:spPr>
            <a:xfrm flipH="1">
              <a:off x="4075408" y="3823063"/>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881FF31-8422-4D5E-8CEB-134E1C7F311B}"/>
                </a:ext>
              </a:extLst>
            </p:cNvPr>
            <p:cNvGrpSpPr/>
            <p:nvPr/>
          </p:nvGrpSpPr>
          <p:grpSpPr>
            <a:xfrm>
              <a:off x="2946648" y="4111880"/>
              <a:ext cx="1098752" cy="716701"/>
              <a:chOff x="869858" y="1721378"/>
              <a:chExt cx="1098752" cy="716701"/>
            </a:xfrm>
          </p:grpSpPr>
          <p:sp>
            <p:nvSpPr>
              <p:cNvPr id="24" name="Oval 23">
                <a:extLst>
                  <a:ext uri="{FF2B5EF4-FFF2-40B4-BE49-F238E27FC236}">
                    <a16:creationId xmlns:a16="http://schemas.microsoft.com/office/drawing/2014/main" id="{DA40888B-C363-458B-9438-C9E2CBD5DBFB}"/>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5054B11-3085-47F0-B0D4-DB19C58668EB}"/>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AD327A18-4F83-45FE-A9E1-60EBA4B8EDD6}"/>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C436AE50-C1C7-46DC-885E-1E98946F3B84}"/>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2" name="Straight Connector 21">
              <a:extLst>
                <a:ext uri="{FF2B5EF4-FFF2-40B4-BE49-F238E27FC236}">
                  <a16:creationId xmlns:a16="http://schemas.microsoft.com/office/drawing/2014/main" id="{7B2C51F8-F0D2-4B72-8D92-F6A013D649DD}"/>
                </a:ext>
              </a:extLst>
            </p:cNvPr>
            <p:cNvCxnSpPr/>
            <p:nvPr/>
          </p:nvCxnSpPr>
          <p:spPr>
            <a:xfrm flipV="1">
              <a:off x="3738658" y="3078480"/>
              <a:ext cx="0" cy="10337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2DD697-5B04-4E5F-AFC0-D7DA5AE248D3}"/>
                </a:ext>
              </a:extLst>
            </p:cNvPr>
            <p:cNvCxnSpPr/>
            <p:nvPr/>
          </p:nvCxnSpPr>
          <p:spPr>
            <a:xfrm>
              <a:off x="3743012" y="4728754"/>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95C38C8F-02F6-48CE-BF37-D74B9F420507}"/>
              </a:ext>
            </a:extLst>
          </p:cNvPr>
          <p:cNvGrpSpPr/>
          <p:nvPr/>
        </p:nvGrpSpPr>
        <p:grpSpPr>
          <a:xfrm>
            <a:off x="7389019" y="2971800"/>
            <a:ext cx="762000" cy="457200"/>
            <a:chOff x="6169819" y="2514600"/>
            <a:chExt cx="762000" cy="457200"/>
          </a:xfrm>
          <a:solidFill>
            <a:schemeClr val="accent3">
              <a:lumMod val="20000"/>
              <a:lumOff val="80000"/>
            </a:schemeClr>
          </a:solidFill>
        </p:grpSpPr>
        <p:sp>
          <p:nvSpPr>
            <p:cNvPr id="66" name="Rectangle 65">
              <a:extLst>
                <a:ext uri="{FF2B5EF4-FFF2-40B4-BE49-F238E27FC236}">
                  <a16:creationId xmlns:a16="http://schemas.microsoft.com/office/drawing/2014/main" id="{5E5F9001-DFA3-4E40-AB3E-2EB453B7908D}"/>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Content Placeholder 1">
              <a:extLst>
                <a:ext uri="{FF2B5EF4-FFF2-40B4-BE49-F238E27FC236}">
                  <a16:creationId xmlns:a16="http://schemas.microsoft.com/office/drawing/2014/main" id="{16509492-0863-4762-8C84-CE5C7D5EB52B}"/>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68" name="Group 67">
            <a:extLst>
              <a:ext uri="{FF2B5EF4-FFF2-40B4-BE49-F238E27FC236}">
                <a16:creationId xmlns:a16="http://schemas.microsoft.com/office/drawing/2014/main" id="{82FA30EA-E0D6-4E7B-B621-822C8817E49B}"/>
              </a:ext>
            </a:extLst>
          </p:cNvPr>
          <p:cNvGrpSpPr/>
          <p:nvPr/>
        </p:nvGrpSpPr>
        <p:grpSpPr>
          <a:xfrm>
            <a:off x="7389019" y="4572000"/>
            <a:ext cx="762000" cy="457200"/>
            <a:chOff x="6169819" y="2514600"/>
            <a:chExt cx="762000" cy="457200"/>
          </a:xfrm>
          <a:solidFill>
            <a:schemeClr val="accent3">
              <a:lumMod val="20000"/>
              <a:lumOff val="80000"/>
            </a:schemeClr>
          </a:solidFill>
        </p:grpSpPr>
        <p:sp>
          <p:nvSpPr>
            <p:cNvPr id="69" name="Rectangle 68">
              <a:extLst>
                <a:ext uri="{FF2B5EF4-FFF2-40B4-BE49-F238E27FC236}">
                  <a16:creationId xmlns:a16="http://schemas.microsoft.com/office/drawing/2014/main" id="{F788667D-5B7A-41E5-AA54-4B8A584F7E45}"/>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Content Placeholder 1">
              <a:extLst>
                <a:ext uri="{FF2B5EF4-FFF2-40B4-BE49-F238E27FC236}">
                  <a16:creationId xmlns:a16="http://schemas.microsoft.com/office/drawing/2014/main" id="{4B2005BE-6909-4326-9510-B610A457695D}"/>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71" name="Group 70">
            <a:extLst>
              <a:ext uri="{FF2B5EF4-FFF2-40B4-BE49-F238E27FC236}">
                <a16:creationId xmlns:a16="http://schemas.microsoft.com/office/drawing/2014/main" id="{352D0E29-AC92-41B7-ACD9-C15988FDCCD6}"/>
              </a:ext>
            </a:extLst>
          </p:cNvPr>
          <p:cNvGrpSpPr/>
          <p:nvPr/>
        </p:nvGrpSpPr>
        <p:grpSpPr>
          <a:xfrm>
            <a:off x="11425238" y="3048000"/>
            <a:ext cx="762000" cy="457200"/>
            <a:chOff x="6169819" y="2514600"/>
            <a:chExt cx="762000" cy="457200"/>
          </a:xfrm>
        </p:grpSpPr>
        <p:sp>
          <p:nvSpPr>
            <p:cNvPr id="72" name="Rectangle 71">
              <a:extLst>
                <a:ext uri="{FF2B5EF4-FFF2-40B4-BE49-F238E27FC236}">
                  <a16:creationId xmlns:a16="http://schemas.microsoft.com/office/drawing/2014/main" id="{8E7E98EC-879F-48E8-88F3-657EABCE59F2}"/>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Content Placeholder 1">
              <a:extLst>
                <a:ext uri="{FF2B5EF4-FFF2-40B4-BE49-F238E27FC236}">
                  <a16:creationId xmlns:a16="http://schemas.microsoft.com/office/drawing/2014/main" id="{880D97F5-C113-424E-B3B6-0C49BE62A566}"/>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grpSp>
        <p:nvGrpSpPr>
          <p:cNvPr id="74" name="Group 73">
            <a:extLst>
              <a:ext uri="{FF2B5EF4-FFF2-40B4-BE49-F238E27FC236}">
                <a16:creationId xmlns:a16="http://schemas.microsoft.com/office/drawing/2014/main" id="{CC35C130-77BD-44DC-B96D-A66C2FBD74AA}"/>
              </a:ext>
            </a:extLst>
          </p:cNvPr>
          <p:cNvGrpSpPr/>
          <p:nvPr/>
        </p:nvGrpSpPr>
        <p:grpSpPr>
          <a:xfrm>
            <a:off x="11425238" y="4495800"/>
            <a:ext cx="762000" cy="457200"/>
            <a:chOff x="6169819" y="2514600"/>
            <a:chExt cx="762000" cy="457200"/>
          </a:xfrm>
        </p:grpSpPr>
        <p:sp>
          <p:nvSpPr>
            <p:cNvPr id="75" name="Rectangle 74">
              <a:extLst>
                <a:ext uri="{FF2B5EF4-FFF2-40B4-BE49-F238E27FC236}">
                  <a16:creationId xmlns:a16="http://schemas.microsoft.com/office/drawing/2014/main" id="{92105DDD-5A95-4E2A-AE13-2A64D7162C8E}"/>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Content Placeholder 1">
              <a:extLst>
                <a:ext uri="{FF2B5EF4-FFF2-40B4-BE49-F238E27FC236}">
                  <a16:creationId xmlns:a16="http://schemas.microsoft.com/office/drawing/2014/main" id="{933B8AD7-A33C-49D2-937A-146BFCB9CA7A}"/>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Tree>
    <p:extLst>
      <p:ext uri="{BB962C8B-B14F-4D97-AF65-F5344CB8AC3E}">
        <p14:creationId xmlns:p14="http://schemas.microsoft.com/office/powerpoint/2010/main" val="252365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4153333" cy="4086225"/>
          </a:xfrm>
        </p:spPr>
        <p:txBody>
          <a:bodyPr/>
          <a:lstStyle/>
          <a:p>
            <a:r>
              <a:rPr lang="en-US" dirty="0"/>
              <a:t>The most versatile motor controller topology</a:t>
            </a:r>
          </a:p>
          <a:p>
            <a:r>
              <a:rPr lang="en-US" dirty="0"/>
              <a:t>Requires 4 FETs per motor </a:t>
            </a:r>
          </a:p>
          <a:p>
            <a:r>
              <a:rPr lang="en-US" dirty="0"/>
              <a:t>Supports:</a:t>
            </a:r>
          </a:p>
          <a:p>
            <a:pPr lvl="1"/>
            <a:r>
              <a:rPr lang="en-US" dirty="0"/>
              <a:t>Motion forward</a:t>
            </a:r>
          </a:p>
          <a:p>
            <a:pPr lvl="1"/>
            <a:r>
              <a:rPr lang="en-US" dirty="0"/>
              <a:t>Motion backward</a:t>
            </a:r>
          </a:p>
          <a:p>
            <a:pPr lvl="1"/>
            <a:r>
              <a:rPr lang="en-US" dirty="0"/>
              <a:t>Braking</a:t>
            </a:r>
          </a:p>
          <a:p>
            <a:r>
              <a:rPr lang="en-US" dirty="0">
                <a:solidFill>
                  <a:srgbClr val="FF0000"/>
                </a:solidFill>
              </a:rPr>
              <a:t>Caution – H-bridge can short V</a:t>
            </a:r>
            <a:r>
              <a:rPr lang="en-US" baseline="-25000" dirty="0">
                <a:solidFill>
                  <a:srgbClr val="FF0000"/>
                </a:solidFill>
              </a:rPr>
              <a:t>dd</a:t>
            </a:r>
            <a:r>
              <a:rPr lang="en-US" dirty="0">
                <a:solidFill>
                  <a:srgbClr val="FF0000"/>
                </a:solidFill>
              </a:rPr>
              <a:t> and ground</a:t>
            </a:r>
          </a:p>
          <a:p>
            <a:r>
              <a:rPr lang="en-US" dirty="0"/>
              <a:t>Kickback snubber diodes</a:t>
            </a:r>
          </a:p>
          <a:p>
            <a:pPr lvl="1"/>
            <a:endParaRPr lang="en-US" altLang="en-US" dirty="0"/>
          </a:p>
        </p:txBody>
      </p:sp>
      <p:grpSp>
        <p:nvGrpSpPr>
          <p:cNvPr id="4" name="Group 3">
            <a:extLst>
              <a:ext uri="{FF2B5EF4-FFF2-40B4-BE49-F238E27FC236}">
                <a16:creationId xmlns:a16="http://schemas.microsoft.com/office/drawing/2014/main" id="{A3394F73-86F1-436A-ABDF-CFF953732E8E}"/>
              </a:ext>
            </a:extLst>
          </p:cNvPr>
          <p:cNvGrpSpPr/>
          <p:nvPr/>
        </p:nvGrpSpPr>
        <p:grpSpPr>
          <a:xfrm>
            <a:off x="4645819" y="2754085"/>
            <a:ext cx="7031417" cy="3424526"/>
            <a:chOff x="678269" y="1680754"/>
            <a:chExt cx="7031417" cy="3424526"/>
          </a:xfrm>
        </p:grpSpPr>
        <p:grpSp>
          <p:nvGrpSpPr>
            <p:cNvPr id="5" name="Group 4">
              <a:extLst>
                <a:ext uri="{FF2B5EF4-FFF2-40B4-BE49-F238E27FC236}">
                  <a16:creationId xmlns:a16="http://schemas.microsoft.com/office/drawing/2014/main" id="{7F547B22-6345-44BA-98B0-0FB87F2CA922}"/>
                </a:ext>
              </a:extLst>
            </p:cNvPr>
            <p:cNvGrpSpPr/>
            <p:nvPr/>
          </p:nvGrpSpPr>
          <p:grpSpPr>
            <a:xfrm>
              <a:off x="6762726" y="4711338"/>
              <a:ext cx="374371" cy="393942"/>
              <a:chOff x="1511458" y="6156960"/>
              <a:chExt cx="374371" cy="393942"/>
            </a:xfrm>
          </p:grpSpPr>
          <p:cxnSp>
            <p:nvCxnSpPr>
              <p:cNvPr id="92" name="Straight Connector 91">
                <a:extLst>
                  <a:ext uri="{FF2B5EF4-FFF2-40B4-BE49-F238E27FC236}">
                    <a16:creationId xmlns:a16="http://schemas.microsoft.com/office/drawing/2014/main" id="{9D415136-013D-44A1-829E-304E2A5283DE}"/>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7E6EB15-9DE2-4BA1-88EB-9A9A7314E3D5}"/>
                  </a:ext>
                </a:extLst>
              </p:cNvPr>
              <p:cNvGrpSpPr/>
              <p:nvPr/>
            </p:nvGrpSpPr>
            <p:grpSpPr>
              <a:xfrm>
                <a:off x="1511458" y="6421025"/>
                <a:ext cx="374371" cy="129877"/>
                <a:chOff x="1489214" y="3057613"/>
                <a:chExt cx="374371" cy="129877"/>
              </a:xfrm>
            </p:grpSpPr>
            <p:cxnSp>
              <p:nvCxnSpPr>
                <p:cNvPr id="94" name="Straight Connector 93">
                  <a:extLst>
                    <a:ext uri="{FF2B5EF4-FFF2-40B4-BE49-F238E27FC236}">
                      <a16:creationId xmlns:a16="http://schemas.microsoft.com/office/drawing/2014/main" id="{21CC5989-2086-43F4-B70C-25BA75A01F0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7C3F042-8158-4768-B6B9-FE3C00B143B9}"/>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8EA93D4-273B-4B3D-ABF5-D2BB4DD8ABBC}"/>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E58F5E09-170F-4F1C-B04D-C8C3A3E1AA65}"/>
                </a:ext>
              </a:extLst>
            </p:cNvPr>
            <p:cNvSpPr/>
            <p:nvPr/>
          </p:nvSpPr>
          <p:spPr>
            <a:xfrm>
              <a:off x="4267200" y="2960914"/>
              <a:ext cx="1140823"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1819130-6D2E-429D-A407-6F1081C8F6A4}"/>
                </a:ext>
              </a:extLst>
            </p:cNvPr>
            <p:cNvSpPr/>
            <p:nvPr/>
          </p:nvSpPr>
          <p:spPr>
            <a:xfrm>
              <a:off x="4467498" y="2830288"/>
              <a:ext cx="748938" cy="7489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072AD69-C78B-41C2-BC03-EA76E819BBA5}"/>
                </a:ext>
              </a:extLst>
            </p:cNvPr>
            <p:cNvSpPr txBox="1"/>
            <p:nvPr/>
          </p:nvSpPr>
          <p:spPr>
            <a:xfrm>
              <a:off x="4664732" y="3029867"/>
              <a:ext cx="917461" cy="369332"/>
            </a:xfrm>
            <a:prstGeom prst="rect">
              <a:avLst/>
            </a:prstGeom>
            <a:noFill/>
          </p:spPr>
          <p:txBody>
            <a:bodyPr wrap="square" rtlCol="0">
              <a:spAutoFit/>
            </a:bodyPr>
            <a:lstStyle/>
            <a:p>
              <a:r>
                <a:rPr lang="en-US" dirty="0"/>
                <a:t>M</a:t>
              </a:r>
            </a:p>
          </p:txBody>
        </p:sp>
        <p:grpSp>
          <p:nvGrpSpPr>
            <p:cNvPr id="9" name="Group 8">
              <a:extLst>
                <a:ext uri="{FF2B5EF4-FFF2-40B4-BE49-F238E27FC236}">
                  <a16:creationId xmlns:a16="http://schemas.microsoft.com/office/drawing/2014/main" id="{877C6267-E6C8-4613-A6A4-7C3D3FAAC094}"/>
                </a:ext>
              </a:extLst>
            </p:cNvPr>
            <p:cNvGrpSpPr/>
            <p:nvPr/>
          </p:nvGrpSpPr>
          <p:grpSpPr>
            <a:xfrm>
              <a:off x="2207622" y="1680754"/>
              <a:ext cx="1330658" cy="1506583"/>
              <a:chOff x="1606731" y="1375954"/>
              <a:chExt cx="1330658" cy="1506583"/>
            </a:xfrm>
          </p:grpSpPr>
          <p:grpSp>
            <p:nvGrpSpPr>
              <p:cNvPr id="76" name="Group 75">
                <a:extLst>
                  <a:ext uri="{FF2B5EF4-FFF2-40B4-BE49-F238E27FC236}">
                    <a16:creationId xmlns:a16="http://schemas.microsoft.com/office/drawing/2014/main" id="{A848BB47-17A1-45D3-A530-9B36C60CEAEC}"/>
                  </a:ext>
                </a:extLst>
              </p:cNvPr>
              <p:cNvGrpSpPr/>
              <p:nvPr/>
            </p:nvGrpSpPr>
            <p:grpSpPr>
              <a:xfrm>
                <a:off x="1606731" y="1375954"/>
                <a:ext cx="566057" cy="1506583"/>
                <a:chOff x="762000" y="1210491"/>
                <a:chExt cx="566057" cy="1506583"/>
              </a:xfrm>
            </p:grpSpPr>
            <p:cxnSp>
              <p:nvCxnSpPr>
                <p:cNvPr id="84" name="Straight Connector 83">
                  <a:extLst>
                    <a:ext uri="{FF2B5EF4-FFF2-40B4-BE49-F238E27FC236}">
                      <a16:creationId xmlns:a16="http://schemas.microsoft.com/office/drawing/2014/main" id="{1D90F9FE-5E97-45E6-854E-F04DD9D20F08}"/>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BDD04CC-107D-46A6-A604-CA6EEEC0D66D}"/>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A31864E-482D-4459-87BC-8BBC6C663C05}"/>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436FB4B-9B6C-4B46-8C4C-3958F009ED02}"/>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267DE0F-96B9-46EA-AB14-4FE66001848C}"/>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9BAE8A5-8C1A-46E6-B7B6-03D021A6FCD8}"/>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7C6AE89-B795-487A-83A4-C03BDBFA44D6}"/>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9243CF4-088B-4568-9AE4-84A6B75A45C5}"/>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7F38C65-AEEA-4978-B97B-5E3E4B835FB1}"/>
                  </a:ext>
                </a:extLst>
              </p:cNvPr>
              <p:cNvGrpSpPr/>
              <p:nvPr/>
            </p:nvGrpSpPr>
            <p:grpSpPr>
              <a:xfrm>
                <a:off x="2159728" y="1680754"/>
                <a:ext cx="777661" cy="892628"/>
                <a:chOff x="2168437" y="1689463"/>
                <a:chExt cx="777661" cy="892628"/>
              </a:xfrm>
            </p:grpSpPr>
            <p:cxnSp>
              <p:nvCxnSpPr>
                <p:cNvPr id="78" name="Straight Connector 77">
                  <a:extLst>
                    <a:ext uri="{FF2B5EF4-FFF2-40B4-BE49-F238E27FC236}">
                      <a16:creationId xmlns:a16="http://schemas.microsoft.com/office/drawing/2014/main" id="{2A9747F9-F9DF-4C1D-86AD-8CE7EA8D5F5E}"/>
                    </a:ext>
                  </a:extLst>
                </p:cNvPr>
                <p:cNvCxnSpPr/>
                <p:nvPr/>
              </p:nvCxnSpPr>
              <p:spPr>
                <a:xfrm flipV="1">
                  <a:off x="2773680" y="1689463"/>
                  <a:ext cx="0" cy="86214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E998918-3074-4096-9D28-AA08E3DB8894}"/>
                    </a:ext>
                  </a:extLst>
                </p:cNvPr>
                <p:cNvGrpSpPr/>
                <p:nvPr/>
              </p:nvGrpSpPr>
              <p:grpSpPr>
                <a:xfrm rot="16200000">
                  <a:off x="2673627" y="1964070"/>
                  <a:ext cx="220956" cy="323987"/>
                  <a:chOff x="5257799" y="1372595"/>
                  <a:chExt cx="220956" cy="323987"/>
                </a:xfrm>
              </p:grpSpPr>
              <p:sp>
                <p:nvSpPr>
                  <p:cNvPr id="82" name="Isosceles Triangle 81">
                    <a:extLst>
                      <a:ext uri="{FF2B5EF4-FFF2-40B4-BE49-F238E27FC236}">
                        <a16:creationId xmlns:a16="http://schemas.microsoft.com/office/drawing/2014/main" id="{BD7F1F44-67CC-4CA1-82B6-9E46FBAC4A1C}"/>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2CA2B702-CD2B-47B9-B843-D0DB043AA423}"/>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4ABEF3A9-04FF-4AE6-B43C-8AA5CE75FF4A}"/>
                    </a:ext>
                  </a:extLst>
                </p:cNvPr>
                <p:cNvCxnSpPr/>
                <p:nvPr/>
              </p:nvCxnSpPr>
              <p:spPr>
                <a:xfrm flipH="1">
                  <a:off x="2168437" y="1698171"/>
                  <a:ext cx="58465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F0A5AA4-0AFB-4331-8191-77B75C90FF61}"/>
                    </a:ext>
                  </a:extLst>
                </p:cNvPr>
                <p:cNvCxnSpPr/>
                <p:nvPr/>
              </p:nvCxnSpPr>
              <p:spPr>
                <a:xfrm flipH="1">
                  <a:off x="2181500" y="2572236"/>
                  <a:ext cx="571587" cy="985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6A7421FB-AC05-416A-9C46-4673D4C3C9EB}"/>
                </a:ext>
              </a:extLst>
            </p:cNvPr>
            <p:cNvGrpSpPr/>
            <p:nvPr/>
          </p:nvGrpSpPr>
          <p:grpSpPr>
            <a:xfrm>
              <a:off x="6374674" y="1685108"/>
              <a:ext cx="1330658" cy="1506583"/>
              <a:chOff x="1606731" y="1375954"/>
              <a:chExt cx="1330658" cy="1506583"/>
            </a:xfrm>
          </p:grpSpPr>
          <p:grpSp>
            <p:nvGrpSpPr>
              <p:cNvPr id="60" name="Group 59">
                <a:extLst>
                  <a:ext uri="{FF2B5EF4-FFF2-40B4-BE49-F238E27FC236}">
                    <a16:creationId xmlns:a16="http://schemas.microsoft.com/office/drawing/2014/main" id="{46F5C527-D7AA-4A9E-BF26-45D9A609CFB0}"/>
                  </a:ext>
                </a:extLst>
              </p:cNvPr>
              <p:cNvGrpSpPr/>
              <p:nvPr/>
            </p:nvGrpSpPr>
            <p:grpSpPr>
              <a:xfrm>
                <a:off x="1606731" y="1375954"/>
                <a:ext cx="566057" cy="1506583"/>
                <a:chOff x="762000" y="1210491"/>
                <a:chExt cx="566057" cy="1506583"/>
              </a:xfrm>
            </p:grpSpPr>
            <p:cxnSp>
              <p:nvCxnSpPr>
                <p:cNvPr id="68" name="Straight Connector 67">
                  <a:extLst>
                    <a:ext uri="{FF2B5EF4-FFF2-40B4-BE49-F238E27FC236}">
                      <a16:creationId xmlns:a16="http://schemas.microsoft.com/office/drawing/2014/main" id="{41813B9E-4E9A-4AA9-A169-0C714B09FD70}"/>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249194-216C-40C1-A747-9FF620ACB8C9}"/>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81EB95-0891-4E65-B588-15514CFD2C74}"/>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1DDA280-C5BE-4F8D-9D4C-77E41C2FA6E3}"/>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4B2AF50-71E8-4967-AA7A-976E40AD9C73}"/>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FEA6292-F96A-40BD-81A8-B7ED694666D3}"/>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6931E4-32F3-4048-BBC7-1CE9500E69C3}"/>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30E52A3-B2E5-4FB8-9B0F-BEF91E395BF6}"/>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8DC0B311-D965-4419-8F43-4F1193B315E5}"/>
                  </a:ext>
                </a:extLst>
              </p:cNvPr>
              <p:cNvGrpSpPr/>
              <p:nvPr/>
            </p:nvGrpSpPr>
            <p:grpSpPr>
              <a:xfrm>
                <a:off x="2159728" y="1678969"/>
                <a:ext cx="777661" cy="894413"/>
                <a:chOff x="2168437" y="1687678"/>
                <a:chExt cx="777661" cy="894413"/>
              </a:xfrm>
            </p:grpSpPr>
            <p:cxnSp>
              <p:nvCxnSpPr>
                <p:cNvPr id="62" name="Straight Connector 61">
                  <a:extLst>
                    <a:ext uri="{FF2B5EF4-FFF2-40B4-BE49-F238E27FC236}">
                      <a16:creationId xmlns:a16="http://schemas.microsoft.com/office/drawing/2014/main" id="{E9DBE6D0-DEE8-4A1E-AEB7-8A471B5582B3}"/>
                    </a:ext>
                  </a:extLst>
                </p:cNvPr>
                <p:cNvCxnSpPr/>
                <p:nvPr/>
              </p:nvCxnSpPr>
              <p:spPr>
                <a:xfrm flipV="1">
                  <a:off x="2773680" y="1689463"/>
                  <a:ext cx="0" cy="86214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1F599CE9-ACC0-478A-920A-A5242D7C63FC}"/>
                    </a:ext>
                  </a:extLst>
                </p:cNvPr>
                <p:cNvGrpSpPr/>
                <p:nvPr/>
              </p:nvGrpSpPr>
              <p:grpSpPr>
                <a:xfrm rot="16200000">
                  <a:off x="2673627" y="1964070"/>
                  <a:ext cx="220956" cy="323987"/>
                  <a:chOff x="5257799" y="1372595"/>
                  <a:chExt cx="220956" cy="323987"/>
                </a:xfrm>
              </p:grpSpPr>
              <p:sp>
                <p:nvSpPr>
                  <p:cNvPr id="66" name="Isosceles Triangle 65">
                    <a:extLst>
                      <a:ext uri="{FF2B5EF4-FFF2-40B4-BE49-F238E27FC236}">
                        <a16:creationId xmlns:a16="http://schemas.microsoft.com/office/drawing/2014/main" id="{D131CED2-63FA-43B8-B816-29FF5FC97591}"/>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1E4CB637-677F-4A19-AC43-1CA6BF43D442}"/>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7551D0C-4086-4C55-92FC-5181ACF8F4D0}"/>
                    </a:ext>
                  </a:extLst>
                </p:cNvPr>
                <p:cNvCxnSpPr/>
                <p:nvPr/>
              </p:nvCxnSpPr>
              <p:spPr>
                <a:xfrm flipH="1">
                  <a:off x="2168437" y="1687678"/>
                  <a:ext cx="608598" cy="1049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B436AB1-4563-41F6-9A83-9DD6F9295AF1}"/>
                    </a:ext>
                  </a:extLst>
                </p:cNvPr>
                <p:cNvCxnSpPr/>
                <p:nvPr/>
              </p:nvCxnSpPr>
              <p:spPr>
                <a:xfrm flipH="1">
                  <a:off x="2181500" y="2571823"/>
                  <a:ext cx="595535" cy="1026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11" name="Straight Connector 10">
              <a:extLst>
                <a:ext uri="{FF2B5EF4-FFF2-40B4-BE49-F238E27FC236}">
                  <a16:creationId xmlns:a16="http://schemas.microsoft.com/office/drawing/2014/main" id="{99EE6C9C-F350-4573-A5E2-031913754AE5}"/>
                </a:ext>
              </a:extLst>
            </p:cNvPr>
            <p:cNvCxnSpPr/>
            <p:nvPr/>
          </p:nvCxnSpPr>
          <p:spPr>
            <a:xfrm>
              <a:off x="5416731" y="3196046"/>
              <a:ext cx="152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9EC27-8EE7-4041-9F44-94E262B2FA12}"/>
                </a:ext>
              </a:extLst>
            </p:cNvPr>
            <p:cNvCxnSpPr>
              <a:stCxn id="6" idx="1"/>
            </p:cNvCxnSpPr>
            <p:nvPr/>
          </p:nvCxnSpPr>
          <p:spPr>
            <a:xfrm flipH="1">
              <a:off x="2778034" y="3204754"/>
              <a:ext cx="148916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821F444-8B67-4FEC-AC02-46E2FBC09ED6}"/>
                </a:ext>
              </a:extLst>
            </p:cNvPr>
            <p:cNvGrpSpPr/>
            <p:nvPr/>
          </p:nvGrpSpPr>
          <p:grpSpPr>
            <a:xfrm>
              <a:off x="6379028" y="3196045"/>
              <a:ext cx="1330658" cy="1506583"/>
              <a:chOff x="1606731" y="1375954"/>
              <a:chExt cx="1330658" cy="1506583"/>
            </a:xfrm>
          </p:grpSpPr>
          <p:grpSp>
            <p:nvGrpSpPr>
              <p:cNvPr id="44" name="Group 43">
                <a:extLst>
                  <a:ext uri="{FF2B5EF4-FFF2-40B4-BE49-F238E27FC236}">
                    <a16:creationId xmlns:a16="http://schemas.microsoft.com/office/drawing/2014/main" id="{76E79384-8161-4366-ABF3-BB78E6EDEBEF}"/>
                  </a:ext>
                </a:extLst>
              </p:cNvPr>
              <p:cNvGrpSpPr/>
              <p:nvPr/>
            </p:nvGrpSpPr>
            <p:grpSpPr>
              <a:xfrm>
                <a:off x="1606731" y="1375954"/>
                <a:ext cx="566057" cy="1506583"/>
                <a:chOff x="762000" y="1210491"/>
                <a:chExt cx="566057" cy="1506583"/>
              </a:xfrm>
            </p:grpSpPr>
            <p:cxnSp>
              <p:nvCxnSpPr>
                <p:cNvPr id="52" name="Straight Connector 51">
                  <a:extLst>
                    <a:ext uri="{FF2B5EF4-FFF2-40B4-BE49-F238E27FC236}">
                      <a16:creationId xmlns:a16="http://schemas.microsoft.com/office/drawing/2014/main" id="{8B065E70-B7E0-4A08-AE9C-566BBC92404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B34C97-E0F1-4E92-ACA7-073331D88903}"/>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60A2359-791C-4DC2-93F2-868BACC5D44E}"/>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B5E5CF-E7F3-4C1F-A735-6A77E0DB1935}"/>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4E8115-75AF-4085-86F8-9F76D57DE724}"/>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CB65841-3893-4A25-95FA-F6F931BFA7D9}"/>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2817EA-D0E4-451C-BB9F-F146D0EA6D8C}"/>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1FCA66D-FC8E-41BC-823E-44D3C1EC426F}"/>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8CC2D02-F8A9-4284-80E9-0112B6F6F682}"/>
                  </a:ext>
                </a:extLst>
              </p:cNvPr>
              <p:cNvGrpSpPr/>
              <p:nvPr/>
            </p:nvGrpSpPr>
            <p:grpSpPr>
              <a:xfrm>
                <a:off x="2159728" y="1679044"/>
                <a:ext cx="777661" cy="894338"/>
                <a:chOff x="2168437" y="1687753"/>
                <a:chExt cx="777661" cy="894338"/>
              </a:xfrm>
            </p:grpSpPr>
            <p:cxnSp>
              <p:nvCxnSpPr>
                <p:cNvPr id="46" name="Straight Connector 45">
                  <a:extLst>
                    <a:ext uri="{FF2B5EF4-FFF2-40B4-BE49-F238E27FC236}">
                      <a16:creationId xmlns:a16="http://schemas.microsoft.com/office/drawing/2014/main" id="{F0508C8F-B2CB-43E2-875C-E209F99EDFB1}"/>
                    </a:ext>
                  </a:extLst>
                </p:cNvPr>
                <p:cNvCxnSpPr/>
                <p:nvPr/>
              </p:nvCxnSpPr>
              <p:spPr>
                <a:xfrm flipV="1">
                  <a:off x="2773680" y="1689463"/>
                  <a:ext cx="0" cy="86214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13A27BD2-8331-4E37-AD5F-DF9C38CBBFC1}"/>
                    </a:ext>
                  </a:extLst>
                </p:cNvPr>
                <p:cNvGrpSpPr/>
                <p:nvPr/>
              </p:nvGrpSpPr>
              <p:grpSpPr>
                <a:xfrm rot="16200000">
                  <a:off x="2673627" y="1964070"/>
                  <a:ext cx="220956" cy="323987"/>
                  <a:chOff x="5257799" y="1372595"/>
                  <a:chExt cx="220956" cy="323987"/>
                </a:xfrm>
              </p:grpSpPr>
              <p:sp>
                <p:nvSpPr>
                  <p:cNvPr id="50" name="Isosceles Triangle 49">
                    <a:extLst>
                      <a:ext uri="{FF2B5EF4-FFF2-40B4-BE49-F238E27FC236}">
                        <a16:creationId xmlns:a16="http://schemas.microsoft.com/office/drawing/2014/main" id="{E79AD92D-C652-486F-A555-A71F800CD515}"/>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3F5CF820-C25F-44A4-90BD-D4AFDB26853B}"/>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B30222DF-F13F-47A8-99B8-A3D5EAFD7163}"/>
                    </a:ext>
                  </a:extLst>
                </p:cNvPr>
                <p:cNvCxnSpPr/>
                <p:nvPr/>
              </p:nvCxnSpPr>
              <p:spPr>
                <a:xfrm flipH="1">
                  <a:off x="2168437" y="1687753"/>
                  <a:ext cx="604244" cy="1041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5594A18-6595-4B26-BF02-B477BDCD97CB}"/>
                    </a:ext>
                  </a:extLst>
                </p:cNvPr>
                <p:cNvCxnSpPr/>
                <p:nvPr/>
              </p:nvCxnSpPr>
              <p:spPr>
                <a:xfrm flipH="1">
                  <a:off x="2181500" y="2571898"/>
                  <a:ext cx="591181" cy="1019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DF12994A-525A-4385-9C8E-614398F35C12}"/>
                </a:ext>
              </a:extLst>
            </p:cNvPr>
            <p:cNvGrpSpPr/>
            <p:nvPr/>
          </p:nvGrpSpPr>
          <p:grpSpPr>
            <a:xfrm>
              <a:off x="2211978" y="3191690"/>
              <a:ext cx="1330658" cy="1506583"/>
              <a:chOff x="1606731" y="1375954"/>
              <a:chExt cx="1330658" cy="1506583"/>
            </a:xfrm>
          </p:grpSpPr>
          <p:grpSp>
            <p:nvGrpSpPr>
              <p:cNvPr id="28" name="Group 27">
                <a:extLst>
                  <a:ext uri="{FF2B5EF4-FFF2-40B4-BE49-F238E27FC236}">
                    <a16:creationId xmlns:a16="http://schemas.microsoft.com/office/drawing/2014/main" id="{E6A75EC9-0DDA-495D-B513-592DBEF1B3DB}"/>
                  </a:ext>
                </a:extLst>
              </p:cNvPr>
              <p:cNvGrpSpPr/>
              <p:nvPr/>
            </p:nvGrpSpPr>
            <p:grpSpPr>
              <a:xfrm>
                <a:off x="1606731" y="1375954"/>
                <a:ext cx="566057" cy="1506583"/>
                <a:chOff x="762000" y="1210491"/>
                <a:chExt cx="566057" cy="1506583"/>
              </a:xfrm>
            </p:grpSpPr>
            <p:cxnSp>
              <p:nvCxnSpPr>
                <p:cNvPr id="36" name="Straight Connector 35">
                  <a:extLst>
                    <a:ext uri="{FF2B5EF4-FFF2-40B4-BE49-F238E27FC236}">
                      <a16:creationId xmlns:a16="http://schemas.microsoft.com/office/drawing/2014/main" id="{CC598D48-8BF9-4E56-A534-1DAFD614B11E}"/>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6786CCC-7CB3-4596-9E56-A36082B4AF56}"/>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B1A7BF-95A5-4C23-8E2F-A3F3C2361A5D}"/>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AD8AF9-6490-4576-8E05-39AEA3302DFC}"/>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60E0F0-1AD1-45F5-BBFE-AE0AC4BA5973}"/>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715BED9-1AA8-4064-B34B-6111B5764AD3}"/>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4346751-7A6E-4938-9597-4DCCB4EAECA7}"/>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95DD99-F60C-4DAE-BC22-B763B86EE14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F528D53-AEF2-4419-87CF-D4456344963B}"/>
                  </a:ext>
                </a:extLst>
              </p:cNvPr>
              <p:cNvGrpSpPr/>
              <p:nvPr/>
            </p:nvGrpSpPr>
            <p:grpSpPr>
              <a:xfrm>
                <a:off x="2159728" y="1680754"/>
                <a:ext cx="777661" cy="892628"/>
                <a:chOff x="2168437" y="1689463"/>
                <a:chExt cx="777661" cy="892628"/>
              </a:xfrm>
            </p:grpSpPr>
            <p:cxnSp>
              <p:nvCxnSpPr>
                <p:cNvPr id="30" name="Straight Connector 29">
                  <a:extLst>
                    <a:ext uri="{FF2B5EF4-FFF2-40B4-BE49-F238E27FC236}">
                      <a16:creationId xmlns:a16="http://schemas.microsoft.com/office/drawing/2014/main" id="{940914FC-E6CD-4FA7-806C-E4151635D2CF}"/>
                    </a:ext>
                  </a:extLst>
                </p:cNvPr>
                <p:cNvCxnSpPr/>
                <p:nvPr/>
              </p:nvCxnSpPr>
              <p:spPr>
                <a:xfrm flipV="1">
                  <a:off x="2773680" y="1689463"/>
                  <a:ext cx="0" cy="86214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A8BBFBB-E185-4BB8-B1E9-799D06F40074}"/>
                    </a:ext>
                  </a:extLst>
                </p:cNvPr>
                <p:cNvGrpSpPr/>
                <p:nvPr/>
              </p:nvGrpSpPr>
              <p:grpSpPr>
                <a:xfrm rot="16200000">
                  <a:off x="2673627" y="1964070"/>
                  <a:ext cx="220956" cy="323987"/>
                  <a:chOff x="5257799" y="1372595"/>
                  <a:chExt cx="220956" cy="323987"/>
                </a:xfrm>
              </p:grpSpPr>
              <p:sp>
                <p:nvSpPr>
                  <p:cNvPr id="34" name="Isosceles Triangle 33">
                    <a:extLst>
                      <a:ext uri="{FF2B5EF4-FFF2-40B4-BE49-F238E27FC236}">
                        <a16:creationId xmlns:a16="http://schemas.microsoft.com/office/drawing/2014/main" id="{2B69404D-80F1-4DBD-8C0F-61F1C90BA582}"/>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88198173-6415-4256-8500-9C1094D82092}"/>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300C40A7-B9E7-4B3A-AF4A-2F10C034127C}"/>
                    </a:ext>
                  </a:extLst>
                </p:cNvPr>
                <p:cNvCxnSpPr/>
                <p:nvPr/>
              </p:nvCxnSpPr>
              <p:spPr>
                <a:xfrm flipH="1">
                  <a:off x="2168437" y="1698171"/>
                  <a:ext cx="580294"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AB368C-013C-489B-AFAE-CE1927E9CC99}"/>
                    </a:ext>
                  </a:extLst>
                </p:cNvPr>
                <p:cNvCxnSpPr/>
                <p:nvPr/>
              </p:nvCxnSpPr>
              <p:spPr>
                <a:xfrm flipH="1">
                  <a:off x="2181501" y="2570997"/>
                  <a:ext cx="643430" cy="1109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15" name="Straight Connector 14">
              <a:extLst>
                <a:ext uri="{FF2B5EF4-FFF2-40B4-BE49-F238E27FC236}">
                  <a16:creationId xmlns:a16="http://schemas.microsoft.com/office/drawing/2014/main" id="{4C39DEEC-965A-4AD1-9A48-47E237FEAD52}"/>
                </a:ext>
              </a:extLst>
            </p:cNvPr>
            <p:cNvCxnSpPr/>
            <p:nvPr/>
          </p:nvCxnSpPr>
          <p:spPr>
            <a:xfrm flipH="1">
              <a:off x="1471748" y="1680754"/>
              <a:ext cx="546898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86D5B1-976F-4A1F-B66D-F02BB4B04AFF}"/>
                </a:ext>
              </a:extLst>
            </p:cNvPr>
            <p:cNvCxnSpPr/>
            <p:nvPr/>
          </p:nvCxnSpPr>
          <p:spPr>
            <a:xfrm flipH="1">
              <a:off x="1463040" y="4706983"/>
              <a:ext cx="548204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7D7B16-32C7-4226-8479-711C989D5A99}"/>
                </a:ext>
              </a:extLst>
            </p:cNvPr>
            <p:cNvCxnSpPr/>
            <p:nvPr/>
          </p:nvCxnSpPr>
          <p:spPr>
            <a:xfrm flipH="1">
              <a:off x="5965371" y="2447109"/>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BDD30E-CD18-4911-8D8C-47FDB26291C1}"/>
                </a:ext>
              </a:extLst>
            </p:cNvPr>
            <p:cNvCxnSpPr/>
            <p:nvPr/>
          </p:nvCxnSpPr>
          <p:spPr>
            <a:xfrm flipH="1">
              <a:off x="5952308" y="3949337"/>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8242DC-B64E-495F-B81D-AC990894FBA6}"/>
                </a:ext>
              </a:extLst>
            </p:cNvPr>
            <p:cNvCxnSpPr/>
            <p:nvPr/>
          </p:nvCxnSpPr>
          <p:spPr>
            <a:xfrm flipH="1">
              <a:off x="1811382" y="3953691"/>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1C659E-11D1-47D3-B6FF-9861E64178BF}"/>
                </a:ext>
              </a:extLst>
            </p:cNvPr>
            <p:cNvCxnSpPr/>
            <p:nvPr/>
          </p:nvCxnSpPr>
          <p:spPr>
            <a:xfrm flipH="1">
              <a:off x="1807029" y="2434046"/>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810A692-19AB-4ADC-A67C-58386006FB44}"/>
                </a:ext>
              </a:extLst>
            </p:cNvPr>
            <p:cNvGrpSpPr/>
            <p:nvPr/>
          </p:nvGrpSpPr>
          <p:grpSpPr>
            <a:xfrm>
              <a:off x="678269" y="2722863"/>
              <a:ext cx="1098752" cy="716701"/>
              <a:chOff x="869858" y="1721378"/>
              <a:chExt cx="1098752" cy="716701"/>
            </a:xfrm>
          </p:grpSpPr>
          <p:sp>
            <p:nvSpPr>
              <p:cNvPr id="24" name="Oval 23">
                <a:extLst>
                  <a:ext uri="{FF2B5EF4-FFF2-40B4-BE49-F238E27FC236}">
                    <a16:creationId xmlns:a16="http://schemas.microsoft.com/office/drawing/2014/main" id="{2A5936C7-E2BE-4167-8285-920111971296}"/>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AA5F3B1-8F98-4A0A-B53B-8081D1879832}"/>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745E55C0-646F-45F8-8EA0-C50A5719749E}"/>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18D05C11-EBC8-4E68-8358-1875E9B4D61E}"/>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2" name="Straight Connector 21">
              <a:extLst>
                <a:ext uri="{FF2B5EF4-FFF2-40B4-BE49-F238E27FC236}">
                  <a16:creationId xmlns:a16="http://schemas.microsoft.com/office/drawing/2014/main" id="{4F52E4CC-642E-4C85-A2E5-2B0CD7524C11}"/>
                </a:ext>
              </a:extLst>
            </p:cNvPr>
            <p:cNvCxnSpPr/>
            <p:nvPr/>
          </p:nvCxnSpPr>
          <p:spPr>
            <a:xfrm flipV="1">
              <a:off x="1470279" y="1689463"/>
              <a:ext cx="0" cy="10337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FAB58E-B6D5-41B6-96B9-A92C6ADF6D37}"/>
                </a:ext>
              </a:extLst>
            </p:cNvPr>
            <p:cNvCxnSpPr/>
            <p:nvPr/>
          </p:nvCxnSpPr>
          <p:spPr>
            <a:xfrm>
              <a:off x="1474633" y="3339737"/>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334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Motor Controller Topology</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Single FET controller allows for acceleration (ON) or coasting (OFF)</a:t>
            </a:r>
          </a:p>
          <a:p>
            <a:r>
              <a:rPr lang="en-US" dirty="0"/>
              <a:t>Half-bridge allows for acceleration, braking, and coasting</a:t>
            </a:r>
          </a:p>
          <a:p>
            <a:r>
              <a:rPr lang="en-US" dirty="0"/>
              <a:t>The most versatile motor controller configuration is an H-bridge</a:t>
            </a:r>
          </a:p>
          <a:p>
            <a:r>
              <a:rPr lang="en-US" dirty="0"/>
              <a:t>H-bridge allows for</a:t>
            </a:r>
            <a:endParaRPr lang="en-US" altLang="en-US" dirty="0"/>
          </a:p>
          <a:p>
            <a:pPr lvl="1"/>
            <a:r>
              <a:rPr lang="en-US" dirty="0"/>
              <a:t>Motor actuation both back and forth</a:t>
            </a:r>
          </a:p>
          <a:p>
            <a:pPr lvl="1"/>
            <a:r>
              <a:rPr lang="en-US" dirty="0"/>
              <a:t>Dynamic braking</a:t>
            </a:r>
          </a:p>
          <a:p>
            <a:r>
              <a:rPr lang="en-US" dirty="0"/>
              <a:t>Be careful not to short battery terminals in H-bridge!</a:t>
            </a:r>
            <a:endParaRPr lang="en-US" altLang="en-US" dirty="0"/>
          </a:p>
          <a:p>
            <a:pPr lvl="1"/>
            <a:endParaRPr lang="en-US" altLang="en-US" dirty="0"/>
          </a:p>
        </p:txBody>
      </p:sp>
    </p:spTree>
    <p:extLst>
      <p:ext uri="{BB962C8B-B14F-4D97-AF65-F5344CB8AC3E}">
        <p14:creationId xmlns:p14="http://schemas.microsoft.com/office/powerpoint/2010/main" val="218753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Control for Autonomous Car Actuation</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Our autonomous car contains two main actuators</a:t>
            </a:r>
            <a:endParaRPr lang="en-US" altLang="en-US" dirty="0"/>
          </a:p>
          <a:p>
            <a:pPr lvl="1"/>
            <a:r>
              <a:rPr lang="en-US" dirty="0"/>
              <a:t>DC Motors: provide forward propulsion</a:t>
            </a:r>
          </a:p>
          <a:p>
            <a:pPr lvl="1"/>
            <a:r>
              <a:rPr lang="en-US" dirty="0"/>
              <a:t>Servos: provide steering</a:t>
            </a:r>
            <a:endParaRPr lang="en-US" altLang="en-US" dirty="0"/>
          </a:p>
          <a:p>
            <a:r>
              <a:rPr lang="en-US" dirty="0"/>
              <a:t>Pulse-width modulation (PWM) allows for control of both</a:t>
            </a:r>
            <a:endParaRPr lang="en-US" altLang="en-US" dirty="0"/>
          </a:p>
        </p:txBody>
      </p:sp>
      <p:grpSp>
        <p:nvGrpSpPr>
          <p:cNvPr id="4" name="Group 3">
            <a:extLst>
              <a:ext uri="{FF2B5EF4-FFF2-40B4-BE49-F238E27FC236}">
                <a16:creationId xmlns:a16="http://schemas.microsoft.com/office/drawing/2014/main" id="{D3F52287-9DE8-444A-B6FD-6907B0D1612C}"/>
              </a:ext>
            </a:extLst>
          </p:cNvPr>
          <p:cNvGrpSpPr/>
          <p:nvPr/>
        </p:nvGrpSpPr>
        <p:grpSpPr>
          <a:xfrm>
            <a:off x="3883819" y="3505200"/>
            <a:ext cx="4724400" cy="2819400"/>
            <a:chOff x="3502819" y="3048000"/>
            <a:chExt cx="4724400" cy="2819400"/>
          </a:xfrm>
        </p:grpSpPr>
        <p:sp>
          <p:nvSpPr>
            <p:cNvPr id="5" name="Rectangle 4">
              <a:extLst>
                <a:ext uri="{FF2B5EF4-FFF2-40B4-BE49-F238E27FC236}">
                  <a16:creationId xmlns:a16="http://schemas.microsoft.com/office/drawing/2014/main" id="{DD41C34D-AD5D-4663-84A3-DDAED8320CB8}"/>
                </a:ext>
              </a:extLst>
            </p:cNvPr>
            <p:cNvSpPr/>
            <p:nvPr/>
          </p:nvSpPr>
          <p:spPr>
            <a:xfrm>
              <a:off x="4112419" y="3429000"/>
              <a:ext cx="3733800" cy="20574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546C3827-BBF3-4C44-903D-AEF98E504F6A}"/>
                </a:ext>
              </a:extLst>
            </p:cNvPr>
            <p:cNvGrpSpPr/>
            <p:nvPr/>
          </p:nvGrpSpPr>
          <p:grpSpPr>
            <a:xfrm>
              <a:off x="4569619" y="4191000"/>
              <a:ext cx="457200" cy="845819"/>
              <a:chOff x="8913019" y="1371600"/>
              <a:chExt cx="1524000" cy="2819400"/>
            </a:xfrm>
          </p:grpSpPr>
          <p:sp>
            <p:nvSpPr>
              <p:cNvPr id="32" name="Rectangle 31">
                <a:extLst>
                  <a:ext uri="{FF2B5EF4-FFF2-40B4-BE49-F238E27FC236}">
                    <a16:creationId xmlns:a16="http://schemas.microsoft.com/office/drawing/2014/main" id="{4DF1B8B7-67B6-4C1E-B222-D0EF5AB732F7}"/>
                  </a:ext>
                </a:extLst>
              </p:cNvPr>
              <p:cNvSpPr/>
              <p:nvPr/>
            </p:nvSpPr>
            <p:spPr>
              <a:xfrm>
                <a:off x="9065419" y="1981200"/>
                <a:ext cx="1295400" cy="2209800"/>
              </a:xfrm>
              <a:prstGeom prst="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EE4C1DF-8C36-4E41-A488-27F8CEBB9974}"/>
                  </a:ext>
                </a:extLst>
              </p:cNvPr>
              <p:cNvGrpSpPr/>
              <p:nvPr/>
            </p:nvGrpSpPr>
            <p:grpSpPr>
              <a:xfrm>
                <a:off x="8913019" y="1371600"/>
                <a:ext cx="1524000" cy="1524000"/>
                <a:chOff x="8989219" y="2286000"/>
                <a:chExt cx="1524000" cy="1524000"/>
              </a:xfrm>
            </p:grpSpPr>
            <p:sp>
              <p:nvSpPr>
                <p:cNvPr id="34" name="Oval 33">
                  <a:extLst>
                    <a:ext uri="{FF2B5EF4-FFF2-40B4-BE49-F238E27FC236}">
                      <a16:creationId xmlns:a16="http://schemas.microsoft.com/office/drawing/2014/main" id="{32C441F7-1F85-4393-A0BA-3752A9B98AFE}"/>
                    </a:ext>
                  </a:extLst>
                </p:cNvPr>
                <p:cNvSpPr/>
                <p:nvPr/>
              </p:nvSpPr>
              <p:spPr>
                <a:xfrm>
                  <a:off x="8989219" y="2286000"/>
                  <a:ext cx="1524000" cy="1524000"/>
                </a:xfrm>
                <a:prstGeom prst="ellipse">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4012948-7793-47E3-94FD-D871570F1322}"/>
                    </a:ext>
                  </a:extLst>
                </p:cNvPr>
                <p:cNvGrpSpPr/>
                <p:nvPr/>
              </p:nvGrpSpPr>
              <p:grpSpPr>
                <a:xfrm>
                  <a:off x="9675019" y="2362200"/>
                  <a:ext cx="152400" cy="609600"/>
                  <a:chOff x="9522619" y="2362200"/>
                  <a:chExt cx="152400" cy="609600"/>
                </a:xfrm>
              </p:grpSpPr>
              <p:sp>
                <p:nvSpPr>
                  <p:cNvPr id="48" name="Oval 47">
                    <a:extLst>
                      <a:ext uri="{FF2B5EF4-FFF2-40B4-BE49-F238E27FC236}">
                        <a16:creationId xmlns:a16="http://schemas.microsoft.com/office/drawing/2014/main" id="{9C65C722-25E5-491B-B28A-C203F65E8307}"/>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F363E0CD-989D-4551-A5C7-F4B8375E4A10}"/>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7DA1EEB-0CF9-4163-A001-30C75817206A}"/>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6CA662BD-9644-47C5-9B85-BB21DD9BA7E0}"/>
                    </a:ext>
                  </a:extLst>
                </p:cNvPr>
                <p:cNvGrpSpPr/>
                <p:nvPr/>
              </p:nvGrpSpPr>
              <p:grpSpPr>
                <a:xfrm>
                  <a:off x="9675019" y="3124200"/>
                  <a:ext cx="152400" cy="609600"/>
                  <a:chOff x="9522619" y="2362200"/>
                  <a:chExt cx="152400" cy="609600"/>
                </a:xfrm>
              </p:grpSpPr>
              <p:sp>
                <p:nvSpPr>
                  <p:cNvPr id="45" name="Oval 44">
                    <a:extLst>
                      <a:ext uri="{FF2B5EF4-FFF2-40B4-BE49-F238E27FC236}">
                        <a16:creationId xmlns:a16="http://schemas.microsoft.com/office/drawing/2014/main" id="{79B73BC5-E72D-49E6-B7A4-4BCDC4B5EB1F}"/>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04E873C-5910-413D-9EC2-A4D3710C33F3}"/>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C09A86C4-CCE7-4A91-A7C9-4FFF67080E62}"/>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2508903A-C40E-4544-A765-CCE8D910106F}"/>
                    </a:ext>
                  </a:extLst>
                </p:cNvPr>
                <p:cNvGrpSpPr/>
                <p:nvPr/>
              </p:nvGrpSpPr>
              <p:grpSpPr>
                <a:xfrm rot="16200000">
                  <a:off x="10056019" y="2743200"/>
                  <a:ext cx="152400" cy="609600"/>
                  <a:chOff x="9522619" y="2362200"/>
                  <a:chExt cx="152400" cy="609600"/>
                </a:xfrm>
              </p:grpSpPr>
              <p:sp>
                <p:nvSpPr>
                  <p:cNvPr id="42" name="Oval 41">
                    <a:extLst>
                      <a:ext uri="{FF2B5EF4-FFF2-40B4-BE49-F238E27FC236}">
                        <a16:creationId xmlns:a16="http://schemas.microsoft.com/office/drawing/2014/main" id="{A3A9E37D-2C64-4E7E-A9C3-3B23F96D1150}"/>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0F500D53-9B15-4DE8-945C-3FB09D9D6C41}"/>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BB0A290-FA70-4C33-B1FD-7155C0C66917}"/>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727307ED-B081-4962-BF08-A8EE39E28F39}"/>
                    </a:ext>
                  </a:extLst>
                </p:cNvPr>
                <p:cNvGrpSpPr/>
                <p:nvPr/>
              </p:nvGrpSpPr>
              <p:grpSpPr>
                <a:xfrm rot="16200000">
                  <a:off x="9294019" y="2743200"/>
                  <a:ext cx="152400" cy="609600"/>
                  <a:chOff x="9522619" y="2362200"/>
                  <a:chExt cx="152400" cy="609600"/>
                </a:xfrm>
              </p:grpSpPr>
              <p:sp>
                <p:nvSpPr>
                  <p:cNvPr id="39" name="Oval 38">
                    <a:extLst>
                      <a:ext uri="{FF2B5EF4-FFF2-40B4-BE49-F238E27FC236}">
                        <a16:creationId xmlns:a16="http://schemas.microsoft.com/office/drawing/2014/main" id="{D2F437A1-E80E-49DC-BCD1-09BC7640F651}"/>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65AB0E0C-D1F6-4D8F-923A-248C36ABC623}"/>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FA5A4F6-D5A9-4B29-AE10-18CE3EB651DE}"/>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 name="Rectangle 6">
              <a:extLst>
                <a:ext uri="{FF2B5EF4-FFF2-40B4-BE49-F238E27FC236}">
                  <a16:creationId xmlns:a16="http://schemas.microsoft.com/office/drawing/2014/main" id="{6F475F31-F251-445B-BA85-B8F6C6650FFF}"/>
                </a:ext>
              </a:extLst>
            </p:cNvPr>
            <p:cNvSpPr/>
            <p:nvPr/>
          </p:nvSpPr>
          <p:spPr>
            <a:xfrm>
              <a:off x="7312819" y="3581400"/>
              <a:ext cx="457200" cy="685800"/>
            </a:xfrm>
            <a:prstGeom prst="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A2CCB98-958F-43EA-8DA2-0C9891AB35FB}"/>
                </a:ext>
              </a:extLst>
            </p:cNvPr>
            <p:cNvCxnSpPr/>
            <p:nvPr/>
          </p:nvCxnSpPr>
          <p:spPr>
            <a:xfrm>
              <a:off x="7541419" y="3429000"/>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6619E1F-DC45-4F84-9CCD-DF2E74ACCABD}"/>
                </a:ext>
              </a:extLst>
            </p:cNvPr>
            <p:cNvCxnSpPr/>
            <p:nvPr/>
          </p:nvCxnSpPr>
          <p:spPr>
            <a:xfrm>
              <a:off x="7541419" y="5334000"/>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E6F1300-0527-466C-927B-D804F4D5EF55}"/>
                </a:ext>
              </a:extLst>
            </p:cNvPr>
            <p:cNvSpPr/>
            <p:nvPr/>
          </p:nvSpPr>
          <p:spPr>
            <a:xfrm>
              <a:off x="7312819" y="4648200"/>
              <a:ext cx="457200" cy="685800"/>
            </a:xfrm>
            <a:prstGeom prst="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B9B0C4F-498E-4A03-8C9C-D039EEB12FC7}"/>
                </a:ext>
              </a:extLst>
            </p:cNvPr>
            <p:cNvGrpSpPr/>
            <p:nvPr/>
          </p:nvGrpSpPr>
          <p:grpSpPr>
            <a:xfrm>
              <a:off x="4112419" y="5257800"/>
              <a:ext cx="152400" cy="533400"/>
              <a:chOff x="4112419" y="4876800"/>
              <a:chExt cx="152400" cy="533400"/>
            </a:xfrm>
          </p:grpSpPr>
          <p:cxnSp>
            <p:nvCxnSpPr>
              <p:cNvPr id="30" name="Straight Connector 29">
                <a:extLst>
                  <a:ext uri="{FF2B5EF4-FFF2-40B4-BE49-F238E27FC236}">
                    <a16:creationId xmlns:a16="http://schemas.microsoft.com/office/drawing/2014/main" id="{D6A4A2F8-812D-4B4E-8EA6-333A5E941FAB}"/>
                  </a:ext>
                </a:extLst>
              </p:cNvPr>
              <p:cNvCxnSpPr>
                <a:stCxn id="31" idx="0"/>
                <a:endCxn id="18" idx="0"/>
              </p:cNvCxnSpPr>
              <p:nvPr/>
            </p:nvCxnSpPr>
            <p:spPr>
              <a:xfrm>
                <a:off x="4188619" y="4876800"/>
                <a:ext cx="0" cy="533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785C0B51-1731-4450-8331-454CA1DED1B8}"/>
                  </a:ext>
                </a:extLst>
              </p:cNvPr>
              <p:cNvSpPr/>
              <p:nvPr/>
            </p:nvSpPr>
            <p:spPr>
              <a:xfrm>
                <a:off x="4112419" y="48768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0C8B9C52-2B95-489A-8354-F59FA9654C26}"/>
                </a:ext>
              </a:extLst>
            </p:cNvPr>
            <p:cNvCxnSpPr>
              <a:stCxn id="13" idx="4"/>
              <a:endCxn id="14" idx="0"/>
            </p:cNvCxnSpPr>
            <p:nvPr/>
          </p:nvCxnSpPr>
          <p:spPr>
            <a:xfrm>
              <a:off x="4417219" y="3657600"/>
              <a:ext cx="0" cy="1600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08D2F120-1263-4E7A-BD85-6D95330964F9}"/>
                </a:ext>
              </a:extLst>
            </p:cNvPr>
            <p:cNvSpPr/>
            <p:nvPr/>
          </p:nvSpPr>
          <p:spPr>
            <a:xfrm>
              <a:off x="4341019" y="35052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ABADB0A-9935-4DF9-8C3E-30CFB7889B42}"/>
                </a:ext>
              </a:extLst>
            </p:cNvPr>
            <p:cNvSpPr/>
            <p:nvPr/>
          </p:nvSpPr>
          <p:spPr>
            <a:xfrm>
              <a:off x="4341019" y="52578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109B789-0913-48B4-9087-570342C15654}"/>
                </a:ext>
              </a:extLst>
            </p:cNvPr>
            <p:cNvGrpSpPr/>
            <p:nvPr/>
          </p:nvGrpSpPr>
          <p:grpSpPr>
            <a:xfrm flipV="1">
              <a:off x="4112419" y="3276600"/>
              <a:ext cx="152400" cy="381000"/>
              <a:chOff x="4112419" y="5257800"/>
              <a:chExt cx="152400" cy="381000"/>
            </a:xfrm>
          </p:grpSpPr>
          <p:cxnSp>
            <p:nvCxnSpPr>
              <p:cNvPr id="28" name="Straight Connector 27">
                <a:extLst>
                  <a:ext uri="{FF2B5EF4-FFF2-40B4-BE49-F238E27FC236}">
                    <a16:creationId xmlns:a16="http://schemas.microsoft.com/office/drawing/2014/main" id="{0A40B380-D6DD-4356-B70B-E30E47C0C78C}"/>
                  </a:ext>
                </a:extLst>
              </p:cNvPr>
              <p:cNvCxnSpPr>
                <a:stCxn id="29" idx="0"/>
              </p:cNvCxnSpPr>
              <p:nvPr/>
            </p:nvCxnSpPr>
            <p:spPr>
              <a:xfrm>
                <a:off x="4188619" y="5257800"/>
                <a:ext cx="0" cy="381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910E6286-52D4-4CCE-A442-1AEB4BC9224E}"/>
                  </a:ext>
                </a:extLst>
              </p:cNvPr>
              <p:cNvSpPr/>
              <p:nvPr/>
            </p:nvSpPr>
            <p:spPr>
              <a:xfrm>
                <a:off x="4112419" y="52578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6" name="Straight Connector 15">
              <a:extLst>
                <a:ext uri="{FF2B5EF4-FFF2-40B4-BE49-F238E27FC236}">
                  <a16:creationId xmlns:a16="http://schemas.microsoft.com/office/drawing/2014/main" id="{A04B5A34-5EA7-4642-9F8A-2FF7D58556D6}"/>
                </a:ext>
              </a:extLst>
            </p:cNvPr>
            <p:cNvCxnSpPr/>
            <p:nvPr/>
          </p:nvCxnSpPr>
          <p:spPr>
            <a:xfrm flipH="1">
              <a:off x="4264819" y="3581400"/>
              <a:ext cx="152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6398F763-978D-4434-A9C1-DE36FC973EDD}"/>
                </a:ext>
              </a:extLst>
            </p:cNvPr>
            <p:cNvSpPr/>
            <p:nvPr/>
          </p:nvSpPr>
          <p:spPr>
            <a:xfrm>
              <a:off x="4112419" y="35052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9B7ABF-80B8-44EF-82C6-E576FFE9A843}"/>
                </a:ext>
              </a:extLst>
            </p:cNvPr>
            <p:cNvSpPr/>
            <p:nvPr/>
          </p:nvSpPr>
          <p:spPr>
            <a:xfrm>
              <a:off x="4112419" y="52578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74CBF75-D64E-4B84-A40F-36350656C204}"/>
                </a:ext>
              </a:extLst>
            </p:cNvPr>
            <p:cNvCxnSpPr/>
            <p:nvPr/>
          </p:nvCxnSpPr>
          <p:spPr>
            <a:xfrm flipH="1">
              <a:off x="4188619" y="5334000"/>
              <a:ext cx="152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8699EEDC-C27A-44B5-B85F-24BF46DA323F}"/>
                </a:ext>
              </a:extLst>
            </p:cNvPr>
            <p:cNvGrpSpPr/>
            <p:nvPr/>
          </p:nvGrpSpPr>
          <p:grpSpPr>
            <a:xfrm>
              <a:off x="3502819" y="5486400"/>
              <a:ext cx="4724400" cy="381000"/>
              <a:chOff x="3502819" y="3048000"/>
              <a:chExt cx="4724400" cy="381000"/>
            </a:xfrm>
          </p:grpSpPr>
          <p:sp>
            <p:nvSpPr>
              <p:cNvPr id="26" name="Rounded Rectangle 9">
                <a:extLst>
                  <a:ext uri="{FF2B5EF4-FFF2-40B4-BE49-F238E27FC236}">
                    <a16:creationId xmlns:a16="http://schemas.microsoft.com/office/drawing/2014/main" id="{2A6FDDB3-92E1-45AC-8A48-B88257CFC2C9}"/>
                  </a:ext>
                </a:extLst>
              </p:cNvPr>
              <p:cNvSpPr/>
              <p:nvPr/>
            </p:nvSpPr>
            <p:spPr>
              <a:xfrm>
                <a:off x="6855619" y="3048000"/>
                <a:ext cx="1371600" cy="381000"/>
              </a:xfrm>
              <a:prstGeom prst="roundRect">
                <a:avLst/>
              </a:prstGeom>
              <a:solidFill>
                <a:schemeClr val="bg1">
                  <a:lumMod val="6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8">
                <a:extLst>
                  <a:ext uri="{FF2B5EF4-FFF2-40B4-BE49-F238E27FC236}">
                    <a16:creationId xmlns:a16="http://schemas.microsoft.com/office/drawing/2014/main" id="{A41B5BD3-FA92-4148-9E07-044D67727439}"/>
                  </a:ext>
                </a:extLst>
              </p:cNvPr>
              <p:cNvSpPr/>
              <p:nvPr/>
            </p:nvSpPr>
            <p:spPr>
              <a:xfrm>
                <a:off x="3502819" y="3048000"/>
                <a:ext cx="1371600" cy="381000"/>
              </a:xfrm>
              <a:prstGeom prst="roundRect">
                <a:avLst/>
              </a:prstGeom>
              <a:solidFill>
                <a:schemeClr val="bg1">
                  <a:lumMod val="6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CD9F0737-0521-43C6-8D18-E7678AF96453}"/>
                </a:ext>
              </a:extLst>
            </p:cNvPr>
            <p:cNvGrpSpPr/>
            <p:nvPr/>
          </p:nvGrpSpPr>
          <p:grpSpPr>
            <a:xfrm>
              <a:off x="3502819" y="3048000"/>
              <a:ext cx="4724400" cy="381000"/>
              <a:chOff x="3502819" y="3048000"/>
              <a:chExt cx="4724400" cy="381000"/>
            </a:xfrm>
          </p:grpSpPr>
          <p:sp>
            <p:nvSpPr>
              <p:cNvPr id="24" name="Rounded Rectangle 4">
                <a:extLst>
                  <a:ext uri="{FF2B5EF4-FFF2-40B4-BE49-F238E27FC236}">
                    <a16:creationId xmlns:a16="http://schemas.microsoft.com/office/drawing/2014/main" id="{9E098AA5-8487-47A0-93C2-3F1475AD4D18}"/>
                  </a:ext>
                </a:extLst>
              </p:cNvPr>
              <p:cNvSpPr/>
              <p:nvPr/>
            </p:nvSpPr>
            <p:spPr>
              <a:xfrm>
                <a:off x="3502819" y="3048000"/>
                <a:ext cx="1371600" cy="381000"/>
              </a:xfrm>
              <a:prstGeom prst="roundRect">
                <a:avLst/>
              </a:prstGeom>
              <a:solidFill>
                <a:schemeClr val="bg1">
                  <a:lumMod val="6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5">
                <a:extLst>
                  <a:ext uri="{FF2B5EF4-FFF2-40B4-BE49-F238E27FC236}">
                    <a16:creationId xmlns:a16="http://schemas.microsoft.com/office/drawing/2014/main" id="{205207CB-864E-4A31-83E7-04F108FFC8A2}"/>
                  </a:ext>
                </a:extLst>
              </p:cNvPr>
              <p:cNvSpPr/>
              <p:nvPr/>
            </p:nvSpPr>
            <p:spPr>
              <a:xfrm>
                <a:off x="6855619" y="3048000"/>
                <a:ext cx="1371600" cy="381000"/>
              </a:xfrm>
              <a:prstGeom prst="roundRect">
                <a:avLst/>
              </a:prstGeom>
              <a:solidFill>
                <a:schemeClr val="bg1">
                  <a:lumMod val="6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C9689E05-77F8-4C16-8CC1-99DCF8BF41BA}"/>
                </a:ext>
              </a:extLst>
            </p:cNvPr>
            <p:cNvSpPr/>
            <p:nvPr/>
          </p:nvSpPr>
          <p:spPr>
            <a:xfrm>
              <a:off x="4417219" y="4343400"/>
              <a:ext cx="4572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6816B53-5C6E-4F76-97EF-C03C1667460F}"/>
                </a:ext>
              </a:extLst>
            </p:cNvPr>
            <p:cNvSpPr/>
            <p:nvPr/>
          </p:nvSpPr>
          <p:spPr>
            <a:xfrm flipV="1">
              <a:off x="4341019" y="4343400"/>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DBA33F94-2AC8-49C5-A39F-9F146F9C5C06}"/>
              </a:ext>
            </a:extLst>
          </p:cNvPr>
          <p:cNvSpPr txBox="1"/>
          <p:nvPr/>
        </p:nvSpPr>
        <p:spPr>
          <a:xfrm>
            <a:off x="9370219" y="4419600"/>
            <a:ext cx="2667000" cy="914400"/>
          </a:xfrm>
          <a:prstGeom prst="rect">
            <a:avLst/>
          </a:prstGeom>
        </p:spPr>
        <p:txBody>
          <a:bodyPr vert="horz" wrap="square" lIns="0" tIns="0" rIns="0" bIns="0" rtlCol="0" anchor="t">
            <a:normAutofit/>
          </a:bodyPr>
          <a:lstStyle/>
          <a:p>
            <a:r>
              <a:rPr lang="en-US" dirty="0"/>
              <a:t>DC motors: PWM allows for velocity control </a:t>
            </a:r>
          </a:p>
        </p:txBody>
      </p:sp>
      <p:sp>
        <p:nvSpPr>
          <p:cNvPr id="52" name="TextBox 51">
            <a:extLst>
              <a:ext uri="{FF2B5EF4-FFF2-40B4-BE49-F238E27FC236}">
                <a16:creationId xmlns:a16="http://schemas.microsoft.com/office/drawing/2014/main" id="{4B7ED79C-AC51-4325-854B-2D29F7BE7778}"/>
              </a:ext>
            </a:extLst>
          </p:cNvPr>
          <p:cNvSpPr txBox="1"/>
          <p:nvPr/>
        </p:nvSpPr>
        <p:spPr>
          <a:xfrm>
            <a:off x="1140619" y="4419600"/>
            <a:ext cx="2667000" cy="914400"/>
          </a:xfrm>
          <a:prstGeom prst="rect">
            <a:avLst/>
          </a:prstGeom>
        </p:spPr>
        <p:txBody>
          <a:bodyPr vert="horz" wrap="square" lIns="0" tIns="0" rIns="0" bIns="0" rtlCol="0" anchor="t">
            <a:normAutofit/>
          </a:bodyPr>
          <a:lstStyle/>
          <a:p>
            <a:r>
              <a:rPr lang="en-US" dirty="0"/>
              <a:t>Steering Servos: PWM allows for steering control</a:t>
            </a:r>
          </a:p>
        </p:txBody>
      </p:sp>
      <p:cxnSp>
        <p:nvCxnSpPr>
          <p:cNvPr id="53" name="Straight Connector 52">
            <a:extLst>
              <a:ext uri="{FF2B5EF4-FFF2-40B4-BE49-F238E27FC236}">
                <a16:creationId xmlns:a16="http://schemas.microsoft.com/office/drawing/2014/main" id="{3D04AB85-EFD1-4AC0-80B7-C1D7947EEA74}"/>
              </a:ext>
            </a:extLst>
          </p:cNvPr>
          <p:cNvCxnSpPr/>
          <p:nvPr/>
        </p:nvCxnSpPr>
        <p:spPr>
          <a:xfrm flipH="1" flipV="1">
            <a:off x="7998619" y="4343400"/>
            <a:ext cx="12192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4BD12D4-583E-413E-9032-D1CA32D85B57}"/>
              </a:ext>
            </a:extLst>
          </p:cNvPr>
          <p:cNvCxnSpPr/>
          <p:nvPr/>
        </p:nvCxnSpPr>
        <p:spPr>
          <a:xfrm flipH="1">
            <a:off x="7998619" y="4648200"/>
            <a:ext cx="12192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048C07E-2B06-4905-934E-88C6758B276D}"/>
              </a:ext>
            </a:extLst>
          </p:cNvPr>
          <p:cNvCxnSpPr/>
          <p:nvPr/>
        </p:nvCxnSpPr>
        <p:spPr>
          <a:xfrm flipH="1" flipV="1">
            <a:off x="3731419" y="4800600"/>
            <a:ext cx="91440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75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Pulse-Width Modulation (PWM): DC Motors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Pulse-Width Modulation (PWM) is used to vary torque produced by a motor while still using a driver FET only in either completely off or completely on states</a:t>
            </a:r>
            <a:endParaRPr lang="en-US" altLang="en-US" dirty="0"/>
          </a:p>
          <a:p>
            <a:pPr lvl="1"/>
            <a:r>
              <a:rPr lang="en-US" dirty="0"/>
              <a:t>Alternative (bad approach):</a:t>
            </a:r>
            <a:endParaRPr lang="en-US" altLang="en-US" dirty="0"/>
          </a:p>
          <a:p>
            <a:pPr lvl="2"/>
            <a:r>
              <a:rPr lang="en-US" dirty="0"/>
              <a:t>Use the FET as a variable resistor</a:t>
            </a:r>
          </a:p>
          <a:p>
            <a:pPr lvl="2"/>
            <a:r>
              <a:rPr lang="en-US" dirty="0"/>
              <a:t>Large power dissipation by the FET</a:t>
            </a:r>
          </a:p>
          <a:p>
            <a:pPr lvl="1"/>
            <a:r>
              <a:rPr lang="en-US" dirty="0"/>
              <a:t>Recall that:</a:t>
            </a:r>
            <a:endParaRPr lang="en-US" altLang="en-US" dirty="0"/>
          </a:p>
          <a:p>
            <a:pPr lvl="1"/>
            <a:r>
              <a:rPr lang="en-US" dirty="0"/>
              <a:t>Pulse </a:t>
            </a:r>
            <a:r>
              <a:rPr lang="en-US" i="1" dirty="0"/>
              <a:t>i</a:t>
            </a:r>
            <a:r>
              <a:rPr lang="en-US" i="1" baseline="-25000" dirty="0"/>
              <a:t>m</a:t>
            </a:r>
            <a:r>
              <a:rPr lang="en-US" i="1" dirty="0"/>
              <a:t> by switching it fast on and off</a:t>
            </a:r>
            <a:endParaRPr lang="en-US" altLang="en-US" dirty="0"/>
          </a:p>
          <a:p>
            <a:pPr lvl="2"/>
            <a:r>
              <a:rPr lang="en-US" i="1" dirty="0"/>
              <a:t>Solid-state switch</a:t>
            </a:r>
            <a:endParaRPr lang="en-US" dirty="0"/>
          </a:p>
          <a:p>
            <a:pPr lvl="2"/>
            <a:endParaRPr lang="en-US" altLang="en-US" dirty="0"/>
          </a:p>
        </p:txBody>
      </p:sp>
      <p:graphicFrame>
        <p:nvGraphicFramePr>
          <p:cNvPr id="4" name="Object 3">
            <a:extLst>
              <a:ext uri="{FF2B5EF4-FFF2-40B4-BE49-F238E27FC236}">
                <a16:creationId xmlns:a16="http://schemas.microsoft.com/office/drawing/2014/main" id="{6169613E-4328-48B1-B65A-68B490AE14F6}"/>
              </a:ext>
            </a:extLst>
          </p:cNvPr>
          <p:cNvGraphicFramePr>
            <a:graphicFrameLocks noChangeAspect="1"/>
          </p:cNvGraphicFramePr>
          <p:nvPr>
            <p:extLst>
              <p:ext uri="{D42A27DB-BD31-4B8C-83A1-F6EECF244321}">
                <p14:modId xmlns:p14="http://schemas.microsoft.com/office/powerpoint/2010/main" val="2076308622"/>
              </p:ext>
            </p:extLst>
          </p:nvPr>
        </p:nvGraphicFramePr>
        <p:xfrm>
          <a:off x="2496454" y="2661744"/>
          <a:ext cx="933450" cy="441325"/>
        </p:xfrm>
        <a:graphic>
          <a:graphicData uri="http://schemas.openxmlformats.org/presentationml/2006/ole">
            <mc:AlternateContent xmlns:mc="http://schemas.openxmlformats.org/markup-compatibility/2006">
              <mc:Choice xmlns:v="urn:schemas-microsoft-com:vml" Requires="v">
                <p:oleObj spid="_x0000_s1096" name="Equation" r:id="rId4" imgW="482400" imgH="228600" progId="Equation.3">
                  <p:embed/>
                </p:oleObj>
              </mc:Choice>
              <mc:Fallback>
                <p:oleObj name="Equation" r:id="rId4" imgW="482400" imgH="228600" progId="Equation.3">
                  <p:embed/>
                  <p:pic>
                    <p:nvPicPr>
                      <p:cNvPr id="4" name="Object 3">
                        <a:extLst>
                          <a:ext uri="{FF2B5EF4-FFF2-40B4-BE49-F238E27FC236}">
                            <a16:creationId xmlns:a16="http://schemas.microsoft.com/office/drawing/2014/main" id="{6169613E-4328-48B1-B65A-68B490AE14F6}"/>
                          </a:ext>
                        </a:extLst>
                      </p:cNvPr>
                      <p:cNvPicPr/>
                      <p:nvPr/>
                    </p:nvPicPr>
                    <p:blipFill>
                      <a:blip r:embed="rId5"/>
                      <a:stretch>
                        <a:fillRect/>
                      </a:stretch>
                    </p:blipFill>
                    <p:spPr>
                      <a:xfrm>
                        <a:off x="2496454" y="2661744"/>
                        <a:ext cx="933450" cy="441325"/>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39D380FF-EC84-4A16-A37D-407C8C227BD7}"/>
              </a:ext>
            </a:extLst>
          </p:cNvPr>
          <p:cNvCxnSpPr/>
          <p:nvPr/>
        </p:nvCxnSpPr>
        <p:spPr>
          <a:xfrm>
            <a:off x="6398419" y="5486400"/>
            <a:ext cx="52578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B09C5C1-7C53-454D-95E0-1D709CECA21D}"/>
              </a:ext>
            </a:extLst>
          </p:cNvPr>
          <p:cNvCxnSpPr/>
          <p:nvPr/>
        </p:nvCxnSpPr>
        <p:spPr>
          <a:xfrm flipV="1">
            <a:off x="6779419" y="2819400"/>
            <a:ext cx="0" cy="31242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178B2CF-C2D1-49C6-9652-B7C04607FBF3}"/>
              </a:ext>
            </a:extLst>
          </p:cNvPr>
          <p:cNvCxnSpPr/>
          <p:nvPr/>
        </p:nvCxnSpPr>
        <p:spPr>
          <a:xfrm>
            <a:off x="6627019" y="3886200"/>
            <a:ext cx="5029200"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1C0506B9-8F30-44C1-8583-C0F202284823}"/>
              </a:ext>
            </a:extLst>
          </p:cNvPr>
          <p:cNvGrpSpPr/>
          <p:nvPr/>
        </p:nvGrpSpPr>
        <p:grpSpPr>
          <a:xfrm>
            <a:off x="6779419" y="3886200"/>
            <a:ext cx="2362200" cy="1600200"/>
            <a:chOff x="6779419" y="3886200"/>
            <a:chExt cx="2362200" cy="1600200"/>
          </a:xfrm>
        </p:grpSpPr>
        <p:cxnSp>
          <p:nvCxnSpPr>
            <p:cNvPr id="9" name="Straight Connector 8">
              <a:extLst>
                <a:ext uri="{FF2B5EF4-FFF2-40B4-BE49-F238E27FC236}">
                  <a16:creationId xmlns:a16="http://schemas.microsoft.com/office/drawing/2014/main" id="{42F90735-4218-4655-AD2A-7D0113822D99}"/>
                </a:ext>
              </a:extLst>
            </p:cNvPr>
            <p:cNvCxnSpPr/>
            <p:nvPr/>
          </p:nvCxnSpPr>
          <p:spPr>
            <a:xfrm flipV="1">
              <a:off x="67794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8ECA35-03BE-475D-931B-6F548DF95B7F}"/>
                </a:ext>
              </a:extLst>
            </p:cNvPr>
            <p:cNvCxnSpPr/>
            <p:nvPr/>
          </p:nvCxnSpPr>
          <p:spPr>
            <a:xfrm flipV="1">
              <a:off x="76938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53ECEE-0041-4ECC-A0CF-AA02DB0A8376}"/>
                </a:ext>
              </a:extLst>
            </p:cNvPr>
            <p:cNvCxnSpPr/>
            <p:nvPr/>
          </p:nvCxnSpPr>
          <p:spPr>
            <a:xfrm flipH="1">
              <a:off x="6779419" y="3886200"/>
              <a:ext cx="914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65D9FB9-1CF2-417B-A8F9-0F884C19D2E4}"/>
                </a:ext>
              </a:extLst>
            </p:cNvPr>
            <p:cNvCxnSpPr/>
            <p:nvPr/>
          </p:nvCxnSpPr>
          <p:spPr>
            <a:xfrm flipH="1">
              <a:off x="7693819" y="5486400"/>
              <a:ext cx="1447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1C8577E3-2E77-4A8A-BC85-EF48FD014F2A}"/>
              </a:ext>
            </a:extLst>
          </p:cNvPr>
          <p:cNvGrpSpPr/>
          <p:nvPr/>
        </p:nvGrpSpPr>
        <p:grpSpPr>
          <a:xfrm>
            <a:off x="9141619" y="3886200"/>
            <a:ext cx="2362200" cy="1600200"/>
            <a:chOff x="6779419" y="3886200"/>
            <a:chExt cx="2362200" cy="1600200"/>
          </a:xfrm>
        </p:grpSpPr>
        <p:cxnSp>
          <p:nvCxnSpPr>
            <p:cNvPr id="14" name="Straight Connector 13">
              <a:extLst>
                <a:ext uri="{FF2B5EF4-FFF2-40B4-BE49-F238E27FC236}">
                  <a16:creationId xmlns:a16="http://schemas.microsoft.com/office/drawing/2014/main" id="{9E373C21-EBE2-4F66-8942-5E1276D80D9B}"/>
                </a:ext>
              </a:extLst>
            </p:cNvPr>
            <p:cNvCxnSpPr/>
            <p:nvPr/>
          </p:nvCxnSpPr>
          <p:spPr>
            <a:xfrm flipV="1">
              <a:off x="67794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3A07DD4-A31E-4318-B1EC-911EE80AB260}"/>
                </a:ext>
              </a:extLst>
            </p:cNvPr>
            <p:cNvCxnSpPr/>
            <p:nvPr/>
          </p:nvCxnSpPr>
          <p:spPr>
            <a:xfrm flipV="1">
              <a:off x="76938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F10029F-7B99-4A84-BE13-8B46A5DEA09C}"/>
                </a:ext>
              </a:extLst>
            </p:cNvPr>
            <p:cNvCxnSpPr/>
            <p:nvPr/>
          </p:nvCxnSpPr>
          <p:spPr>
            <a:xfrm flipH="1">
              <a:off x="6779419" y="3886200"/>
              <a:ext cx="914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0FBEF45-FC85-4759-AB21-CD9746557AA9}"/>
                </a:ext>
              </a:extLst>
            </p:cNvPr>
            <p:cNvCxnSpPr/>
            <p:nvPr/>
          </p:nvCxnSpPr>
          <p:spPr>
            <a:xfrm flipH="1">
              <a:off x="7693819" y="5486400"/>
              <a:ext cx="1447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2A530D78-793D-485D-B131-39A08B49FD4E}"/>
              </a:ext>
            </a:extLst>
          </p:cNvPr>
          <p:cNvCxnSpPr/>
          <p:nvPr/>
        </p:nvCxnSpPr>
        <p:spPr>
          <a:xfrm>
            <a:off x="6855619" y="5638800"/>
            <a:ext cx="2286000" cy="0"/>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36AE029-606A-4E8F-9969-AC4281FCFEB3}"/>
              </a:ext>
            </a:extLst>
          </p:cNvPr>
          <p:cNvCxnSpPr/>
          <p:nvPr/>
        </p:nvCxnSpPr>
        <p:spPr>
          <a:xfrm>
            <a:off x="6855619" y="5791200"/>
            <a:ext cx="838200" cy="0"/>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F557809-1713-4691-997A-7DA448EAFC02}"/>
              </a:ext>
            </a:extLst>
          </p:cNvPr>
          <p:cNvSpPr txBox="1"/>
          <p:nvPr/>
        </p:nvSpPr>
        <p:spPr>
          <a:xfrm>
            <a:off x="8074819" y="5638800"/>
            <a:ext cx="762000" cy="457200"/>
          </a:xfrm>
          <a:prstGeom prst="rect">
            <a:avLst/>
          </a:prstGeom>
        </p:spPr>
        <p:txBody>
          <a:bodyPr vert="horz" wrap="square" lIns="0" tIns="0" rIns="0" bIns="0" rtlCol="0" anchor="t">
            <a:normAutofit/>
          </a:bodyPr>
          <a:lstStyle/>
          <a:p>
            <a:r>
              <a:rPr lang="en-US" sz="2000" i="1" dirty="0"/>
              <a:t>T</a:t>
            </a:r>
            <a:endParaRPr lang="en-US" sz="2000" i="1" baseline="-25000" dirty="0"/>
          </a:p>
        </p:txBody>
      </p:sp>
      <p:sp>
        <p:nvSpPr>
          <p:cNvPr id="21" name="TextBox 20">
            <a:extLst>
              <a:ext uri="{FF2B5EF4-FFF2-40B4-BE49-F238E27FC236}">
                <a16:creationId xmlns:a16="http://schemas.microsoft.com/office/drawing/2014/main" id="{9B9E1972-3883-4263-A0C7-3CB4E84CF1A1}"/>
              </a:ext>
            </a:extLst>
          </p:cNvPr>
          <p:cNvSpPr txBox="1"/>
          <p:nvPr/>
        </p:nvSpPr>
        <p:spPr>
          <a:xfrm>
            <a:off x="7160419" y="5791200"/>
            <a:ext cx="762000" cy="457200"/>
          </a:xfrm>
          <a:prstGeom prst="rect">
            <a:avLst/>
          </a:prstGeom>
        </p:spPr>
        <p:txBody>
          <a:bodyPr vert="horz" wrap="square" lIns="0" tIns="0" rIns="0" bIns="0" rtlCol="0" anchor="t">
            <a:normAutofit/>
          </a:bodyPr>
          <a:lstStyle/>
          <a:p>
            <a:r>
              <a:rPr lang="en-US" sz="2000" i="1" dirty="0"/>
              <a:t>t</a:t>
            </a:r>
            <a:r>
              <a:rPr lang="en-US" sz="2000" i="1" baseline="-25000" dirty="0"/>
              <a:t>on</a:t>
            </a:r>
          </a:p>
        </p:txBody>
      </p:sp>
      <p:graphicFrame>
        <p:nvGraphicFramePr>
          <p:cNvPr id="22" name="Object 21">
            <a:extLst>
              <a:ext uri="{FF2B5EF4-FFF2-40B4-BE49-F238E27FC236}">
                <a16:creationId xmlns:a16="http://schemas.microsoft.com/office/drawing/2014/main" id="{F8E1EDB7-8E99-4A46-8198-4FED73F3BF0B}"/>
              </a:ext>
            </a:extLst>
          </p:cNvPr>
          <p:cNvGraphicFramePr>
            <a:graphicFrameLocks noChangeAspect="1"/>
          </p:cNvGraphicFramePr>
          <p:nvPr>
            <p:extLst>
              <p:ext uri="{D42A27DB-BD31-4B8C-83A1-F6EECF244321}">
                <p14:modId xmlns:p14="http://schemas.microsoft.com/office/powerpoint/2010/main" val="1703812650"/>
              </p:ext>
            </p:extLst>
          </p:nvPr>
        </p:nvGraphicFramePr>
        <p:xfrm>
          <a:off x="6398419" y="3657600"/>
          <a:ext cx="295275" cy="441325"/>
        </p:xfrm>
        <a:graphic>
          <a:graphicData uri="http://schemas.openxmlformats.org/presentationml/2006/ole">
            <mc:AlternateContent xmlns:mc="http://schemas.openxmlformats.org/markup-compatibility/2006">
              <mc:Choice xmlns:v="urn:schemas-microsoft-com:vml" Requires="v">
                <p:oleObj spid="_x0000_s1097" name="Equation" r:id="rId6" imgW="152280" imgH="228600" progId="Equation.3">
                  <p:embed/>
                </p:oleObj>
              </mc:Choice>
              <mc:Fallback>
                <p:oleObj name="Equation" r:id="rId6" imgW="152280" imgH="228600" progId="Equation.3">
                  <p:embed/>
                  <p:pic>
                    <p:nvPicPr>
                      <p:cNvPr id="22" name="Object 21">
                        <a:extLst>
                          <a:ext uri="{FF2B5EF4-FFF2-40B4-BE49-F238E27FC236}">
                            <a16:creationId xmlns:a16="http://schemas.microsoft.com/office/drawing/2014/main" id="{F8E1EDB7-8E99-4A46-8198-4FED73F3BF0B}"/>
                          </a:ext>
                        </a:extLst>
                      </p:cNvPr>
                      <p:cNvPicPr/>
                      <p:nvPr/>
                    </p:nvPicPr>
                    <p:blipFill>
                      <a:blip r:embed="rId7"/>
                      <a:stretch>
                        <a:fillRect/>
                      </a:stretch>
                    </p:blipFill>
                    <p:spPr>
                      <a:xfrm>
                        <a:off x="6398419" y="3657600"/>
                        <a:ext cx="295275" cy="441325"/>
                      </a:xfrm>
                      <a:prstGeom prst="rect">
                        <a:avLst/>
                      </a:prstGeom>
                    </p:spPr>
                  </p:pic>
                </p:oleObj>
              </mc:Fallback>
            </mc:AlternateContent>
          </a:graphicData>
        </a:graphic>
      </p:graphicFrame>
    </p:spTree>
    <p:extLst>
      <p:ext uri="{BB962C8B-B14F-4D97-AF65-F5344CB8AC3E}">
        <p14:creationId xmlns:p14="http://schemas.microsoft.com/office/powerpoint/2010/main" val="361472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Pulse-Width Modulation (PWM): DC Motors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Pulse-Width Modulation (PWM) is used to vary torque produced by a motor while still using a driver FET only in either completely off or completely on states</a:t>
            </a:r>
            <a:endParaRPr lang="en-US" altLang="en-US" dirty="0"/>
          </a:p>
          <a:p>
            <a:pPr lvl="1"/>
            <a:r>
              <a:rPr lang="en-US" dirty="0"/>
              <a:t>Alternative (bad approach):</a:t>
            </a:r>
            <a:endParaRPr lang="en-US" altLang="en-US" dirty="0"/>
          </a:p>
          <a:p>
            <a:pPr lvl="2"/>
            <a:r>
              <a:rPr lang="en-US" dirty="0"/>
              <a:t>Use the FET as a variable resistor</a:t>
            </a:r>
          </a:p>
          <a:p>
            <a:pPr lvl="2"/>
            <a:r>
              <a:rPr lang="en-US" dirty="0"/>
              <a:t>Large power dissipation by the FET</a:t>
            </a:r>
          </a:p>
          <a:p>
            <a:pPr lvl="1"/>
            <a:r>
              <a:rPr lang="en-US" dirty="0"/>
              <a:t>Recall that:</a:t>
            </a:r>
          </a:p>
          <a:p>
            <a:pPr lvl="1"/>
            <a:r>
              <a:rPr lang="en-US" dirty="0"/>
              <a:t>Duty cycle:</a:t>
            </a:r>
            <a:endParaRPr lang="en-US" altLang="en-US" dirty="0"/>
          </a:p>
          <a:p>
            <a:pPr lvl="2"/>
            <a:endParaRPr lang="en-US" altLang="en-US" dirty="0"/>
          </a:p>
        </p:txBody>
      </p:sp>
      <p:cxnSp>
        <p:nvCxnSpPr>
          <p:cNvPr id="4" name="Straight Connector 3">
            <a:extLst>
              <a:ext uri="{FF2B5EF4-FFF2-40B4-BE49-F238E27FC236}">
                <a16:creationId xmlns:a16="http://schemas.microsoft.com/office/drawing/2014/main" id="{BC311304-1640-45DF-A2DB-4767FA6B192A}"/>
              </a:ext>
            </a:extLst>
          </p:cNvPr>
          <p:cNvCxnSpPr/>
          <p:nvPr/>
        </p:nvCxnSpPr>
        <p:spPr>
          <a:xfrm>
            <a:off x="6627019" y="4800600"/>
            <a:ext cx="5029200" cy="0"/>
          </a:xfrm>
          <a:prstGeom prst="line">
            <a:avLst/>
          </a:prstGeom>
          <a:ln w="12700">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5" name="Object 4">
            <a:extLst>
              <a:ext uri="{FF2B5EF4-FFF2-40B4-BE49-F238E27FC236}">
                <a16:creationId xmlns:a16="http://schemas.microsoft.com/office/drawing/2014/main" id="{65B5B6E0-997E-439D-8B6A-88E8D7E6D103}"/>
              </a:ext>
            </a:extLst>
          </p:cNvPr>
          <p:cNvGraphicFramePr>
            <a:graphicFrameLocks noChangeAspect="1"/>
          </p:cNvGraphicFramePr>
          <p:nvPr>
            <p:extLst>
              <p:ext uri="{D42A27DB-BD31-4B8C-83A1-F6EECF244321}">
                <p14:modId xmlns:p14="http://schemas.microsoft.com/office/powerpoint/2010/main" val="3712547224"/>
              </p:ext>
            </p:extLst>
          </p:nvPr>
        </p:nvGraphicFramePr>
        <p:xfrm>
          <a:off x="2569369" y="2724697"/>
          <a:ext cx="933450" cy="441325"/>
        </p:xfrm>
        <a:graphic>
          <a:graphicData uri="http://schemas.openxmlformats.org/presentationml/2006/ole">
            <mc:AlternateContent xmlns:mc="http://schemas.openxmlformats.org/markup-compatibility/2006">
              <mc:Choice xmlns:v="urn:schemas-microsoft-com:vml" Requires="v">
                <p:oleObj spid="_x0000_s2260" name="Equation" r:id="rId4" imgW="482400" imgH="228600" progId="Equation.3">
                  <p:embed/>
                </p:oleObj>
              </mc:Choice>
              <mc:Fallback>
                <p:oleObj name="Equation" r:id="rId4" imgW="482400" imgH="228600" progId="Equation.3">
                  <p:embed/>
                  <p:pic>
                    <p:nvPicPr>
                      <p:cNvPr id="5" name="Object 4">
                        <a:extLst>
                          <a:ext uri="{FF2B5EF4-FFF2-40B4-BE49-F238E27FC236}">
                            <a16:creationId xmlns:a16="http://schemas.microsoft.com/office/drawing/2014/main" id="{65B5B6E0-997E-439D-8B6A-88E8D7E6D103}"/>
                          </a:ext>
                        </a:extLst>
                      </p:cNvPr>
                      <p:cNvPicPr/>
                      <p:nvPr/>
                    </p:nvPicPr>
                    <p:blipFill>
                      <a:blip r:embed="rId5"/>
                      <a:stretch>
                        <a:fillRect/>
                      </a:stretch>
                    </p:blipFill>
                    <p:spPr>
                      <a:xfrm>
                        <a:off x="2569369" y="2724697"/>
                        <a:ext cx="933450" cy="44132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EBB81F6B-BD92-41B8-89E4-3E0B88912DA4}"/>
              </a:ext>
            </a:extLst>
          </p:cNvPr>
          <p:cNvCxnSpPr/>
          <p:nvPr/>
        </p:nvCxnSpPr>
        <p:spPr>
          <a:xfrm>
            <a:off x="6398419" y="5486400"/>
            <a:ext cx="52578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A6C8E2C-E18C-46A7-B1D6-88FCBD21A244}"/>
              </a:ext>
            </a:extLst>
          </p:cNvPr>
          <p:cNvCxnSpPr/>
          <p:nvPr/>
        </p:nvCxnSpPr>
        <p:spPr>
          <a:xfrm flipV="1">
            <a:off x="6779419" y="2819400"/>
            <a:ext cx="0" cy="31242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03F09B4-133A-4E9B-89B6-4ED54F8D1644}"/>
              </a:ext>
            </a:extLst>
          </p:cNvPr>
          <p:cNvCxnSpPr/>
          <p:nvPr/>
        </p:nvCxnSpPr>
        <p:spPr>
          <a:xfrm>
            <a:off x="6627019" y="3886200"/>
            <a:ext cx="5029200"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AE7DAA9F-3B32-4F65-9299-E3B6E797CF56}"/>
              </a:ext>
            </a:extLst>
          </p:cNvPr>
          <p:cNvGrpSpPr/>
          <p:nvPr/>
        </p:nvGrpSpPr>
        <p:grpSpPr>
          <a:xfrm>
            <a:off x="6779419" y="3886200"/>
            <a:ext cx="2362200" cy="1600200"/>
            <a:chOff x="6779419" y="3886200"/>
            <a:chExt cx="2362200" cy="1600200"/>
          </a:xfrm>
        </p:grpSpPr>
        <p:cxnSp>
          <p:nvCxnSpPr>
            <p:cNvPr id="10" name="Straight Connector 9">
              <a:extLst>
                <a:ext uri="{FF2B5EF4-FFF2-40B4-BE49-F238E27FC236}">
                  <a16:creationId xmlns:a16="http://schemas.microsoft.com/office/drawing/2014/main" id="{36E9FEBE-53BE-4F85-B2D3-5A3E4414BC07}"/>
                </a:ext>
              </a:extLst>
            </p:cNvPr>
            <p:cNvCxnSpPr/>
            <p:nvPr/>
          </p:nvCxnSpPr>
          <p:spPr>
            <a:xfrm flipV="1">
              <a:off x="67794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FAC4157-47F7-4405-B446-0384173F68E1}"/>
                </a:ext>
              </a:extLst>
            </p:cNvPr>
            <p:cNvCxnSpPr/>
            <p:nvPr/>
          </p:nvCxnSpPr>
          <p:spPr>
            <a:xfrm flipV="1">
              <a:off x="76938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94F214-F8FD-461C-933C-5BA047A1E512}"/>
                </a:ext>
              </a:extLst>
            </p:cNvPr>
            <p:cNvCxnSpPr/>
            <p:nvPr/>
          </p:nvCxnSpPr>
          <p:spPr>
            <a:xfrm flipH="1">
              <a:off x="6779419" y="3886200"/>
              <a:ext cx="914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287FE08-EEC5-4DD3-9430-03EB607B727D}"/>
                </a:ext>
              </a:extLst>
            </p:cNvPr>
            <p:cNvCxnSpPr/>
            <p:nvPr/>
          </p:nvCxnSpPr>
          <p:spPr>
            <a:xfrm flipH="1">
              <a:off x="7693819" y="5486400"/>
              <a:ext cx="1447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64C9FC5C-061D-4D3B-B582-F518A183E297}"/>
              </a:ext>
            </a:extLst>
          </p:cNvPr>
          <p:cNvGrpSpPr/>
          <p:nvPr/>
        </p:nvGrpSpPr>
        <p:grpSpPr>
          <a:xfrm>
            <a:off x="9141619" y="3886200"/>
            <a:ext cx="2362200" cy="1600200"/>
            <a:chOff x="6779419" y="3886200"/>
            <a:chExt cx="2362200" cy="1600200"/>
          </a:xfrm>
        </p:grpSpPr>
        <p:cxnSp>
          <p:nvCxnSpPr>
            <p:cNvPr id="15" name="Straight Connector 14">
              <a:extLst>
                <a:ext uri="{FF2B5EF4-FFF2-40B4-BE49-F238E27FC236}">
                  <a16:creationId xmlns:a16="http://schemas.microsoft.com/office/drawing/2014/main" id="{EC11DC71-BF34-4539-970F-04612C577BE4}"/>
                </a:ext>
              </a:extLst>
            </p:cNvPr>
            <p:cNvCxnSpPr/>
            <p:nvPr/>
          </p:nvCxnSpPr>
          <p:spPr>
            <a:xfrm flipV="1">
              <a:off x="67794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AF4DBA9-3812-4A9B-AC6B-A588A7A7913B}"/>
                </a:ext>
              </a:extLst>
            </p:cNvPr>
            <p:cNvCxnSpPr/>
            <p:nvPr/>
          </p:nvCxnSpPr>
          <p:spPr>
            <a:xfrm flipV="1">
              <a:off x="76938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035089E-48F4-48CB-8166-3C49F1EC2A20}"/>
                </a:ext>
              </a:extLst>
            </p:cNvPr>
            <p:cNvCxnSpPr/>
            <p:nvPr/>
          </p:nvCxnSpPr>
          <p:spPr>
            <a:xfrm flipH="1">
              <a:off x="6779419" y="3886200"/>
              <a:ext cx="914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25850C0-B695-41DD-BEA4-81FF41A2D1CF}"/>
                </a:ext>
              </a:extLst>
            </p:cNvPr>
            <p:cNvCxnSpPr/>
            <p:nvPr/>
          </p:nvCxnSpPr>
          <p:spPr>
            <a:xfrm flipH="1">
              <a:off x="7693819" y="5486400"/>
              <a:ext cx="1447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91DBCF7C-3DE8-4DBF-9E15-F3E3B4630560}"/>
              </a:ext>
            </a:extLst>
          </p:cNvPr>
          <p:cNvCxnSpPr/>
          <p:nvPr/>
        </p:nvCxnSpPr>
        <p:spPr>
          <a:xfrm>
            <a:off x="6855619" y="5638800"/>
            <a:ext cx="2286000" cy="0"/>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E940395-0616-48E3-B6C1-7F0EA434BF02}"/>
              </a:ext>
            </a:extLst>
          </p:cNvPr>
          <p:cNvCxnSpPr/>
          <p:nvPr/>
        </p:nvCxnSpPr>
        <p:spPr>
          <a:xfrm>
            <a:off x="6855619" y="5791200"/>
            <a:ext cx="838200" cy="0"/>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D4AC73D-02B6-4CEB-AABE-F5749A06C066}"/>
              </a:ext>
            </a:extLst>
          </p:cNvPr>
          <p:cNvSpPr txBox="1"/>
          <p:nvPr/>
        </p:nvSpPr>
        <p:spPr>
          <a:xfrm>
            <a:off x="8074819" y="5638800"/>
            <a:ext cx="762000" cy="457200"/>
          </a:xfrm>
          <a:prstGeom prst="rect">
            <a:avLst/>
          </a:prstGeom>
        </p:spPr>
        <p:txBody>
          <a:bodyPr vert="horz" wrap="square" lIns="0" tIns="0" rIns="0" bIns="0" rtlCol="0" anchor="t">
            <a:normAutofit/>
          </a:bodyPr>
          <a:lstStyle/>
          <a:p>
            <a:r>
              <a:rPr lang="en-US" sz="2000" i="1" dirty="0"/>
              <a:t>T</a:t>
            </a:r>
            <a:endParaRPr lang="en-US" sz="2000" i="1" baseline="-25000" dirty="0"/>
          </a:p>
        </p:txBody>
      </p:sp>
      <p:sp>
        <p:nvSpPr>
          <p:cNvPr id="22" name="TextBox 21">
            <a:extLst>
              <a:ext uri="{FF2B5EF4-FFF2-40B4-BE49-F238E27FC236}">
                <a16:creationId xmlns:a16="http://schemas.microsoft.com/office/drawing/2014/main" id="{27721A4B-8312-403A-AEE5-7B5E3D17654A}"/>
              </a:ext>
            </a:extLst>
          </p:cNvPr>
          <p:cNvSpPr txBox="1"/>
          <p:nvPr/>
        </p:nvSpPr>
        <p:spPr>
          <a:xfrm>
            <a:off x="7160419" y="5791200"/>
            <a:ext cx="762000" cy="457200"/>
          </a:xfrm>
          <a:prstGeom prst="rect">
            <a:avLst/>
          </a:prstGeom>
        </p:spPr>
        <p:txBody>
          <a:bodyPr vert="horz" wrap="square" lIns="0" tIns="0" rIns="0" bIns="0" rtlCol="0" anchor="t">
            <a:normAutofit/>
          </a:bodyPr>
          <a:lstStyle/>
          <a:p>
            <a:r>
              <a:rPr lang="en-US" sz="2000" i="1" dirty="0"/>
              <a:t>t</a:t>
            </a:r>
            <a:r>
              <a:rPr lang="en-US" sz="2000" i="1" baseline="-25000" dirty="0"/>
              <a:t>on</a:t>
            </a:r>
          </a:p>
        </p:txBody>
      </p:sp>
      <p:graphicFrame>
        <p:nvGraphicFramePr>
          <p:cNvPr id="23" name="Object 22">
            <a:extLst>
              <a:ext uri="{FF2B5EF4-FFF2-40B4-BE49-F238E27FC236}">
                <a16:creationId xmlns:a16="http://schemas.microsoft.com/office/drawing/2014/main" id="{07AFCF04-1C10-4242-93DA-78012580DEDC}"/>
              </a:ext>
            </a:extLst>
          </p:cNvPr>
          <p:cNvGraphicFramePr>
            <a:graphicFrameLocks noChangeAspect="1"/>
          </p:cNvGraphicFramePr>
          <p:nvPr>
            <p:extLst>
              <p:ext uri="{D42A27DB-BD31-4B8C-83A1-F6EECF244321}">
                <p14:modId xmlns:p14="http://schemas.microsoft.com/office/powerpoint/2010/main" val="4078325438"/>
              </p:ext>
            </p:extLst>
          </p:nvPr>
        </p:nvGraphicFramePr>
        <p:xfrm>
          <a:off x="2493170" y="3002742"/>
          <a:ext cx="909638" cy="760413"/>
        </p:xfrm>
        <a:graphic>
          <a:graphicData uri="http://schemas.openxmlformats.org/presentationml/2006/ole">
            <mc:AlternateContent xmlns:mc="http://schemas.openxmlformats.org/markup-compatibility/2006">
              <mc:Choice xmlns:v="urn:schemas-microsoft-com:vml" Requires="v">
                <p:oleObj spid="_x0000_s2261" name="Equation" r:id="rId6" imgW="469800" imgH="393480" progId="Equation.3">
                  <p:embed/>
                </p:oleObj>
              </mc:Choice>
              <mc:Fallback>
                <p:oleObj name="Equation" r:id="rId6" imgW="469800" imgH="393480" progId="Equation.3">
                  <p:embed/>
                  <p:pic>
                    <p:nvPicPr>
                      <p:cNvPr id="23" name="Object 22">
                        <a:extLst>
                          <a:ext uri="{FF2B5EF4-FFF2-40B4-BE49-F238E27FC236}">
                            <a16:creationId xmlns:a16="http://schemas.microsoft.com/office/drawing/2014/main" id="{07AFCF04-1C10-4242-93DA-78012580DEDC}"/>
                          </a:ext>
                        </a:extLst>
                      </p:cNvPr>
                      <p:cNvPicPr/>
                      <p:nvPr/>
                    </p:nvPicPr>
                    <p:blipFill>
                      <a:blip r:embed="rId7"/>
                      <a:stretch>
                        <a:fillRect/>
                      </a:stretch>
                    </p:blipFill>
                    <p:spPr>
                      <a:xfrm>
                        <a:off x="2493170" y="3002742"/>
                        <a:ext cx="909638" cy="76041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ECE38CF9-0D70-4136-B186-9B705C89DD76}"/>
              </a:ext>
            </a:extLst>
          </p:cNvPr>
          <p:cNvGraphicFramePr>
            <a:graphicFrameLocks noChangeAspect="1"/>
          </p:cNvGraphicFramePr>
          <p:nvPr>
            <p:extLst>
              <p:ext uri="{D42A27DB-BD31-4B8C-83A1-F6EECF244321}">
                <p14:modId xmlns:p14="http://schemas.microsoft.com/office/powerpoint/2010/main" val="3470222768"/>
              </p:ext>
            </p:extLst>
          </p:nvPr>
        </p:nvGraphicFramePr>
        <p:xfrm>
          <a:off x="1487488" y="5691188"/>
          <a:ext cx="1155700" cy="490537"/>
        </p:xfrm>
        <a:graphic>
          <a:graphicData uri="http://schemas.openxmlformats.org/presentationml/2006/ole">
            <mc:AlternateContent xmlns:mc="http://schemas.openxmlformats.org/markup-compatibility/2006">
              <mc:Choice xmlns:v="urn:schemas-microsoft-com:vml" Requires="v">
                <p:oleObj spid="_x0000_s2262" name="Equation" r:id="rId8" imgW="596880" imgH="253800" progId="Equation.3">
                  <p:embed/>
                </p:oleObj>
              </mc:Choice>
              <mc:Fallback>
                <p:oleObj name="Equation" r:id="rId8" imgW="596880" imgH="253800" progId="Equation.3">
                  <p:embed/>
                  <p:pic>
                    <p:nvPicPr>
                      <p:cNvPr id="24" name="Object 23">
                        <a:extLst>
                          <a:ext uri="{FF2B5EF4-FFF2-40B4-BE49-F238E27FC236}">
                            <a16:creationId xmlns:a16="http://schemas.microsoft.com/office/drawing/2014/main" id="{ECE38CF9-0D70-4136-B186-9B705C89DD76}"/>
                          </a:ext>
                        </a:extLst>
                      </p:cNvPr>
                      <p:cNvPicPr/>
                      <p:nvPr/>
                    </p:nvPicPr>
                    <p:blipFill>
                      <a:blip r:embed="rId9"/>
                      <a:stretch>
                        <a:fillRect/>
                      </a:stretch>
                    </p:blipFill>
                    <p:spPr>
                      <a:xfrm>
                        <a:off x="1487488" y="5691188"/>
                        <a:ext cx="1155700" cy="4905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C3FCB3D-CD0A-45AA-863F-03BABB7790E6}"/>
              </a:ext>
            </a:extLst>
          </p:cNvPr>
          <p:cNvGraphicFramePr>
            <a:graphicFrameLocks noChangeAspect="1"/>
          </p:cNvGraphicFramePr>
          <p:nvPr>
            <p:extLst>
              <p:ext uri="{D42A27DB-BD31-4B8C-83A1-F6EECF244321}">
                <p14:modId xmlns:p14="http://schemas.microsoft.com/office/powerpoint/2010/main" val="2731648826"/>
              </p:ext>
            </p:extLst>
          </p:nvPr>
        </p:nvGraphicFramePr>
        <p:xfrm>
          <a:off x="3731419" y="5715000"/>
          <a:ext cx="1131888" cy="490538"/>
        </p:xfrm>
        <a:graphic>
          <a:graphicData uri="http://schemas.openxmlformats.org/presentationml/2006/ole">
            <mc:AlternateContent xmlns:mc="http://schemas.openxmlformats.org/markup-compatibility/2006">
              <mc:Choice xmlns:v="urn:schemas-microsoft-com:vml" Requires="v">
                <p:oleObj spid="_x0000_s2263" name="Equation" r:id="rId10" imgW="583920" imgH="253800" progId="Equation.3">
                  <p:embed/>
                </p:oleObj>
              </mc:Choice>
              <mc:Fallback>
                <p:oleObj name="Equation" r:id="rId10" imgW="583920" imgH="253800" progId="Equation.3">
                  <p:embed/>
                  <p:pic>
                    <p:nvPicPr>
                      <p:cNvPr id="25" name="Object 24">
                        <a:extLst>
                          <a:ext uri="{FF2B5EF4-FFF2-40B4-BE49-F238E27FC236}">
                            <a16:creationId xmlns:a16="http://schemas.microsoft.com/office/drawing/2014/main" id="{8C3FCB3D-CD0A-45AA-863F-03BABB7790E6}"/>
                          </a:ext>
                        </a:extLst>
                      </p:cNvPr>
                      <p:cNvPicPr/>
                      <p:nvPr/>
                    </p:nvPicPr>
                    <p:blipFill>
                      <a:blip r:embed="rId11"/>
                      <a:stretch>
                        <a:fillRect/>
                      </a:stretch>
                    </p:blipFill>
                    <p:spPr>
                      <a:xfrm>
                        <a:off x="3731419" y="5715000"/>
                        <a:ext cx="1131888" cy="490538"/>
                      </a:xfrm>
                      <a:prstGeom prst="rect">
                        <a:avLst/>
                      </a:prstGeom>
                    </p:spPr>
                  </p:pic>
                </p:oleObj>
              </mc:Fallback>
            </mc:AlternateContent>
          </a:graphicData>
        </a:graphic>
      </p:graphicFrame>
      <p:sp>
        <p:nvSpPr>
          <p:cNvPr id="26" name="Right Arrow 3">
            <a:extLst>
              <a:ext uri="{FF2B5EF4-FFF2-40B4-BE49-F238E27FC236}">
                <a16:creationId xmlns:a16="http://schemas.microsoft.com/office/drawing/2014/main" id="{1C243C66-E7C7-4BB0-94A9-99B39A750738}"/>
              </a:ext>
            </a:extLst>
          </p:cNvPr>
          <p:cNvSpPr/>
          <p:nvPr/>
        </p:nvSpPr>
        <p:spPr>
          <a:xfrm>
            <a:off x="2887468" y="5791200"/>
            <a:ext cx="615351" cy="304800"/>
          </a:xfrm>
          <a:prstGeom prst="rightArrow">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7" name="Object 26">
            <a:extLst>
              <a:ext uri="{FF2B5EF4-FFF2-40B4-BE49-F238E27FC236}">
                <a16:creationId xmlns:a16="http://schemas.microsoft.com/office/drawing/2014/main" id="{B8CA787A-4457-4604-9D0F-62A7D72F2956}"/>
              </a:ext>
            </a:extLst>
          </p:cNvPr>
          <p:cNvGraphicFramePr>
            <a:graphicFrameLocks noChangeAspect="1"/>
          </p:cNvGraphicFramePr>
          <p:nvPr>
            <p:extLst>
              <p:ext uri="{D42A27DB-BD31-4B8C-83A1-F6EECF244321}">
                <p14:modId xmlns:p14="http://schemas.microsoft.com/office/powerpoint/2010/main" val="3893184866"/>
              </p:ext>
            </p:extLst>
          </p:nvPr>
        </p:nvGraphicFramePr>
        <p:xfrm>
          <a:off x="6398419" y="3657600"/>
          <a:ext cx="295275" cy="441325"/>
        </p:xfrm>
        <a:graphic>
          <a:graphicData uri="http://schemas.openxmlformats.org/presentationml/2006/ole">
            <mc:AlternateContent xmlns:mc="http://schemas.openxmlformats.org/markup-compatibility/2006">
              <mc:Choice xmlns:v="urn:schemas-microsoft-com:vml" Requires="v">
                <p:oleObj spid="_x0000_s2264" name="Equation" r:id="rId12" imgW="152280" imgH="228600" progId="Equation.3">
                  <p:embed/>
                </p:oleObj>
              </mc:Choice>
              <mc:Fallback>
                <p:oleObj name="Equation" r:id="rId12" imgW="152280" imgH="228600" progId="Equation.3">
                  <p:embed/>
                  <p:pic>
                    <p:nvPicPr>
                      <p:cNvPr id="27" name="Object 26">
                        <a:extLst>
                          <a:ext uri="{FF2B5EF4-FFF2-40B4-BE49-F238E27FC236}">
                            <a16:creationId xmlns:a16="http://schemas.microsoft.com/office/drawing/2014/main" id="{B8CA787A-4457-4604-9D0F-62A7D72F2956}"/>
                          </a:ext>
                        </a:extLst>
                      </p:cNvPr>
                      <p:cNvPicPr/>
                      <p:nvPr/>
                    </p:nvPicPr>
                    <p:blipFill>
                      <a:blip r:embed="rId13"/>
                      <a:stretch>
                        <a:fillRect/>
                      </a:stretch>
                    </p:blipFill>
                    <p:spPr>
                      <a:xfrm>
                        <a:off x="6398419" y="3657600"/>
                        <a:ext cx="295275" cy="44132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D4EF3918-12F7-4905-923F-A40DEF0C98C2}"/>
              </a:ext>
            </a:extLst>
          </p:cNvPr>
          <p:cNvGraphicFramePr>
            <a:graphicFrameLocks noChangeAspect="1"/>
          </p:cNvGraphicFramePr>
          <p:nvPr>
            <p:extLst>
              <p:ext uri="{D42A27DB-BD31-4B8C-83A1-F6EECF244321}">
                <p14:modId xmlns:p14="http://schemas.microsoft.com/office/powerpoint/2010/main" val="3247194686"/>
              </p:ext>
            </p:extLst>
          </p:nvPr>
        </p:nvGraphicFramePr>
        <p:xfrm>
          <a:off x="6398419" y="4572000"/>
          <a:ext cx="319088" cy="490538"/>
        </p:xfrm>
        <a:graphic>
          <a:graphicData uri="http://schemas.openxmlformats.org/presentationml/2006/ole">
            <mc:AlternateContent xmlns:mc="http://schemas.openxmlformats.org/markup-compatibility/2006">
              <mc:Choice xmlns:v="urn:schemas-microsoft-com:vml" Requires="v">
                <p:oleObj spid="_x0000_s2265" name="Equation" r:id="rId14" imgW="164880" imgH="253800" progId="Equation.3">
                  <p:embed/>
                </p:oleObj>
              </mc:Choice>
              <mc:Fallback>
                <p:oleObj name="Equation" r:id="rId14" imgW="164880" imgH="253800" progId="Equation.3">
                  <p:embed/>
                  <p:pic>
                    <p:nvPicPr>
                      <p:cNvPr id="28" name="Object 27">
                        <a:extLst>
                          <a:ext uri="{FF2B5EF4-FFF2-40B4-BE49-F238E27FC236}">
                            <a16:creationId xmlns:a16="http://schemas.microsoft.com/office/drawing/2014/main" id="{D4EF3918-12F7-4905-923F-A40DEF0C98C2}"/>
                          </a:ext>
                        </a:extLst>
                      </p:cNvPr>
                      <p:cNvPicPr/>
                      <p:nvPr/>
                    </p:nvPicPr>
                    <p:blipFill>
                      <a:blip r:embed="rId15"/>
                      <a:stretch>
                        <a:fillRect/>
                      </a:stretch>
                    </p:blipFill>
                    <p:spPr>
                      <a:xfrm>
                        <a:off x="6398419" y="4572000"/>
                        <a:ext cx="319088" cy="490538"/>
                      </a:xfrm>
                      <a:prstGeom prst="rect">
                        <a:avLst/>
                      </a:prstGeom>
                    </p:spPr>
                  </p:pic>
                </p:oleObj>
              </mc:Fallback>
            </mc:AlternateContent>
          </a:graphicData>
        </a:graphic>
      </p:graphicFrame>
    </p:spTree>
    <p:extLst>
      <p:ext uri="{BB962C8B-B14F-4D97-AF65-F5344CB8AC3E}">
        <p14:creationId xmlns:p14="http://schemas.microsoft.com/office/powerpoint/2010/main" val="197901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Radio Controlled (RC) Servos: Introduction</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6" y="1171111"/>
            <a:ext cx="6142092" cy="4086225"/>
          </a:xfrm>
        </p:spPr>
        <p:txBody>
          <a:bodyPr/>
          <a:lstStyle/>
          <a:p>
            <a:r>
              <a:rPr lang="en-US" dirty="0"/>
              <a:t>RC servos</a:t>
            </a:r>
            <a:endParaRPr lang="en-US" altLang="en-US" dirty="0"/>
          </a:p>
          <a:p>
            <a:pPr lvl="1"/>
            <a:r>
              <a:rPr lang="en-US" dirty="0"/>
              <a:t>Initially developed for position control in radio-controlled RC applications</a:t>
            </a:r>
          </a:p>
          <a:p>
            <a:pPr lvl="1"/>
            <a:r>
              <a:rPr lang="en-US" dirty="0"/>
              <a:t>Low precision combination of DC motor and position feedback</a:t>
            </a:r>
          </a:p>
          <a:p>
            <a:pPr lvl="1"/>
            <a:r>
              <a:rPr lang="en-US" dirty="0"/>
              <a:t>Currently used for other than RC applications in robotics, mechatronics</a:t>
            </a:r>
            <a:endParaRPr lang="en-US" altLang="en-US" dirty="0"/>
          </a:p>
        </p:txBody>
      </p:sp>
      <p:sp>
        <p:nvSpPr>
          <p:cNvPr id="4" name="TextBox 3">
            <a:extLst>
              <a:ext uri="{FF2B5EF4-FFF2-40B4-BE49-F238E27FC236}">
                <a16:creationId xmlns:a16="http://schemas.microsoft.com/office/drawing/2014/main" id="{D61BD640-BAF4-4599-9CB3-23B6CA806C78}"/>
              </a:ext>
            </a:extLst>
          </p:cNvPr>
          <p:cNvSpPr txBox="1"/>
          <p:nvPr/>
        </p:nvSpPr>
        <p:spPr>
          <a:xfrm>
            <a:off x="6322219" y="5181600"/>
            <a:ext cx="5714999" cy="533400"/>
          </a:xfrm>
          <a:prstGeom prst="rect">
            <a:avLst/>
          </a:prstGeom>
        </p:spPr>
        <p:txBody>
          <a:bodyPr vert="horz" wrap="square" lIns="0" tIns="0" rIns="0" bIns="0" rtlCol="0" anchor="t">
            <a:normAutofit/>
          </a:bodyPr>
          <a:lstStyle/>
          <a:p>
            <a:r>
              <a:rPr lang="en-US" sz="1600" i="1" dirty="0"/>
              <a:t>https://www.hackmeister.dk/2010/07/controlling-an-rc-servo-with-an-fpga/</a:t>
            </a:r>
          </a:p>
        </p:txBody>
      </p:sp>
      <p:pic>
        <p:nvPicPr>
          <p:cNvPr id="5" name="Picture 4" descr="http://www.hackmeister.dk/wp-content/uploads/2010/07/hp_ds13_servo-298x300.jpg">
            <a:extLst>
              <a:ext uri="{FF2B5EF4-FFF2-40B4-BE49-F238E27FC236}">
                <a16:creationId xmlns:a16="http://schemas.microsoft.com/office/drawing/2014/main" id="{886DC887-AE36-4C81-B360-A318DBBBF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219" y="1143000"/>
            <a:ext cx="36332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6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Module Syllabus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pPr lvl="0"/>
            <a:r>
              <a:rPr lang="en-US" dirty="0"/>
              <a:t>Motor controller topologies</a:t>
            </a:r>
          </a:p>
          <a:p>
            <a:pPr lvl="0"/>
            <a:r>
              <a:rPr lang="en-US" dirty="0"/>
              <a:t>PWM for motor (velocity) control</a:t>
            </a:r>
          </a:p>
          <a:p>
            <a:pPr lvl="0"/>
            <a:r>
              <a:rPr lang="en-US" dirty="0"/>
              <a:t>Review of servo operation</a:t>
            </a:r>
          </a:p>
          <a:p>
            <a:pPr lvl="0"/>
            <a:r>
              <a:rPr lang="en-US" dirty="0"/>
              <a:t>PWM for servo (steering) control</a:t>
            </a:r>
            <a:endParaRPr lang="en-US" altLang="en-US" dirty="0"/>
          </a:p>
        </p:txBody>
      </p:sp>
    </p:spTree>
    <p:extLst>
      <p:ext uri="{BB962C8B-B14F-4D97-AF65-F5344CB8AC3E}">
        <p14:creationId xmlns:p14="http://schemas.microsoft.com/office/powerpoint/2010/main" val="16204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RC Servos: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Servo operation:</a:t>
            </a:r>
            <a:endParaRPr lang="en-US" altLang="en-US" dirty="0"/>
          </a:p>
          <a:p>
            <a:pPr lvl="1"/>
            <a:r>
              <a:rPr lang="en-US" dirty="0"/>
              <a:t>Most RC servos have three wires, almost universally color coded as:</a:t>
            </a:r>
          </a:p>
          <a:p>
            <a:pPr lvl="4"/>
            <a:r>
              <a:rPr lang="en-US" dirty="0"/>
              <a:t>RED – supply voltage (Vin), 5V</a:t>
            </a:r>
          </a:p>
          <a:p>
            <a:pPr lvl="4"/>
            <a:r>
              <a:rPr lang="en-US" dirty="0"/>
              <a:t>BLACK – ground (GND)</a:t>
            </a:r>
          </a:p>
          <a:p>
            <a:pPr lvl="4"/>
            <a:r>
              <a:rPr lang="en-US" dirty="0"/>
              <a:t>WHITE – signal (S)</a:t>
            </a:r>
            <a:endParaRPr lang="en-IN" altLang="en-US" dirty="0"/>
          </a:p>
          <a:p>
            <a:r>
              <a:rPr lang="en-US" dirty="0"/>
              <a:t>Servos can typically rotate +/- 90 deg</a:t>
            </a:r>
          </a:p>
          <a:p>
            <a:r>
              <a:rPr lang="en-US" dirty="0"/>
              <a:t>Signal (S) causes the output shaft to rotate to a set position </a:t>
            </a:r>
          </a:p>
          <a:p>
            <a:pPr lvl="1"/>
            <a:r>
              <a:rPr lang="en-US" dirty="0"/>
              <a:t>Position encoded in a pulse train provided to S</a:t>
            </a:r>
          </a:p>
          <a:p>
            <a:pPr lvl="1"/>
            <a:r>
              <a:rPr lang="en-US" dirty="0"/>
              <a:t>Period of 20–30 ms (typical)</a:t>
            </a:r>
          </a:p>
          <a:p>
            <a:pPr lvl="1"/>
            <a:r>
              <a:rPr lang="en-US" dirty="0"/>
              <a:t>Pulse 0.5–3 ms (typical)</a:t>
            </a:r>
            <a:endParaRPr lang="en-US" altLang="en-US" dirty="0"/>
          </a:p>
        </p:txBody>
      </p:sp>
      <p:grpSp>
        <p:nvGrpSpPr>
          <p:cNvPr id="4" name="Group 3">
            <a:extLst>
              <a:ext uri="{FF2B5EF4-FFF2-40B4-BE49-F238E27FC236}">
                <a16:creationId xmlns:a16="http://schemas.microsoft.com/office/drawing/2014/main" id="{A2BA007A-4E74-4653-AB87-B870DAD5BBA4}"/>
              </a:ext>
            </a:extLst>
          </p:cNvPr>
          <p:cNvGrpSpPr/>
          <p:nvPr/>
        </p:nvGrpSpPr>
        <p:grpSpPr>
          <a:xfrm>
            <a:off x="8913019" y="1371600"/>
            <a:ext cx="1524000" cy="4495800"/>
            <a:chOff x="8913019" y="1371600"/>
            <a:chExt cx="1524000" cy="4495800"/>
          </a:xfrm>
        </p:grpSpPr>
        <p:sp>
          <p:nvSpPr>
            <p:cNvPr id="5" name="Rectangle 4">
              <a:extLst>
                <a:ext uri="{FF2B5EF4-FFF2-40B4-BE49-F238E27FC236}">
                  <a16:creationId xmlns:a16="http://schemas.microsoft.com/office/drawing/2014/main" id="{3D8A043C-8A5E-4208-B7FD-419CB285DC33}"/>
                </a:ext>
              </a:extLst>
            </p:cNvPr>
            <p:cNvSpPr/>
            <p:nvPr/>
          </p:nvSpPr>
          <p:spPr>
            <a:xfrm>
              <a:off x="9065419" y="1981200"/>
              <a:ext cx="1295400" cy="2209800"/>
            </a:xfrm>
            <a:prstGeom prst="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A8E6BBF-F615-487F-A5D4-841ABC38D3B5}"/>
                </a:ext>
              </a:extLst>
            </p:cNvPr>
            <p:cNvGrpSpPr/>
            <p:nvPr/>
          </p:nvGrpSpPr>
          <p:grpSpPr>
            <a:xfrm>
              <a:off x="8913019" y="1371600"/>
              <a:ext cx="1524000" cy="1524000"/>
              <a:chOff x="8989219" y="2286000"/>
              <a:chExt cx="1524000" cy="1524000"/>
            </a:xfrm>
          </p:grpSpPr>
          <p:sp>
            <p:nvSpPr>
              <p:cNvPr id="19" name="Oval 18">
                <a:extLst>
                  <a:ext uri="{FF2B5EF4-FFF2-40B4-BE49-F238E27FC236}">
                    <a16:creationId xmlns:a16="http://schemas.microsoft.com/office/drawing/2014/main" id="{ADAACE03-6435-4B2D-B1D8-311CAEA02970}"/>
                  </a:ext>
                </a:extLst>
              </p:cNvPr>
              <p:cNvSpPr/>
              <p:nvPr/>
            </p:nvSpPr>
            <p:spPr>
              <a:xfrm>
                <a:off x="8989219" y="2286000"/>
                <a:ext cx="1524000" cy="1524000"/>
              </a:xfrm>
              <a:prstGeom prst="ellipse">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418BC83-57C7-4DE8-9D9C-DA4BDB4950CD}"/>
                  </a:ext>
                </a:extLst>
              </p:cNvPr>
              <p:cNvGrpSpPr/>
              <p:nvPr/>
            </p:nvGrpSpPr>
            <p:grpSpPr>
              <a:xfrm>
                <a:off x="9675019" y="2362200"/>
                <a:ext cx="152400" cy="609600"/>
                <a:chOff x="9522619" y="2362200"/>
                <a:chExt cx="152400" cy="609600"/>
              </a:xfrm>
            </p:grpSpPr>
            <p:sp>
              <p:nvSpPr>
                <p:cNvPr id="33" name="Oval 32">
                  <a:extLst>
                    <a:ext uri="{FF2B5EF4-FFF2-40B4-BE49-F238E27FC236}">
                      <a16:creationId xmlns:a16="http://schemas.microsoft.com/office/drawing/2014/main" id="{946E4E95-A39F-4483-8D56-B73F8A4125D1}"/>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549986C-5391-4E7D-A1E6-BE0DBB931A0C}"/>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4E1B237-45C6-44B1-86B4-3CA2DCDB206B}"/>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D0176E39-80C8-4734-A309-BE31260BA4B8}"/>
                  </a:ext>
                </a:extLst>
              </p:cNvPr>
              <p:cNvGrpSpPr/>
              <p:nvPr/>
            </p:nvGrpSpPr>
            <p:grpSpPr>
              <a:xfrm>
                <a:off x="9675019" y="3124200"/>
                <a:ext cx="152400" cy="609600"/>
                <a:chOff x="9522619" y="2362200"/>
                <a:chExt cx="152400" cy="609600"/>
              </a:xfrm>
            </p:grpSpPr>
            <p:sp>
              <p:nvSpPr>
                <p:cNvPr id="30" name="Oval 29">
                  <a:extLst>
                    <a:ext uri="{FF2B5EF4-FFF2-40B4-BE49-F238E27FC236}">
                      <a16:creationId xmlns:a16="http://schemas.microsoft.com/office/drawing/2014/main" id="{1A4CA65B-A285-4FD3-BAC9-253C5E0294B8}"/>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9C16D18D-56E1-4B1B-90C4-E25C73289ADE}"/>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5A71588-A8CF-408E-AE08-5176AD79E766}"/>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C85A0561-8D4A-49C3-8819-375D2FCD3792}"/>
                  </a:ext>
                </a:extLst>
              </p:cNvPr>
              <p:cNvGrpSpPr/>
              <p:nvPr/>
            </p:nvGrpSpPr>
            <p:grpSpPr>
              <a:xfrm rot="16200000">
                <a:off x="10056019" y="2743200"/>
                <a:ext cx="152400" cy="609600"/>
                <a:chOff x="9522619" y="2362200"/>
                <a:chExt cx="152400" cy="609600"/>
              </a:xfrm>
            </p:grpSpPr>
            <p:sp>
              <p:nvSpPr>
                <p:cNvPr id="27" name="Oval 26">
                  <a:extLst>
                    <a:ext uri="{FF2B5EF4-FFF2-40B4-BE49-F238E27FC236}">
                      <a16:creationId xmlns:a16="http://schemas.microsoft.com/office/drawing/2014/main" id="{C36C2068-EA5C-4B51-A6C8-D3CD4E6EF6FB}"/>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A8280CF-90AC-4849-B85D-CC4C5404A921}"/>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FAF35EC-634B-4B15-9AD2-9E340ED45EBF}"/>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D7C4116D-797F-492E-94A8-0E8BEB88EDB4}"/>
                  </a:ext>
                </a:extLst>
              </p:cNvPr>
              <p:cNvGrpSpPr/>
              <p:nvPr/>
            </p:nvGrpSpPr>
            <p:grpSpPr>
              <a:xfrm rot="16200000">
                <a:off x="9294019" y="2743200"/>
                <a:ext cx="152400" cy="609600"/>
                <a:chOff x="9522619" y="2362200"/>
                <a:chExt cx="152400" cy="609600"/>
              </a:xfrm>
            </p:grpSpPr>
            <p:sp>
              <p:nvSpPr>
                <p:cNvPr id="24" name="Oval 23">
                  <a:extLst>
                    <a:ext uri="{FF2B5EF4-FFF2-40B4-BE49-F238E27FC236}">
                      <a16:creationId xmlns:a16="http://schemas.microsoft.com/office/drawing/2014/main" id="{32DFB6C4-6389-4566-8B30-BDB4F8DC73E5}"/>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00CA3AE-0C06-47F2-A43F-3EA5F25ECB22}"/>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9B65101-E27C-44E6-B83E-C444729B7CBF}"/>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 name="Group 6">
              <a:extLst>
                <a:ext uri="{FF2B5EF4-FFF2-40B4-BE49-F238E27FC236}">
                  <a16:creationId xmlns:a16="http://schemas.microsoft.com/office/drawing/2014/main" id="{1BA6FC6D-7277-44E2-881E-3D1C8B1BB6AB}"/>
                </a:ext>
              </a:extLst>
            </p:cNvPr>
            <p:cNvGrpSpPr/>
            <p:nvPr/>
          </p:nvGrpSpPr>
          <p:grpSpPr>
            <a:xfrm rot="5400000">
              <a:off x="8722519" y="5067300"/>
              <a:ext cx="1066800" cy="533400"/>
              <a:chOff x="6855619" y="4953000"/>
              <a:chExt cx="1066800" cy="533400"/>
            </a:xfrm>
          </p:grpSpPr>
          <p:sp>
            <p:nvSpPr>
              <p:cNvPr id="17" name="Pentagon 23">
                <a:extLst>
                  <a:ext uri="{FF2B5EF4-FFF2-40B4-BE49-F238E27FC236}">
                    <a16:creationId xmlns:a16="http://schemas.microsoft.com/office/drawing/2014/main" id="{677CA9DD-AED9-4886-93A6-43ED956A70A6}"/>
                  </a:ext>
                </a:extLst>
              </p:cNvPr>
              <p:cNvSpPr/>
              <p:nvPr/>
            </p:nvSpPr>
            <p:spPr>
              <a:xfrm>
                <a:off x="6855619" y="4953000"/>
                <a:ext cx="685800" cy="228600"/>
              </a:xfrm>
              <a:prstGeom prst="homePlat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E479FB8-9076-4678-85D7-52BB4789C3E0}"/>
                  </a:ext>
                </a:extLst>
              </p:cNvPr>
              <p:cNvSpPr txBox="1"/>
              <p:nvPr/>
            </p:nvSpPr>
            <p:spPr>
              <a:xfrm>
                <a:off x="6931819" y="4953000"/>
                <a:ext cx="990600" cy="533400"/>
              </a:xfrm>
              <a:prstGeom prst="rect">
                <a:avLst/>
              </a:prstGeom>
            </p:spPr>
            <p:txBody>
              <a:bodyPr vert="horz" wrap="square" lIns="0" tIns="0" rIns="0" bIns="0" rtlCol="0" anchor="t">
                <a:normAutofit/>
              </a:bodyPr>
              <a:lstStyle/>
              <a:p>
                <a:r>
                  <a:rPr lang="en-US" sz="1050" dirty="0"/>
                  <a:t>C</a:t>
                </a:r>
              </a:p>
            </p:txBody>
          </p:sp>
        </p:grpSp>
        <p:grpSp>
          <p:nvGrpSpPr>
            <p:cNvPr id="8" name="Group 7">
              <a:extLst>
                <a:ext uri="{FF2B5EF4-FFF2-40B4-BE49-F238E27FC236}">
                  <a16:creationId xmlns:a16="http://schemas.microsoft.com/office/drawing/2014/main" id="{E47A2597-4B63-4DD7-B0BE-095110F349D3}"/>
                </a:ext>
              </a:extLst>
            </p:cNvPr>
            <p:cNvGrpSpPr/>
            <p:nvPr/>
          </p:nvGrpSpPr>
          <p:grpSpPr>
            <a:xfrm rot="5400000">
              <a:off x="9332119" y="5067300"/>
              <a:ext cx="1066800" cy="533400"/>
              <a:chOff x="6855619" y="4953000"/>
              <a:chExt cx="1066800" cy="533400"/>
            </a:xfrm>
          </p:grpSpPr>
          <p:sp>
            <p:nvSpPr>
              <p:cNvPr id="15" name="Pentagon 28">
                <a:extLst>
                  <a:ext uri="{FF2B5EF4-FFF2-40B4-BE49-F238E27FC236}">
                    <a16:creationId xmlns:a16="http://schemas.microsoft.com/office/drawing/2014/main" id="{D9CDB975-E721-4FFE-98A4-8B09FB2C10B8}"/>
                  </a:ext>
                </a:extLst>
              </p:cNvPr>
              <p:cNvSpPr/>
              <p:nvPr/>
            </p:nvSpPr>
            <p:spPr>
              <a:xfrm>
                <a:off x="6855619" y="4953000"/>
                <a:ext cx="685800" cy="228600"/>
              </a:xfrm>
              <a:prstGeom prst="homePlat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026ACF2-BFFE-4304-AAAB-E155036C637A}"/>
                  </a:ext>
                </a:extLst>
              </p:cNvPr>
              <p:cNvSpPr txBox="1"/>
              <p:nvPr/>
            </p:nvSpPr>
            <p:spPr>
              <a:xfrm>
                <a:off x="6931819" y="4953000"/>
                <a:ext cx="990600" cy="533400"/>
              </a:xfrm>
              <a:prstGeom prst="rect">
                <a:avLst/>
              </a:prstGeom>
            </p:spPr>
            <p:txBody>
              <a:bodyPr vert="horz" wrap="square" lIns="0" tIns="0" rIns="0" bIns="0" rtlCol="0" anchor="t">
                <a:normAutofit/>
              </a:bodyPr>
              <a:lstStyle/>
              <a:p>
                <a:r>
                  <a:rPr lang="en-US" sz="1050" dirty="0"/>
                  <a:t>V</a:t>
                </a:r>
                <a:r>
                  <a:rPr lang="en-US" sz="1050" baseline="-25000" dirty="0"/>
                  <a:t>in</a:t>
                </a:r>
              </a:p>
            </p:txBody>
          </p:sp>
        </p:grpSp>
        <p:grpSp>
          <p:nvGrpSpPr>
            <p:cNvPr id="9" name="Group 8">
              <a:extLst>
                <a:ext uri="{FF2B5EF4-FFF2-40B4-BE49-F238E27FC236}">
                  <a16:creationId xmlns:a16="http://schemas.microsoft.com/office/drawing/2014/main" id="{2C20BDFC-8C90-4A98-86D4-F082D692D46B}"/>
                </a:ext>
              </a:extLst>
            </p:cNvPr>
            <p:cNvGrpSpPr/>
            <p:nvPr/>
          </p:nvGrpSpPr>
          <p:grpSpPr>
            <a:xfrm rot="5400000">
              <a:off x="9027319" y="5067300"/>
              <a:ext cx="1066800" cy="533400"/>
              <a:chOff x="6855619" y="4953000"/>
              <a:chExt cx="1066800" cy="533400"/>
            </a:xfrm>
          </p:grpSpPr>
          <p:sp>
            <p:nvSpPr>
              <p:cNvPr id="13" name="Pentagon 31">
                <a:extLst>
                  <a:ext uri="{FF2B5EF4-FFF2-40B4-BE49-F238E27FC236}">
                    <a16:creationId xmlns:a16="http://schemas.microsoft.com/office/drawing/2014/main" id="{3BE7AAC1-A65C-4F0B-834C-816BE6A4BAAE}"/>
                  </a:ext>
                </a:extLst>
              </p:cNvPr>
              <p:cNvSpPr/>
              <p:nvPr/>
            </p:nvSpPr>
            <p:spPr>
              <a:xfrm>
                <a:off x="6855619" y="4953000"/>
                <a:ext cx="685800" cy="228600"/>
              </a:xfrm>
              <a:prstGeom prst="homePlat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0A00AAE-E3A1-454B-89B1-13FC8A485077}"/>
                  </a:ext>
                </a:extLst>
              </p:cNvPr>
              <p:cNvSpPr txBox="1"/>
              <p:nvPr/>
            </p:nvSpPr>
            <p:spPr>
              <a:xfrm>
                <a:off x="6931819" y="4953000"/>
                <a:ext cx="990600" cy="533400"/>
              </a:xfrm>
              <a:prstGeom prst="rect">
                <a:avLst/>
              </a:prstGeom>
            </p:spPr>
            <p:txBody>
              <a:bodyPr vert="horz" wrap="square" lIns="0" tIns="0" rIns="0" bIns="0" rtlCol="0" anchor="t">
                <a:normAutofit/>
              </a:bodyPr>
              <a:lstStyle/>
              <a:p>
                <a:r>
                  <a:rPr lang="en-US" sz="1050" dirty="0"/>
                  <a:t>GND</a:t>
                </a:r>
              </a:p>
            </p:txBody>
          </p:sp>
        </p:grpSp>
        <p:sp>
          <p:nvSpPr>
            <p:cNvPr id="10" name="Rectangle 9">
              <a:extLst>
                <a:ext uri="{FF2B5EF4-FFF2-40B4-BE49-F238E27FC236}">
                  <a16:creationId xmlns:a16="http://schemas.microsoft.com/office/drawing/2014/main" id="{288413F4-78C4-45A5-9E51-C751A496157E}"/>
                </a:ext>
              </a:extLst>
            </p:cNvPr>
            <p:cNvSpPr/>
            <p:nvPr/>
          </p:nvSpPr>
          <p:spPr>
            <a:xfrm>
              <a:off x="9370219" y="4191000"/>
              <a:ext cx="45719" cy="609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BC3BC98-F0A7-4EA5-B3F3-E315648702F7}"/>
                </a:ext>
              </a:extLst>
            </p:cNvPr>
            <p:cNvSpPr/>
            <p:nvPr/>
          </p:nvSpPr>
          <p:spPr>
            <a:xfrm>
              <a:off x="9675019" y="4191000"/>
              <a:ext cx="45719" cy="6096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3014A7-837A-4AE2-9221-6BD0D316B04C}"/>
                </a:ext>
              </a:extLst>
            </p:cNvPr>
            <p:cNvSpPr/>
            <p:nvPr/>
          </p:nvSpPr>
          <p:spPr>
            <a:xfrm>
              <a:off x="9979819" y="4191000"/>
              <a:ext cx="45719" cy="6096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6" name="Up Arrow 26">
            <a:extLst>
              <a:ext uri="{FF2B5EF4-FFF2-40B4-BE49-F238E27FC236}">
                <a16:creationId xmlns:a16="http://schemas.microsoft.com/office/drawing/2014/main" id="{18F4583A-8B8A-4874-B43E-72706076EB9E}"/>
              </a:ext>
            </a:extLst>
          </p:cNvPr>
          <p:cNvSpPr/>
          <p:nvPr/>
        </p:nvSpPr>
        <p:spPr>
          <a:xfrm>
            <a:off x="9522619" y="838200"/>
            <a:ext cx="228600" cy="461513"/>
          </a:xfrm>
          <a:prstGeom prst="upArrow">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F4048854-6169-4316-AE82-FBC95061E85E}"/>
              </a:ext>
            </a:extLst>
          </p:cNvPr>
          <p:cNvSpPr txBox="1"/>
          <p:nvPr/>
        </p:nvSpPr>
        <p:spPr>
          <a:xfrm>
            <a:off x="9370219" y="457200"/>
            <a:ext cx="838200" cy="381000"/>
          </a:xfrm>
          <a:prstGeom prst="rect">
            <a:avLst/>
          </a:prstGeom>
        </p:spPr>
        <p:txBody>
          <a:bodyPr vert="horz" wrap="square" lIns="0" tIns="0" rIns="0" bIns="0" rtlCol="0" anchor="t">
            <a:normAutofit/>
          </a:bodyPr>
          <a:lstStyle/>
          <a:p>
            <a:r>
              <a:rPr lang="en-US" dirty="0"/>
              <a:t>front</a:t>
            </a:r>
          </a:p>
        </p:txBody>
      </p:sp>
    </p:spTree>
    <p:extLst>
      <p:ext uri="{BB962C8B-B14F-4D97-AF65-F5344CB8AC3E}">
        <p14:creationId xmlns:p14="http://schemas.microsoft.com/office/powerpoint/2010/main" val="189113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RC Servos: PWM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5799961"/>
            <a:ext cx="11233150" cy="626158"/>
          </a:xfrm>
        </p:spPr>
        <p:txBody>
          <a:bodyPr/>
          <a:lstStyle/>
          <a:p>
            <a:r>
              <a:rPr lang="en-US" dirty="0"/>
              <a:t>Note: PWM in servo control is different than for PWM in motors!</a:t>
            </a:r>
            <a:endParaRPr lang="en-US" altLang="en-US" dirty="0"/>
          </a:p>
        </p:txBody>
      </p:sp>
      <p:sp>
        <p:nvSpPr>
          <p:cNvPr id="4" name="Rectangle 3">
            <a:extLst>
              <a:ext uri="{FF2B5EF4-FFF2-40B4-BE49-F238E27FC236}">
                <a16:creationId xmlns:a16="http://schemas.microsoft.com/office/drawing/2014/main" id="{87FD7E57-2FC9-4BBD-95FC-FB4F2A44A949}"/>
              </a:ext>
            </a:extLst>
          </p:cNvPr>
          <p:cNvSpPr/>
          <p:nvPr/>
        </p:nvSpPr>
        <p:spPr>
          <a:xfrm>
            <a:off x="9065419" y="1981200"/>
            <a:ext cx="1295400" cy="2209800"/>
          </a:xfrm>
          <a:prstGeom prst="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17325255-A06F-4E1E-A6EE-D6D9F6DE417F}"/>
              </a:ext>
            </a:extLst>
          </p:cNvPr>
          <p:cNvGrpSpPr/>
          <p:nvPr/>
        </p:nvGrpSpPr>
        <p:grpSpPr>
          <a:xfrm rot="5400000">
            <a:off x="8722519" y="5067300"/>
            <a:ext cx="1066800" cy="533400"/>
            <a:chOff x="6855619" y="4953000"/>
            <a:chExt cx="1066800" cy="533400"/>
          </a:xfrm>
        </p:grpSpPr>
        <p:sp>
          <p:nvSpPr>
            <p:cNvPr id="6" name="Pentagon 23">
              <a:extLst>
                <a:ext uri="{FF2B5EF4-FFF2-40B4-BE49-F238E27FC236}">
                  <a16:creationId xmlns:a16="http://schemas.microsoft.com/office/drawing/2014/main" id="{E2DB4A36-7A5F-4DBF-94C6-F1B9D812A193}"/>
                </a:ext>
              </a:extLst>
            </p:cNvPr>
            <p:cNvSpPr/>
            <p:nvPr/>
          </p:nvSpPr>
          <p:spPr>
            <a:xfrm>
              <a:off x="6855619" y="4953000"/>
              <a:ext cx="685800" cy="228600"/>
            </a:xfrm>
            <a:prstGeom prst="homePlat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FE830E8-66BD-433C-9175-76B5C2E6F8E0}"/>
                </a:ext>
              </a:extLst>
            </p:cNvPr>
            <p:cNvSpPr txBox="1"/>
            <p:nvPr/>
          </p:nvSpPr>
          <p:spPr>
            <a:xfrm>
              <a:off x="6931819" y="4953000"/>
              <a:ext cx="990600" cy="533400"/>
            </a:xfrm>
            <a:prstGeom prst="rect">
              <a:avLst/>
            </a:prstGeom>
          </p:spPr>
          <p:txBody>
            <a:bodyPr vert="horz" wrap="square" lIns="0" tIns="0" rIns="0" bIns="0" rtlCol="0" anchor="t">
              <a:normAutofit/>
            </a:bodyPr>
            <a:lstStyle/>
            <a:p>
              <a:r>
                <a:rPr lang="en-US" sz="1050" dirty="0"/>
                <a:t>C</a:t>
              </a:r>
            </a:p>
          </p:txBody>
        </p:sp>
      </p:grpSp>
      <p:grpSp>
        <p:nvGrpSpPr>
          <p:cNvPr id="8" name="Group 7">
            <a:extLst>
              <a:ext uri="{FF2B5EF4-FFF2-40B4-BE49-F238E27FC236}">
                <a16:creationId xmlns:a16="http://schemas.microsoft.com/office/drawing/2014/main" id="{ABB24DA4-4C3C-488B-A06B-EABDB7D18ED6}"/>
              </a:ext>
            </a:extLst>
          </p:cNvPr>
          <p:cNvGrpSpPr/>
          <p:nvPr/>
        </p:nvGrpSpPr>
        <p:grpSpPr>
          <a:xfrm rot="5400000">
            <a:off x="9332119" y="5067300"/>
            <a:ext cx="1066800" cy="533400"/>
            <a:chOff x="6855619" y="4953000"/>
            <a:chExt cx="1066800" cy="533400"/>
          </a:xfrm>
        </p:grpSpPr>
        <p:sp>
          <p:nvSpPr>
            <p:cNvPr id="9" name="Pentagon 28">
              <a:extLst>
                <a:ext uri="{FF2B5EF4-FFF2-40B4-BE49-F238E27FC236}">
                  <a16:creationId xmlns:a16="http://schemas.microsoft.com/office/drawing/2014/main" id="{DD9C112C-7EB0-4E26-9D62-CB5181FFADDA}"/>
                </a:ext>
              </a:extLst>
            </p:cNvPr>
            <p:cNvSpPr/>
            <p:nvPr/>
          </p:nvSpPr>
          <p:spPr>
            <a:xfrm>
              <a:off x="6855619" y="4953000"/>
              <a:ext cx="685800" cy="228600"/>
            </a:xfrm>
            <a:prstGeom prst="homePlat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1DA3E38-B3B9-4EF2-82A6-492E4112372C}"/>
                </a:ext>
              </a:extLst>
            </p:cNvPr>
            <p:cNvSpPr txBox="1"/>
            <p:nvPr/>
          </p:nvSpPr>
          <p:spPr>
            <a:xfrm>
              <a:off x="6931819" y="4953000"/>
              <a:ext cx="990600" cy="533400"/>
            </a:xfrm>
            <a:prstGeom prst="rect">
              <a:avLst/>
            </a:prstGeom>
          </p:spPr>
          <p:txBody>
            <a:bodyPr vert="horz" wrap="square" lIns="0" tIns="0" rIns="0" bIns="0" rtlCol="0" anchor="t">
              <a:normAutofit/>
            </a:bodyPr>
            <a:lstStyle/>
            <a:p>
              <a:r>
                <a:rPr lang="en-US" sz="1050" dirty="0"/>
                <a:t>V</a:t>
              </a:r>
              <a:r>
                <a:rPr lang="en-US" sz="1050" baseline="-25000" dirty="0"/>
                <a:t>in</a:t>
              </a:r>
            </a:p>
          </p:txBody>
        </p:sp>
      </p:grpSp>
      <p:grpSp>
        <p:nvGrpSpPr>
          <p:cNvPr id="11" name="Group 10">
            <a:extLst>
              <a:ext uri="{FF2B5EF4-FFF2-40B4-BE49-F238E27FC236}">
                <a16:creationId xmlns:a16="http://schemas.microsoft.com/office/drawing/2014/main" id="{E5D8D1E6-D653-4715-9CED-6AC49D174ED1}"/>
              </a:ext>
            </a:extLst>
          </p:cNvPr>
          <p:cNvGrpSpPr/>
          <p:nvPr/>
        </p:nvGrpSpPr>
        <p:grpSpPr>
          <a:xfrm rot="5400000">
            <a:off x="9027319" y="5067300"/>
            <a:ext cx="1066800" cy="533400"/>
            <a:chOff x="6855619" y="4953000"/>
            <a:chExt cx="1066800" cy="533400"/>
          </a:xfrm>
        </p:grpSpPr>
        <p:sp>
          <p:nvSpPr>
            <p:cNvPr id="12" name="Pentagon 31">
              <a:extLst>
                <a:ext uri="{FF2B5EF4-FFF2-40B4-BE49-F238E27FC236}">
                  <a16:creationId xmlns:a16="http://schemas.microsoft.com/office/drawing/2014/main" id="{E63A8322-5CBA-4EC7-BB92-C288224AC3CE}"/>
                </a:ext>
              </a:extLst>
            </p:cNvPr>
            <p:cNvSpPr/>
            <p:nvPr/>
          </p:nvSpPr>
          <p:spPr>
            <a:xfrm>
              <a:off x="6855619" y="4953000"/>
              <a:ext cx="685800" cy="228600"/>
            </a:xfrm>
            <a:prstGeom prst="homePlat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CC38FCB-7102-41A4-AC31-D6B943DC59BF}"/>
                </a:ext>
              </a:extLst>
            </p:cNvPr>
            <p:cNvSpPr txBox="1"/>
            <p:nvPr/>
          </p:nvSpPr>
          <p:spPr>
            <a:xfrm>
              <a:off x="6931819" y="4953000"/>
              <a:ext cx="990600" cy="533400"/>
            </a:xfrm>
            <a:prstGeom prst="rect">
              <a:avLst/>
            </a:prstGeom>
          </p:spPr>
          <p:txBody>
            <a:bodyPr vert="horz" wrap="square" lIns="0" tIns="0" rIns="0" bIns="0" rtlCol="0" anchor="t">
              <a:normAutofit/>
            </a:bodyPr>
            <a:lstStyle/>
            <a:p>
              <a:r>
                <a:rPr lang="en-US" sz="1050" dirty="0"/>
                <a:t>GND</a:t>
              </a:r>
            </a:p>
          </p:txBody>
        </p:sp>
      </p:grpSp>
      <p:sp>
        <p:nvSpPr>
          <p:cNvPr id="14" name="Rectangle 13">
            <a:extLst>
              <a:ext uri="{FF2B5EF4-FFF2-40B4-BE49-F238E27FC236}">
                <a16:creationId xmlns:a16="http://schemas.microsoft.com/office/drawing/2014/main" id="{CE46F0D5-F613-4778-803D-03DD8CD63913}"/>
              </a:ext>
            </a:extLst>
          </p:cNvPr>
          <p:cNvSpPr/>
          <p:nvPr/>
        </p:nvSpPr>
        <p:spPr>
          <a:xfrm>
            <a:off x="9370219" y="4191000"/>
            <a:ext cx="45719" cy="609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3B121F6-0544-4382-A671-CA4C2F0D03D5}"/>
              </a:ext>
            </a:extLst>
          </p:cNvPr>
          <p:cNvSpPr/>
          <p:nvPr/>
        </p:nvSpPr>
        <p:spPr>
          <a:xfrm>
            <a:off x="9675019" y="4191000"/>
            <a:ext cx="45719" cy="6096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B8FFCE-0075-4AC8-AA26-4F810E5A0B08}"/>
              </a:ext>
            </a:extLst>
          </p:cNvPr>
          <p:cNvSpPr/>
          <p:nvPr/>
        </p:nvSpPr>
        <p:spPr>
          <a:xfrm>
            <a:off x="9979819" y="4191000"/>
            <a:ext cx="45719" cy="6096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36224678-6725-494B-B7B2-74751273DFB5}"/>
              </a:ext>
            </a:extLst>
          </p:cNvPr>
          <p:cNvGrpSpPr/>
          <p:nvPr/>
        </p:nvGrpSpPr>
        <p:grpSpPr>
          <a:xfrm>
            <a:off x="8913019" y="457200"/>
            <a:ext cx="1524000" cy="2438400"/>
            <a:chOff x="8913019" y="457200"/>
            <a:chExt cx="1524000" cy="2438400"/>
          </a:xfrm>
        </p:grpSpPr>
        <p:grpSp>
          <p:nvGrpSpPr>
            <p:cNvPr id="18" name="Group 17">
              <a:extLst>
                <a:ext uri="{FF2B5EF4-FFF2-40B4-BE49-F238E27FC236}">
                  <a16:creationId xmlns:a16="http://schemas.microsoft.com/office/drawing/2014/main" id="{E98FB64E-1513-4179-9E99-AEE28593EE19}"/>
                </a:ext>
              </a:extLst>
            </p:cNvPr>
            <p:cNvGrpSpPr/>
            <p:nvPr/>
          </p:nvGrpSpPr>
          <p:grpSpPr>
            <a:xfrm>
              <a:off x="8913019" y="1371600"/>
              <a:ext cx="1524000" cy="1524000"/>
              <a:chOff x="8989219" y="2286000"/>
              <a:chExt cx="1524000" cy="1524000"/>
            </a:xfrm>
          </p:grpSpPr>
          <p:sp>
            <p:nvSpPr>
              <p:cNvPr id="21" name="Oval 20">
                <a:extLst>
                  <a:ext uri="{FF2B5EF4-FFF2-40B4-BE49-F238E27FC236}">
                    <a16:creationId xmlns:a16="http://schemas.microsoft.com/office/drawing/2014/main" id="{2ACDDEE6-216F-402A-9491-AEF2922FB5AE}"/>
                  </a:ext>
                </a:extLst>
              </p:cNvPr>
              <p:cNvSpPr/>
              <p:nvPr/>
            </p:nvSpPr>
            <p:spPr>
              <a:xfrm>
                <a:off x="8989219" y="2286000"/>
                <a:ext cx="1524000" cy="1524000"/>
              </a:xfrm>
              <a:prstGeom prst="ellipse">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3FC4253-07B8-4136-8835-73A27D1F1A7F}"/>
                  </a:ext>
                </a:extLst>
              </p:cNvPr>
              <p:cNvGrpSpPr/>
              <p:nvPr/>
            </p:nvGrpSpPr>
            <p:grpSpPr>
              <a:xfrm>
                <a:off x="9675019" y="2362200"/>
                <a:ext cx="152400" cy="609600"/>
                <a:chOff x="9522619" y="2362200"/>
                <a:chExt cx="152400" cy="609600"/>
              </a:xfrm>
            </p:grpSpPr>
            <p:sp>
              <p:nvSpPr>
                <p:cNvPr id="35" name="Oval 34">
                  <a:extLst>
                    <a:ext uri="{FF2B5EF4-FFF2-40B4-BE49-F238E27FC236}">
                      <a16:creationId xmlns:a16="http://schemas.microsoft.com/office/drawing/2014/main" id="{1C85D7B4-34B4-49B6-BAEF-E219FA266B4C}"/>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9689FB8-35DC-4161-8EE5-79F83238F17C}"/>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523D92C-EFAD-4C53-B341-818773E1DA2E}"/>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8A3B9AE-A1EE-4422-BEF5-6810031BCFC7}"/>
                  </a:ext>
                </a:extLst>
              </p:cNvPr>
              <p:cNvGrpSpPr/>
              <p:nvPr/>
            </p:nvGrpSpPr>
            <p:grpSpPr>
              <a:xfrm>
                <a:off x="9675019" y="3124200"/>
                <a:ext cx="152400" cy="609600"/>
                <a:chOff x="9522619" y="2362200"/>
                <a:chExt cx="152400" cy="609600"/>
              </a:xfrm>
            </p:grpSpPr>
            <p:sp>
              <p:nvSpPr>
                <p:cNvPr id="32" name="Oval 31">
                  <a:extLst>
                    <a:ext uri="{FF2B5EF4-FFF2-40B4-BE49-F238E27FC236}">
                      <a16:creationId xmlns:a16="http://schemas.microsoft.com/office/drawing/2014/main" id="{652D77BD-5BDD-4444-A1F9-F047FF86BCCF}"/>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65623B1-8136-4D2D-917A-618DEB632D90}"/>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6D37B6E-90A3-49DA-A200-236C09284026}"/>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54504748-14CF-45F7-AC75-A773F1183840}"/>
                  </a:ext>
                </a:extLst>
              </p:cNvPr>
              <p:cNvGrpSpPr/>
              <p:nvPr/>
            </p:nvGrpSpPr>
            <p:grpSpPr>
              <a:xfrm rot="16200000">
                <a:off x="10056019" y="2743200"/>
                <a:ext cx="152400" cy="609600"/>
                <a:chOff x="9522619" y="2362200"/>
                <a:chExt cx="152400" cy="609600"/>
              </a:xfrm>
            </p:grpSpPr>
            <p:sp>
              <p:nvSpPr>
                <p:cNvPr id="29" name="Oval 28">
                  <a:extLst>
                    <a:ext uri="{FF2B5EF4-FFF2-40B4-BE49-F238E27FC236}">
                      <a16:creationId xmlns:a16="http://schemas.microsoft.com/office/drawing/2014/main" id="{56BD31C1-D981-4CE9-8B07-031B681FF299}"/>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68F0C36-4EA6-4A38-8092-3A5C7FD9CEBB}"/>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B8D78EF-7914-4FCF-BE1B-28B1DA19F7A9}"/>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2C29F1D2-F75F-478C-B6E7-D8906AA5C279}"/>
                  </a:ext>
                </a:extLst>
              </p:cNvPr>
              <p:cNvGrpSpPr/>
              <p:nvPr/>
            </p:nvGrpSpPr>
            <p:grpSpPr>
              <a:xfrm rot="16200000">
                <a:off x="9294019" y="2743200"/>
                <a:ext cx="152400" cy="609600"/>
                <a:chOff x="9522619" y="2362200"/>
                <a:chExt cx="152400" cy="609600"/>
              </a:xfrm>
            </p:grpSpPr>
            <p:sp>
              <p:nvSpPr>
                <p:cNvPr id="26" name="Oval 25">
                  <a:extLst>
                    <a:ext uri="{FF2B5EF4-FFF2-40B4-BE49-F238E27FC236}">
                      <a16:creationId xmlns:a16="http://schemas.microsoft.com/office/drawing/2014/main" id="{1B0223AF-D0C0-4353-A9FD-29939B335A97}"/>
                    </a:ext>
                  </a:extLst>
                </p:cNvPr>
                <p:cNvSpPr/>
                <p:nvPr/>
              </p:nvSpPr>
              <p:spPr>
                <a:xfrm>
                  <a:off x="9522619" y="23622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27588F-E214-4FA0-90C1-2AF1766BF87B}"/>
                    </a:ext>
                  </a:extLst>
                </p:cNvPr>
                <p:cNvSpPr/>
                <p:nvPr/>
              </p:nvSpPr>
              <p:spPr>
                <a:xfrm>
                  <a:off x="9522619" y="25908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F9A12B3-691A-46BE-8946-16CBAA0C3542}"/>
                    </a:ext>
                  </a:extLst>
                </p:cNvPr>
                <p:cNvSpPr/>
                <p:nvPr/>
              </p:nvSpPr>
              <p:spPr>
                <a:xfrm>
                  <a:off x="9522619" y="2819400"/>
                  <a:ext cx="152400" cy="152400"/>
                </a:xfrm>
                <a:prstGeom prst="ellipse">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9" name="Up Arrow 26">
              <a:extLst>
                <a:ext uri="{FF2B5EF4-FFF2-40B4-BE49-F238E27FC236}">
                  <a16:creationId xmlns:a16="http://schemas.microsoft.com/office/drawing/2014/main" id="{CA857044-4783-4D32-929D-707527427530}"/>
                </a:ext>
              </a:extLst>
            </p:cNvPr>
            <p:cNvSpPr/>
            <p:nvPr/>
          </p:nvSpPr>
          <p:spPr>
            <a:xfrm>
              <a:off x="9522619" y="838200"/>
              <a:ext cx="228600" cy="461513"/>
            </a:xfrm>
            <a:prstGeom prst="upArrow">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C73E852-3A50-4785-B1C2-4E95B8A70B65}"/>
                </a:ext>
              </a:extLst>
            </p:cNvPr>
            <p:cNvSpPr txBox="1"/>
            <p:nvPr/>
          </p:nvSpPr>
          <p:spPr>
            <a:xfrm>
              <a:off x="9294019" y="457200"/>
              <a:ext cx="838200" cy="381000"/>
            </a:xfrm>
            <a:prstGeom prst="rect">
              <a:avLst/>
            </a:prstGeom>
          </p:spPr>
          <p:txBody>
            <a:bodyPr vert="horz" wrap="square" lIns="0" tIns="0" rIns="0" bIns="0" rtlCol="0" anchor="t">
              <a:normAutofit/>
            </a:bodyPr>
            <a:lstStyle/>
            <a:p>
              <a:r>
                <a:rPr lang="en-US" dirty="0"/>
                <a:t>1.5 ms</a:t>
              </a:r>
            </a:p>
          </p:txBody>
        </p:sp>
      </p:grpSp>
      <p:cxnSp>
        <p:nvCxnSpPr>
          <p:cNvPr id="38" name="Straight Arrow Connector 37">
            <a:extLst>
              <a:ext uri="{FF2B5EF4-FFF2-40B4-BE49-F238E27FC236}">
                <a16:creationId xmlns:a16="http://schemas.microsoft.com/office/drawing/2014/main" id="{635D8EBD-9C20-4BD3-8343-8968886A9F8F}"/>
              </a:ext>
            </a:extLst>
          </p:cNvPr>
          <p:cNvCxnSpPr/>
          <p:nvPr/>
        </p:nvCxnSpPr>
        <p:spPr>
          <a:xfrm>
            <a:off x="912019" y="4191000"/>
            <a:ext cx="52578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B98DB22-59FF-4D83-AA85-D1D2D499CDA0}"/>
              </a:ext>
            </a:extLst>
          </p:cNvPr>
          <p:cNvCxnSpPr/>
          <p:nvPr/>
        </p:nvCxnSpPr>
        <p:spPr>
          <a:xfrm flipV="1">
            <a:off x="1293019" y="1524000"/>
            <a:ext cx="0" cy="33528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36C3E59-3A13-430C-A5A3-AF8F1A2998FF}"/>
              </a:ext>
            </a:extLst>
          </p:cNvPr>
          <p:cNvCxnSpPr/>
          <p:nvPr/>
        </p:nvCxnSpPr>
        <p:spPr>
          <a:xfrm>
            <a:off x="1140619" y="2590800"/>
            <a:ext cx="5029200"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E3257959-8370-4AE3-B527-E51B5B6F2D31}"/>
              </a:ext>
            </a:extLst>
          </p:cNvPr>
          <p:cNvGrpSpPr/>
          <p:nvPr/>
        </p:nvGrpSpPr>
        <p:grpSpPr>
          <a:xfrm>
            <a:off x="1293019" y="2590800"/>
            <a:ext cx="2362200" cy="1600200"/>
            <a:chOff x="6779419" y="3886200"/>
            <a:chExt cx="2362200" cy="1600200"/>
          </a:xfrm>
        </p:grpSpPr>
        <p:cxnSp>
          <p:nvCxnSpPr>
            <p:cNvPr id="42" name="Straight Connector 41">
              <a:extLst>
                <a:ext uri="{FF2B5EF4-FFF2-40B4-BE49-F238E27FC236}">
                  <a16:creationId xmlns:a16="http://schemas.microsoft.com/office/drawing/2014/main" id="{DF464C27-F573-432E-9FBA-984978A26F9C}"/>
                </a:ext>
              </a:extLst>
            </p:cNvPr>
            <p:cNvCxnSpPr/>
            <p:nvPr/>
          </p:nvCxnSpPr>
          <p:spPr>
            <a:xfrm flipV="1">
              <a:off x="67794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B82352D-880B-49C8-9257-5C4CEE494D10}"/>
                </a:ext>
              </a:extLst>
            </p:cNvPr>
            <p:cNvCxnSpPr/>
            <p:nvPr/>
          </p:nvCxnSpPr>
          <p:spPr>
            <a:xfrm flipV="1">
              <a:off x="76938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616B36D-31D7-4C28-9B46-7CF062CA703C}"/>
                </a:ext>
              </a:extLst>
            </p:cNvPr>
            <p:cNvCxnSpPr/>
            <p:nvPr/>
          </p:nvCxnSpPr>
          <p:spPr>
            <a:xfrm flipH="1">
              <a:off x="6779419" y="3886200"/>
              <a:ext cx="914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1D8CA02-D717-40C5-ADC1-F0539CF6323B}"/>
                </a:ext>
              </a:extLst>
            </p:cNvPr>
            <p:cNvCxnSpPr/>
            <p:nvPr/>
          </p:nvCxnSpPr>
          <p:spPr>
            <a:xfrm flipH="1">
              <a:off x="7693819" y="5486400"/>
              <a:ext cx="1447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238151C5-C8E6-42B5-9CAD-1B18859A10B5}"/>
              </a:ext>
            </a:extLst>
          </p:cNvPr>
          <p:cNvGrpSpPr/>
          <p:nvPr/>
        </p:nvGrpSpPr>
        <p:grpSpPr>
          <a:xfrm>
            <a:off x="3655219" y="2590800"/>
            <a:ext cx="2362200" cy="1600200"/>
            <a:chOff x="6779419" y="3886200"/>
            <a:chExt cx="2362200" cy="1600200"/>
          </a:xfrm>
        </p:grpSpPr>
        <p:cxnSp>
          <p:nvCxnSpPr>
            <p:cNvPr id="47" name="Straight Connector 46">
              <a:extLst>
                <a:ext uri="{FF2B5EF4-FFF2-40B4-BE49-F238E27FC236}">
                  <a16:creationId xmlns:a16="http://schemas.microsoft.com/office/drawing/2014/main" id="{B3134059-555B-467F-ADFF-D53FCB7DE310}"/>
                </a:ext>
              </a:extLst>
            </p:cNvPr>
            <p:cNvCxnSpPr/>
            <p:nvPr/>
          </p:nvCxnSpPr>
          <p:spPr>
            <a:xfrm flipV="1">
              <a:off x="67794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885E4D7-AAE2-41DD-84C7-2A2375BEE4B0}"/>
                </a:ext>
              </a:extLst>
            </p:cNvPr>
            <p:cNvCxnSpPr/>
            <p:nvPr/>
          </p:nvCxnSpPr>
          <p:spPr>
            <a:xfrm flipV="1">
              <a:off x="7693819" y="3886200"/>
              <a:ext cx="0" cy="1600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650A827-D031-4BAD-8BF4-1F6AD5D02050}"/>
                </a:ext>
              </a:extLst>
            </p:cNvPr>
            <p:cNvCxnSpPr/>
            <p:nvPr/>
          </p:nvCxnSpPr>
          <p:spPr>
            <a:xfrm flipH="1">
              <a:off x="6779419" y="3886200"/>
              <a:ext cx="914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EB63E14-91BA-4C32-9442-4263E9FB80E2}"/>
                </a:ext>
              </a:extLst>
            </p:cNvPr>
            <p:cNvCxnSpPr/>
            <p:nvPr/>
          </p:nvCxnSpPr>
          <p:spPr>
            <a:xfrm flipH="1">
              <a:off x="7693819" y="5486400"/>
              <a:ext cx="14478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4FFDA6CB-E817-43F9-BD9C-A18B68EBB8FD}"/>
              </a:ext>
            </a:extLst>
          </p:cNvPr>
          <p:cNvCxnSpPr/>
          <p:nvPr/>
        </p:nvCxnSpPr>
        <p:spPr>
          <a:xfrm>
            <a:off x="1369219" y="4343400"/>
            <a:ext cx="2286000" cy="0"/>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FC36C08D-489A-4A5D-BBD5-B9C3DECC3B3A}"/>
              </a:ext>
            </a:extLst>
          </p:cNvPr>
          <p:cNvCxnSpPr/>
          <p:nvPr/>
        </p:nvCxnSpPr>
        <p:spPr>
          <a:xfrm>
            <a:off x="1369219" y="4648200"/>
            <a:ext cx="838200" cy="0"/>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034226E4-45B4-43BD-8EA7-990A01B54CED}"/>
              </a:ext>
            </a:extLst>
          </p:cNvPr>
          <p:cNvSpPr txBox="1"/>
          <p:nvPr/>
        </p:nvSpPr>
        <p:spPr>
          <a:xfrm>
            <a:off x="2512219" y="4343400"/>
            <a:ext cx="1371600" cy="457200"/>
          </a:xfrm>
          <a:prstGeom prst="rect">
            <a:avLst/>
          </a:prstGeom>
        </p:spPr>
        <p:txBody>
          <a:bodyPr vert="horz" wrap="square" lIns="0" tIns="0" rIns="0" bIns="0" rtlCol="0" anchor="t">
            <a:normAutofit/>
          </a:bodyPr>
          <a:lstStyle/>
          <a:p>
            <a:r>
              <a:rPr lang="en-US" sz="2000" i="1" dirty="0"/>
              <a:t>20 ms (typ)</a:t>
            </a:r>
            <a:endParaRPr lang="en-US" sz="2000" i="1" baseline="-25000" dirty="0"/>
          </a:p>
        </p:txBody>
      </p:sp>
      <p:sp>
        <p:nvSpPr>
          <p:cNvPr id="54" name="TextBox 53">
            <a:extLst>
              <a:ext uri="{FF2B5EF4-FFF2-40B4-BE49-F238E27FC236}">
                <a16:creationId xmlns:a16="http://schemas.microsoft.com/office/drawing/2014/main" id="{D6C52723-0E74-43D5-B45E-45A6D05FD04F}"/>
              </a:ext>
            </a:extLst>
          </p:cNvPr>
          <p:cNvSpPr txBox="1"/>
          <p:nvPr/>
        </p:nvSpPr>
        <p:spPr>
          <a:xfrm>
            <a:off x="759619" y="2438400"/>
            <a:ext cx="762000" cy="457200"/>
          </a:xfrm>
          <a:prstGeom prst="rect">
            <a:avLst/>
          </a:prstGeom>
        </p:spPr>
        <p:txBody>
          <a:bodyPr vert="horz" wrap="square" lIns="0" tIns="0" rIns="0" bIns="0" rtlCol="0" anchor="t">
            <a:normAutofit/>
          </a:bodyPr>
          <a:lstStyle/>
          <a:p>
            <a:r>
              <a:rPr lang="en-US" sz="2000" i="1" dirty="0"/>
              <a:t>5 V</a:t>
            </a:r>
            <a:endParaRPr lang="en-US" sz="2000" i="1" baseline="-25000" dirty="0"/>
          </a:p>
        </p:txBody>
      </p:sp>
      <p:sp>
        <p:nvSpPr>
          <p:cNvPr id="55" name="TextBox 54">
            <a:extLst>
              <a:ext uri="{FF2B5EF4-FFF2-40B4-BE49-F238E27FC236}">
                <a16:creationId xmlns:a16="http://schemas.microsoft.com/office/drawing/2014/main" id="{84BFEF62-417E-4EA1-9A7E-0BB0127135D3}"/>
              </a:ext>
            </a:extLst>
          </p:cNvPr>
          <p:cNvSpPr txBox="1"/>
          <p:nvPr/>
        </p:nvSpPr>
        <p:spPr>
          <a:xfrm>
            <a:off x="1445419" y="4800600"/>
            <a:ext cx="1905000" cy="457200"/>
          </a:xfrm>
          <a:prstGeom prst="rect">
            <a:avLst/>
          </a:prstGeom>
        </p:spPr>
        <p:txBody>
          <a:bodyPr vert="horz" wrap="square" lIns="0" tIns="0" rIns="0" bIns="0" rtlCol="0" anchor="t">
            <a:normAutofit/>
          </a:bodyPr>
          <a:lstStyle/>
          <a:p>
            <a:r>
              <a:rPr lang="en-US" sz="2000" i="1" dirty="0"/>
              <a:t>0.5 – 3  ms (typ)</a:t>
            </a:r>
            <a:endParaRPr lang="en-US" sz="2000" i="1" baseline="-25000" dirty="0"/>
          </a:p>
        </p:txBody>
      </p:sp>
      <p:sp>
        <p:nvSpPr>
          <p:cNvPr id="56" name="Up Arrow 59">
            <a:extLst>
              <a:ext uri="{FF2B5EF4-FFF2-40B4-BE49-F238E27FC236}">
                <a16:creationId xmlns:a16="http://schemas.microsoft.com/office/drawing/2014/main" id="{755D7212-DBC1-48F9-91D6-D81CF0A927C3}"/>
              </a:ext>
            </a:extLst>
          </p:cNvPr>
          <p:cNvSpPr/>
          <p:nvPr/>
        </p:nvSpPr>
        <p:spPr>
          <a:xfrm rot="16200000">
            <a:off x="8343676" y="1940944"/>
            <a:ext cx="228600" cy="461513"/>
          </a:xfrm>
          <a:prstGeom prst="upArrow">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Up Arrow 60">
            <a:extLst>
              <a:ext uri="{FF2B5EF4-FFF2-40B4-BE49-F238E27FC236}">
                <a16:creationId xmlns:a16="http://schemas.microsoft.com/office/drawing/2014/main" id="{EE0C1EB1-5AA6-4930-855A-04A4469C624E}"/>
              </a:ext>
            </a:extLst>
          </p:cNvPr>
          <p:cNvSpPr/>
          <p:nvPr/>
        </p:nvSpPr>
        <p:spPr>
          <a:xfrm rot="5400000">
            <a:off x="10782076" y="1864744"/>
            <a:ext cx="228600" cy="461513"/>
          </a:xfrm>
          <a:prstGeom prst="upArrow">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E89B986-CC72-4B9F-9B97-C9DCE2DB01B3}"/>
              </a:ext>
            </a:extLst>
          </p:cNvPr>
          <p:cNvSpPr txBox="1"/>
          <p:nvPr/>
        </p:nvSpPr>
        <p:spPr>
          <a:xfrm>
            <a:off x="7465219" y="1981200"/>
            <a:ext cx="838200" cy="381000"/>
          </a:xfrm>
          <a:prstGeom prst="rect">
            <a:avLst/>
          </a:prstGeom>
        </p:spPr>
        <p:txBody>
          <a:bodyPr vert="horz" wrap="square" lIns="0" tIns="0" rIns="0" bIns="0" rtlCol="0" anchor="t">
            <a:normAutofit/>
          </a:bodyPr>
          <a:lstStyle/>
          <a:p>
            <a:r>
              <a:rPr lang="en-US" dirty="0"/>
              <a:t>0.5 ms</a:t>
            </a:r>
          </a:p>
        </p:txBody>
      </p:sp>
      <p:sp>
        <p:nvSpPr>
          <p:cNvPr id="59" name="TextBox 58">
            <a:extLst>
              <a:ext uri="{FF2B5EF4-FFF2-40B4-BE49-F238E27FC236}">
                <a16:creationId xmlns:a16="http://schemas.microsoft.com/office/drawing/2014/main" id="{3374A848-EC00-4979-B328-E728ED02C410}"/>
              </a:ext>
            </a:extLst>
          </p:cNvPr>
          <p:cNvSpPr txBox="1"/>
          <p:nvPr/>
        </p:nvSpPr>
        <p:spPr>
          <a:xfrm>
            <a:off x="11275219" y="1905000"/>
            <a:ext cx="838200" cy="381000"/>
          </a:xfrm>
          <a:prstGeom prst="rect">
            <a:avLst/>
          </a:prstGeom>
        </p:spPr>
        <p:txBody>
          <a:bodyPr vert="horz" wrap="square" lIns="0" tIns="0" rIns="0" bIns="0" rtlCol="0" anchor="t">
            <a:normAutofit/>
          </a:bodyPr>
          <a:lstStyle/>
          <a:p>
            <a:r>
              <a:rPr lang="en-US" dirty="0"/>
              <a:t>3 ms</a:t>
            </a:r>
          </a:p>
        </p:txBody>
      </p:sp>
    </p:spTree>
    <p:extLst>
      <p:ext uri="{BB962C8B-B14F-4D97-AF65-F5344CB8AC3E}">
        <p14:creationId xmlns:p14="http://schemas.microsoft.com/office/powerpoint/2010/main" val="183959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PWM using MCU</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Usually MCUs have ability to configure PWM for use with the GPIOs</a:t>
            </a:r>
            <a:endParaRPr lang="en-US" altLang="en-US" dirty="0"/>
          </a:p>
          <a:p>
            <a:pPr lvl="1"/>
            <a:r>
              <a:rPr lang="en-IN" altLang="en-US" dirty="0"/>
              <a:t>Using timers to provide output PWM signal to both motors and servos</a:t>
            </a:r>
          </a:p>
          <a:p>
            <a:pPr lvl="1"/>
            <a:r>
              <a:rPr lang="en-IN" altLang="en-US" dirty="0"/>
              <a:t>Independent channels per timer</a:t>
            </a:r>
          </a:p>
          <a:p>
            <a:pPr lvl="1"/>
            <a:r>
              <a:rPr lang="en-IN" altLang="en-US" dirty="0"/>
              <a:t>Must be configured to assign timer and channel to a desired GPIO for output</a:t>
            </a:r>
            <a:endParaRPr lang="en-US" altLang="en-US" dirty="0"/>
          </a:p>
        </p:txBody>
      </p:sp>
    </p:spTree>
    <p:extLst>
      <p:ext uri="{BB962C8B-B14F-4D97-AF65-F5344CB8AC3E}">
        <p14:creationId xmlns:p14="http://schemas.microsoft.com/office/powerpoint/2010/main" val="306783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PWM Motor and Servo Control</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Pulse-width modulation (PWM) is an efficient way to control power, and thus torque, of the motors</a:t>
            </a:r>
            <a:endParaRPr lang="en-US" altLang="en-US" dirty="0"/>
          </a:p>
          <a:p>
            <a:pPr lvl="1"/>
            <a:r>
              <a:rPr lang="en-US" dirty="0"/>
              <a:t>Can be used for velocity control</a:t>
            </a:r>
          </a:p>
          <a:p>
            <a:pPr lvl="1"/>
            <a:r>
              <a:rPr lang="en-US" dirty="0"/>
              <a:t>Avoids power drop over the FETs</a:t>
            </a:r>
          </a:p>
          <a:p>
            <a:pPr lvl="1"/>
            <a:r>
              <a:rPr lang="en-US" b="1" dirty="0"/>
              <a:t>PWM duty-cycle </a:t>
            </a:r>
            <a:r>
              <a:rPr lang="en-US" dirty="0"/>
              <a:t>control the power</a:t>
            </a:r>
          </a:p>
          <a:p>
            <a:r>
              <a:rPr lang="en-US" dirty="0"/>
              <a:t>Servos use an input pulse-train to control the direction of the output shaft</a:t>
            </a:r>
            <a:endParaRPr lang="en-US" altLang="en-US" dirty="0"/>
          </a:p>
          <a:p>
            <a:pPr lvl="1"/>
            <a:r>
              <a:rPr lang="en-US" dirty="0"/>
              <a:t>Can use PWM for control the direction of the servo</a:t>
            </a:r>
          </a:p>
          <a:p>
            <a:pPr lvl="1"/>
            <a:r>
              <a:rPr lang="en-US" b="1" dirty="0"/>
              <a:t>PWM pulse duration</a:t>
            </a:r>
            <a:r>
              <a:rPr lang="en-US" dirty="0"/>
              <a:t> controls the direction</a:t>
            </a:r>
          </a:p>
          <a:p>
            <a:pPr lvl="1"/>
            <a:r>
              <a:rPr lang="en-US" dirty="0"/>
              <a:t>Must be calibrated</a:t>
            </a:r>
          </a:p>
          <a:p>
            <a:pPr lvl="1"/>
            <a:endParaRPr lang="en-US" altLang="en-US" dirty="0"/>
          </a:p>
        </p:txBody>
      </p:sp>
    </p:spTree>
    <p:extLst>
      <p:ext uri="{BB962C8B-B14F-4D97-AF65-F5344CB8AC3E}">
        <p14:creationId xmlns:p14="http://schemas.microsoft.com/office/powerpoint/2010/main" val="403660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Topologies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606952" cy="4086225"/>
          </a:xfrm>
        </p:spPr>
        <p:txBody>
          <a:bodyPr/>
          <a:lstStyle/>
          <a:p>
            <a:r>
              <a:rPr lang="en-US" dirty="0"/>
              <a:t>Single FET motor controllers have the simplest topology</a:t>
            </a:r>
            <a:endParaRPr lang="en-US" altLang="en-US" dirty="0"/>
          </a:p>
          <a:p>
            <a:pPr lvl="1"/>
            <a:r>
              <a:rPr lang="en-US" dirty="0"/>
              <a:t>Can only accelerate, and coast to stop</a:t>
            </a:r>
          </a:p>
          <a:p>
            <a:r>
              <a:rPr lang="en-US" dirty="0"/>
              <a:t>Other topologies allow for:</a:t>
            </a:r>
            <a:endParaRPr lang="en-US" altLang="en-US" dirty="0"/>
          </a:p>
          <a:p>
            <a:pPr lvl="1"/>
            <a:r>
              <a:rPr lang="en-US" dirty="0"/>
              <a:t>Braking</a:t>
            </a:r>
          </a:p>
          <a:p>
            <a:pPr lvl="1"/>
            <a:r>
              <a:rPr lang="en-US" dirty="0"/>
              <a:t>Backwards motion</a:t>
            </a:r>
            <a:endParaRPr lang="en-US" altLang="en-US" dirty="0"/>
          </a:p>
          <a:p>
            <a:r>
              <a:rPr lang="en-US" dirty="0"/>
              <a:t>Most common, full H-bridge</a:t>
            </a:r>
          </a:p>
          <a:p>
            <a:r>
              <a:rPr lang="en-US" dirty="0"/>
              <a:t>Possible to use a half-bridge to simplify the controller design</a:t>
            </a:r>
            <a:endParaRPr lang="en-US" altLang="en-US" dirty="0"/>
          </a:p>
          <a:p>
            <a:pPr lvl="1"/>
            <a:endParaRPr lang="en-US" altLang="en-US" dirty="0"/>
          </a:p>
        </p:txBody>
      </p:sp>
      <p:grpSp>
        <p:nvGrpSpPr>
          <p:cNvPr id="4" name="Group 3">
            <a:extLst>
              <a:ext uri="{FF2B5EF4-FFF2-40B4-BE49-F238E27FC236}">
                <a16:creationId xmlns:a16="http://schemas.microsoft.com/office/drawing/2014/main" id="{AEDA2777-502C-427C-8C3A-D0E4B70E20D0}"/>
              </a:ext>
            </a:extLst>
          </p:cNvPr>
          <p:cNvGrpSpPr/>
          <p:nvPr/>
        </p:nvGrpSpPr>
        <p:grpSpPr>
          <a:xfrm rot="5400000">
            <a:off x="8081022" y="2051197"/>
            <a:ext cx="1752599" cy="393405"/>
            <a:chOff x="8195320" y="2752060"/>
            <a:chExt cx="1752599" cy="393405"/>
          </a:xfrm>
        </p:grpSpPr>
        <p:sp>
          <p:nvSpPr>
            <p:cNvPr id="5" name="Rectangle 4">
              <a:extLst>
                <a:ext uri="{FF2B5EF4-FFF2-40B4-BE49-F238E27FC236}">
                  <a16:creationId xmlns:a16="http://schemas.microsoft.com/office/drawing/2014/main" id="{DA6281FA-796F-4427-BC9E-47398B1B15C6}"/>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E26FEE91-B91C-4CC5-9325-583AAF4BCD5D}"/>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6607854D-E439-41EA-BA86-45DC788D2FD4}"/>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72C5AE31-B22E-4B1D-823C-E8F2E2AA9620}"/>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F0BB16-47D9-49A0-AE9B-355182910A31}"/>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6BEFA04-0B65-4C17-9221-B0CBCFC135FE}"/>
              </a:ext>
            </a:extLst>
          </p:cNvPr>
          <p:cNvSpPr txBox="1"/>
          <p:nvPr/>
        </p:nvSpPr>
        <p:spPr>
          <a:xfrm>
            <a:off x="8760619" y="1981200"/>
            <a:ext cx="425302" cy="369332"/>
          </a:xfrm>
          <a:prstGeom prst="rect">
            <a:avLst/>
          </a:prstGeom>
          <a:noFill/>
        </p:spPr>
        <p:txBody>
          <a:bodyPr wrap="square" rtlCol="0">
            <a:spAutoFit/>
          </a:bodyPr>
          <a:lstStyle/>
          <a:p>
            <a:r>
              <a:rPr lang="en-US" dirty="0"/>
              <a:t>M</a:t>
            </a:r>
          </a:p>
        </p:txBody>
      </p:sp>
      <p:cxnSp>
        <p:nvCxnSpPr>
          <p:cNvPr id="11" name="Straight Connector 10">
            <a:extLst>
              <a:ext uri="{FF2B5EF4-FFF2-40B4-BE49-F238E27FC236}">
                <a16:creationId xmlns:a16="http://schemas.microsoft.com/office/drawing/2014/main" id="{E8911E7D-C4C6-4701-9D27-988141B5105C}"/>
              </a:ext>
            </a:extLst>
          </p:cNvPr>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C7D52AB-DA0A-4033-896F-CFBA8E4BFBF8}"/>
              </a:ext>
            </a:extLst>
          </p:cNvPr>
          <p:cNvGrpSpPr/>
          <p:nvPr/>
        </p:nvGrpSpPr>
        <p:grpSpPr>
          <a:xfrm>
            <a:off x="8384972" y="3124200"/>
            <a:ext cx="566057" cy="1506583"/>
            <a:chOff x="762000" y="1210491"/>
            <a:chExt cx="566057" cy="1506583"/>
          </a:xfrm>
        </p:grpSpPr>
        <p:cxnSp>
          <p:nvCxnSpPr>
            <p:cNvPr id="13" name="Straight Connector 12">
              <a:extLst>
                <a:ext uri="{FF2B5EF4-FFF2-40B4-BE49-F238E27FC236}">
                  <a16:creationId xmlns:a16="http://schemas.microsoft.com/office/drawing/2014/main" id="{99C5A1F6-8D77-46B5-B1CB-E54A7A9B66D6}"/>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E55E98-7C2E-423C-BFE7-7FE595C57F6D}"/>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92232F-4F24-4606-991D-70650BE47E8E}"/>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465A7E-7573-4D2A-B098-5973FF2E5310}"/>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AA83BF-7DE9-4C2E-98B5-F0A399D96F13}"/>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E81437-93A1-49A9-99F9-362BA424C776}"/>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86D682-425E-4231-8584-664D0CCF7AB9}"/>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C05312-DC34-41E8-904C-5EF9BB802D48}"/>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E9DDD61D-1CA7-4CFB-8E11-C1BFEB32EA5A}"/>
              </a:ext>
            </a:extLst>
          </p:cNvPr>
          <p:cNvCxnSpPr/>
          <p:nvPr/>
        </p:nvCxnSpPr>
        <p:spPr>
          <a:xfrm flipH="1">
            <a:off x="8989219" y="13716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2A84361-38D0-4E3A-BB84-F354542D6A3C}"/>
              </a:ext>
            </a:extLst>
          </p:cNvPr>
          <p:cNvGrpSpPr/>
          <p:nvPr/>
        </p:nvGrpSpPr>
        <p:grpSpPr>
          <a:xfrm>
            <a:off x="9716855" y="2659726"/>
            <a:ext cx="1098752" cy="716701"/>
            <a:chOff x="869858" y="1721378"/>
            <a:chExt cx="1098752" cy="716701"/>
          </a:xfrm>
        </p:grpSpPr>
        <p:sp>
          <p:nvSpPr>
            <p:cNvPr id="23" name="Oval 22">
              <a:extLst>
                <a:ext uri="{FF2B5EF4-FFF2-40B4-BE49-F238E27FC236}">
                  <a16:creationId xmlns:a16="http://schemas.microsoft.com/office/drawing/2014/main" id="{8E8C367B-DE3B-483C-89D1-05C86B10D3A7}"/>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A0EFA19-4829-41EA-A516-945C9C6F3012}"/>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585788A6-9BCF-4681-8F77-1DE4638DE815}"/>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613A1C63-9E98-47CC-91F1-971038B20137}"/>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7" name="Straight Connector 26">
            <a:extLst>
              <a:ext uri="{FF2B5EF4-FFF2-40B4-BE49-F238E27FC236}">
                <a16:creationId xmlns:a16="http://schemas.microsoft.com/office/drawing/2014/main" id="{168CAD62-1CDC-4410-BB4D-4AB17D2498FD}"/>
              </a:ext>
            </a:extLst>
          </p:cNvPr>
          <p:cNvCxnSpPr/>
          <p:nvPr/>
        </p:nvCxnSpPr>
        <p:spPr>
          <a:xfrm flipV="1">
            <a:off x="10508865" y="13716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478159-A8A6-4B8A-9395-0E998FF3B498}"/>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F67903C-E365-41A4-905D-66915ABB7F37}"/>
              </a:ext>
            </a:extLst>
          </p:cNvPr>
          <p:cNvGrpSpPr/>
          <p:nvPr/>
        </p:nvGrpSpPr>
        <p:grpSpPr>
          <a:xfrm>
            <a:off x="8760619" y="4648200"/>
            <a:ext cx="374371" cy="393942"/>
            <a:chOff x="1511458" y="6156960"/>
            <a:chExt cx="374371" cy="393942"/>
          </a:xfrm>
        </p:grpSpPr>
        <p:cxnSp>
          <p:nvCxnSpPr>
            <p:cNvPr id="30" name="Straight Connector 29">
              <a:extLst>
                <a:ext uri="{FF2B5EF4-FFF2-40B4-BE49-F238E27FC236}">
                  <a16:creationId xmlns:a16="http://schemas.microsoft.com/office/drawing/2014/main" id="{19EBF5D4-7E75-4446-AF56-F06259C026E6}"/>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B80ED2F-4AE8-47F6-BCA9-4F7E86B9A821}"/>
                </a:ext>
              </a:extLst>
            </p:cNvPr>
            <p:cNvGrpSpPr/>
            <p:nvPr/>
          </p:nvGrpSpPr>
          <p:grpSpPr>
            <a:xfrm>
              <a:off x="1511458" y="6421025"/>
              <a:ext cx="374371" cy="129877"/>
              <a:chOff x="1489214" y="3057613"/>
              <a:chExt cx="374371" cy="129877"/>
            </a:xfrm>
          </p:grpSpPr>
          <p:cxnSp>
            <p:nvCxnSpPr>
              <p:cNvPr id="32" name="Straight Connector 31">
                <a:extLst>
                  <a:ext uri="{FF2B5EF4-FFF2-40B4-BE49-F238E27FC236}">
                    <a16:creationId xmlns:a16="http://schemas.microsoft.com/office/drawing/2014/main" id="{F5586BEB-5194-4086-AAB1-459CFED35CD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B2F669-1901-4DCA-B799-104A03588DC9}"/>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332512-D20B-4B5F-8893-BD50F4224774}"/>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9F4A9819-2202-4965-84E7-F5E5DE286B3D}"/>
              </a:ext>
            </a:extLst>
          </p:cNvPr>
          <p:cNvSpPr txBox="1"/>
          <p:nvPr/>
        </p:nvSpPr>
        <p:spPr>
          <a:xfrm>
            <a:off x="8074819" y="5329106"/>
            <a:ext cx="3412411" cy="369332"/>
          </a:xfrm>
          <a:prstGeom prst="rect">
            <a:avLst/>
          </a:prstGeom>
          <a:noFill/>
        </p:spPr>
        <p:txBody>
          <a:bodyPr wrap="square" rtlCol="0">
            <a:spAutoFit/>
          </a:bodyPr>
          <a:lstStyle/>
          <a:p>
            <a:pPr algn="ctr"/>
            <a:r>
              <a:rPr lang="en-US" dirty="0"/>
              <a:t>single transistor controller</a:t>
            </a:r>
          </a:p>
        </p:txBody>
      </p:sp>
      <p:cxnSp>
        <p:nvCxnSpPr>
          <p:cNvPr id="36" name="Straight Connector 35">
            <a:extLst>
              <a:ext uri="{FF2B5EF4-FFF2-40B4-BE49-F238E27FC236}">
                <a16:creationId xmlns:a16="http://schemas.microsoft.com/office/drawing/2014/main" id="{05EA3BB0-9B42-4B3E-914D-39394FD5850B}"/>
              </a:ext>
            </a:extLst>
          </p:cNvPr>
          <p:cNvCxnSpPr>
            <a:endCxn id="38" idx="3"/>
          </p:cNvCxnSpPr>
          <p:nvPr/>
        </p:nvCxnSpPr>
        <p:spPr>
          <a:xfrm flipH="1">
            <a:off x="68556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B579B1E-16BA-4DD8-98F5-DE848411DED9}"/>
              </a:ext>
            </a:extLst>
          </p:cNvPr>
          <p:cNvGrpSpPr/>
          <p:nvPr/>
        </p:nvGrpSpPr>
        <p:grpSpPr>
          <a:xfrm>
            <a:off x="6093619" y="3733800"/>
            <a:ext cx="762000" cy="381000"/>
            <a:chOff x="7160419" y="3733800"/>
            <a:chExt cx="762000" cy="381000"/>
          </a:xfrm>
        </p:grpSpPr>
        <p:sp>
          <p:nvSpPr>
            <p:cNvPr id="38" name="Pentagon 45">
              <a:extLst>
                <a:ext uri="{FF2B5EF4-FFF2-40B4-BE49-F238E27FC236}">
                  <a16:creationId xmlns:a16="http://schemas.microsoft.com/office/drawing/2014/main" id="{A8783B9F-A0DC-4488-A3C6-E810F3B48128}"/>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59E8943-6C2D-4F63-9F3F-DBA9EB982F5B}"/>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MCU</a:t>
              </a:r>
            </a:p>
          </p:txBody>
        </p:sp>
      </p:grpSp>
      <p:sp>
        <p:nvSpPr>
          <p:cNvPr id="40" name="Isosceles Triangle 39">
            <a:extLst>
              <a:ext uri="{FF2B5EF4-FFF2-40B4-BE49-F238E27FC236}">
                <a16:creationId xmlns:a16="http://schemas.microsoft.com/office/drawing/2014/main" id="{AE36C614-9DD9-40D3-92B5-FE71B48CAE9A}"/>
              </a:ext>
            </a:extLst>
          </p:cNvPr>
          <p:cNvSpPr/>
          <p:nvPr/>
        </p:nvSpPr>
        <p:spPr>
          <a:xfrm rot="5400000">
            <a:off x="7346347" y="36240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2B2BE965-5271-47D5-A0CC-F306567D42CB}"/>
              </a:ext>
            </a:extLst>
          </p:cNvPr>
          <p:cNvSpPr txBox="1"/>
          <p:nvPr/>
        </p:nvSpPr>
        <p:spPr>
          <a:xfrm>
            <a:off x="7160419" y="3200400"/>
            <a:ext cx="1524000" cy="457200"/>
          </a:xfrm>
          <a:prstGeom prst="rect">
            <a:avLst/>
          </a:prstGeom>
          <a:ln>
            <a:noFill/>
          </a:ln>
        </p:spPr>
        <p:txBody>
          <a:bodyPr vert="horz" wrap="square" lIns="0" tIns="0" rIns="0" bIns="0" rtlCol="0" anchor="t">
            <a:normAutofit/>
          </a:bodyPr>
          <a:lstStyle/>
          <a:p>
            <a:r>
              <a:rPr lang="en-US" dirty="0"/>
              <a:t>FET driver</a:t>
            </a:r>
          </a:p>
        </p:txBody>
      </p:sp>
      <p:grpSp>
        <p:nvGrpSpPr>
          <p:cNvPr id="42" name="Group 41">
            <a:extLst>
              <a:ext uri="{FF2B5EF4-FFF2-40B4-BE49-F238E27FC236}">
                <a16:creationId xmlns:a16="http://schemas.microsoft.com/office/drawing/2014/main" id="{D87DE262-4732-49B2-8638-F19E57302D52}"/>
              </a:ext>
            </a:extLst>
          </p:cNvPr>
          <p:cNvGrpSpPr/>
          <p:nvPr/>
        </p:nvGrpSpPr>
        <p:grpSpPr>
          <a:xfrm>
            <a:off x="10328164" y="4648200"/>
            <a:ext cx="374371" cy="393942"/>
            <a:chOff x="1511458" y="6156960"/>
            <a:chExt cx="374371" cy="393942"/>
          </a:xfrm>
        </p:grpSpPr>
        <p:cxnSp>
          <p:nvCxnSpPr>
            <p:cNvPr id="43" name="Straight Connector 42">
              <a:extLst>
                <a:ext uri="{FF2B5EF4-FFF2-40B4-BE49-F238E27FC236}">
                  <a16:creationId xmlns:a16="http://schemas.microsoft.com/office/drawing/2014/main" id="{0E4A5498-5C4C-47FE-BC55-709FFA84FF93}"/>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940ADB7-1A0A-4D17-8244-7BD88C73F0A4}"/>
                </a:ext>
              </a:extLst>
            </p:cNvPr>
            <p:cNvGrpSpPr/>
            <p:nvPr/>
          </p:nvGrpSpPr>
          <p:grpSpPr>
            <a:xfrm>
              <a:off x="1511458" y="6421025"/>
              <a:ext cx="374371" cy="129877"/>
              <a:chOff x="1489214" y="3057613"/>
              <a:chExt cx="374371" cy="129877"/>
            </a:xfrm>
          </p:grpSpPr>
          <p:cxnSp>
            <p:nvCxnSpPr>
              <p:cNvPr id="45" name="Straight Connector 44">
                <a:extLst>
                  <a:ext uri="{FF2B5EF4-FFF2-40B4-BE49-F238E27FC236}">
                    <a16:creationId xmlns:a16="http://schemas.microsoft.com/office/drawing/2014/main" id="{D3FB6196-9E47-4598-9F5A-71E013CB5F04}"/>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4B55E4-C8BA-47D2-98A7-342F72E8852D}"/>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5F6D85-3124-49BB-B8D7-30EA1A43FEBF}"/>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37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Single FET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FET ON</a:t>
            </a:r>
            <a:endParaRPr lang="en-US" altLang="en-US" dirty="0"/>
          </a:p>
          <a:p>
            <a:pPr lvl="1"/>
            <a:r>
              <a:rPr lang="en-US" dirty="0"/>
              <a:t>Accelerates</a:t>
            </a:r>
            <a:endParaRPr lang="en-US" altLang="en-US" dirty="0"/>
          </a:p>
        </p:txBody>
      </p:sp>
      <p:grpSp>
        <p:nvGrpSpPr>
          <p:cNvPr id="4" name="Group 3">
            <a:extLst>
              <a:ext uri="{FF2B5EF4-FFF2-40B4-BE49-F238E27FC236}">
                <a16:creationId xmlns:a16="http://schemas.microsoft.com/office/drawing/2014/main" id="{C484FDDD-33C5-441F-9935-25EF72B85510}"/>
              </a:ext>
            </a:extLst>
          </p:cNvPr>
          <p:cNvGrpSpPr/>
          <p:nvPr/>
        </p:nvGrpSpPr>
        <p:grpSpPr>
          <a:xfrm rot="5400000">
            <a:off x="8081022" y="2051197"/>
            <a:ext cx="1752599" cy="393405"/>
            <a:chOff x="8195320" y="2752060"/>
            <a:chExt cx="1752599" cy="393405"/>
          </a:xfrm>
        </p:grpSpPr>
        <p:sp>
          <p:nvSpPr>
            <p:cNvPr id="5" name="Rectangle 4">
              <a:extLst>
                <a:ext uri="{FF2B5EF4-FFF2-40B4-BE49-F238E27FC236}">
                  <a16:creationId xmlns:a16="http://schemas.microsoft.com/office/drawing/2014/main" id="{194CA0FD-14D7-4F6F-AD73-172B7EEEBB9D}"/>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07E00402-55A9-42D9-ABC0-7D6524487699}"/>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FB6110DF-CCE3-47B8-9395-7AF530DC7572}"/>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1039C5E0-E30B-4369-9F3A-1F2B98855EF6}"/>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76D4E7-9F13-4D11-8B45-F8E83E7325C7}"/>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8F37820-7DF2-400D-A06C-98AA8262C843}"/>
              </a:ext>
            </a:extLst>
          </p:cNvPr>
          <p:cNvSpPr txBox="1"/>
          <p:nvPr/>
        </p:nvSpPr>
        <p:spPr>
          <a:xfrm>
            <a:off x="8760619" y="1981200"/>
            <a:ext cx="425302" cy="369332"/>
          </a:xfrm>
          <a:prstGeom prst="rect">
            <a:avLst/>
          </a:prstGeom>
          <a:noFill/>
        </p:spPr>
        <p:txBody>
          <a:bodyPr wrap="square" rtlCol="0">
            <a:spAutoFit/>
          </a:bodyPr>
          <a:lstStyle/>
          <a:p>
            <a:r>
              <a:rPr lang="en-US" dirty="0"/>
              <a:t>M</a:t>
            </a:r>
          </a:p>
        </p:txBody>
      </p:sp>
      <p:cxnSp>
        <p:nvCxnSpPr>
          <p:cNvPr id="11" name="Straight Connector 10">
            <a:extLst>
              <a:ext uri="{FF2B5EF4-FFF2-40B4-BE49-F238E27FC236}">
                <a16:creationId xmlns:a16="http://schemas.microsoft.com/office/drawing/2014/main" id="{BAAD84BC-F296-4D3F-AB25-DFE56AA1E7F8}"/>
              </a:ext>
            </a:extLst>
          </p:cNvPr>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E45F646-ECE6-4145-BEC5-D759D55E0B21}"/>
              </a:ext>
            </a:extLst>
          </p:cNvPr>
          <p:cNvGrpSpPr/>
          <p:nvPr/>
        </p:nvGrpSpPr>
        <p:grpSpPr>
          <a:xfrm>
            <a:off x="8384972" y="3124200"/>
            <a:ext cx="566057" cy="1506583"/>
            <a:chOff x="762000" y="1210491"/>
            <a:chExt cx="566057" cy="1506583"/>
          </a:xfrm>
        </p:grpSpPr>
        <p:cxnSp>
          <p:nvCxnSpPr>
            <p:cNvPr id="13" name="Straight Connector 12">
              <a:extLst>
                <a:ext uri="{FF2B5EF4-FFF2-40B4-BE49-F238E27FC236}">
                  <a16:creationId xmlns:a16="http://schemas.microsoft.com/office/drawing/2014/main" id="{7CBAF8E9-BB8E-4268-B09A-9D7D44AED07F}"/>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70AC74-EA29-44B7-B7B6-0994DF3983CE}"/>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7A70E0-DD5F-4DAE-8137-9328E54030CA}"/>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B90C9E-30DB-465D-A376-1207297E7021}"/>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92230A-5891-4CB4-9DDB-3566FE45B9D0}"/>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CC9831-2B16-4821-B54B-BBEC5933D1D1}"/>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46ED37-645A-4883-AE28-08181B844CCA}"/>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7CB7CC-4D9A-4F5E-9675-4890CBB71730}"/>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9E9B52F5-286C-40E0-B769-CA470F0B2227}"/>
              </a:ext>
            </a:extLst>
          </p:cNvPr>
          <p:cNvCxnSpPr/>
          <p:nvPr/>
        </p:nvCxnSpPr>
        <p:spPr>
          <a:xfrm flipH="1">
            <a:off x="8989219" y="13716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37501F2-D1BD-4EA2-96C1-1F04E4D19758}"/>
              </a:ext>
            </a:extLst>
          </p:cNvPr>
          <p:cNvGrpSpPr/>
          <p:nvPr/>
        </p:nvGrpSpPr>
        <p:grpSpPr>
          <a:xfrm>
            <a:off x="9716855" y="2659726"/>
            <a:ext cx="1098752" cy="716701"/>
            <a:chOff x="869858" y="1721378"/>
            <a:chExt cx="1098752" cy="716701"/>
          </a:xfrm>
        </p:grpSpPr>
        <p:sp>
          <p:nvSpPr>
            <p:cNvPr id="23" name="Oval 22">
              <a:extLst>
                <a:ext uri="{FF2B5EF4-FFF2-40B4-BE49-F238E27FC236}">
                  <a16:creationId xmlns:a16="http://schemas.microsoft.com/office/drawing/2014/main" id="{CD10FB85-41C9-41A7-BB14-BE2400C83C09}"/>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001A464-C679-4B61-BAE4-5E8702D84257}"/>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5D99CCE6-9333-4E15-ADCC-192C94318907}"/>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9FCBFC0F-20FC-4DD4-812A-3385FCD552B7}"/>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7" name="Straight Connector 26">
            <a:extLst>
              <a:ext uri="{FF2B5EF4-FFF2-40B4-BE49-F238E27FC236}">
                <a16:creationId xmlns:a16="http://schemas.microsoft.com/office/drawing/2014/main" id="{9081E6C8-468C-4D88-9198-F225C5557408}"/>
              </a:ext>
            </a:extLst>
          </p:cNvPr>
          <p:cNvCxnSpPr/>
          <p:nvPr/>
        </p:nvCxnSpPr>
        <p:spPr>
          <a:xfrm flipV="1">
            <a:off x="10508865" y="13716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06681C-FBAA-4E1E-9CC1-B160BA52EEFB}"/>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713D63A-2C9D-493A-9B25-24D9121DEE84}"/>
              </a:ext>
            </a:extLst>
          </p:cNvPr>
          <p:cNvGrpSpPr/>
          <p:nvPr/>
        </p:nvGrpSpPr>
        <p:grpSpPr>
          <a:xfrm>
            <a:off x="8760619" y="4648200"/>
            <a:ext cx="374371" cy="393942"/>
            <a:chOff x="1511458" y="6156960"/>
            <a:chExt cx="374371" cy="393942"/>
          </a:xfrm>
        </p:grpSpPr>
        <p:cxnSp>
          <p:nvCxnSpPr>
            <p:cNvPr id="30" name="Straight Connector 29">
              <a:extLst>
                <a:ext uri="{FF2B5EF4-FFF2-40B4-BE49-F238E27FC236}">
                  <a16:creationId xmlns:a16="http://schemas.microsoft.com/office/drawing/2014/main" id="{BFC89D60-6A0E-47C1-BB27-E7BD5542F11B}"/>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5AF9B83-27F8-430B-A013-61D9BDAAFE0D}"/>
                </a:ext>
              </a:extLst>
            </p:cNvPr>
            <p:cNvGrpSpPr/>
            <p:nvPr/>
          </p:nvGrpSpPr>
          <p:grpSpPr>
            <a:xfrm>
              <a:off x="1511458" y="6421025"/>
              <a:ext cx="374371" cy="129877"/>
              <a:chOff x="1489214" y="3057613"/>
              <a:chExt cx="374371" cy="129877"/>
            </a:xfrm>
          </p:grpSpPr>
          <p:cxnSp>
            <p:nvCxnSpPr>
              <p:cNvPr id="32" name="Straight Connector 31">
                <a:extLst>
                  <a:ext uri="{FF2B5EF4-FFF2-40B4-BE49-F238E27FC236}">
                    <a16:creationId xmlns:a16="http://schemas.microsoft.com/office/drawing/2014/main" id="{AB4F64DB-EA5F-4EAA-8E3D-40A073E76016}"/>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5428F4-4D4D-47BF-8A6F-8D7347D902A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50408F-3F35-46CE-B230-75DE04B48367}"/>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A86FC229-FDAB-4BA0-9C5E-57CE400EB299}"/>
              </a:ext>
            </a:extLst>
          </p:cNvPr>
          <p:cNvGrpSpPr/>
          <p:nvPr/>
        </p:nvGrpSpPr>
        <p:grpSpPr>
          <a:xfrm>
            <a:off x="10328164" y="4648200"/>
            <a:ext cx="374371" cy="393942"/>
            <a:chOff x="1511458" y="6156960"/>
            <a:chExt cx="374371" cy="393942"/>
          </a:xfrm>
        </p:grpSpPr>
        <p:cxnSp>
          <p:nvCxnSpPr>
            <p:cNvPr id="36" name="Straight Connector 35">
              <a:extLst>
                <a:ext uri="{FF2B5EF4-FFF2-40B4-BE49-F238E27FC236}">
                  <a16:creationId xmlns:a16="http://schemas.microsoft.com/office/drawing/2014/main" id="{8A43D9E8-716D-44CF-85D0-62785083D219}"/>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74F6A2B-8D3E-46AF-9063-0261892594D1}"/>
                </a:ext>
              </a:extLst>
            </p:cNvPr>
            <p:cNvGrpSpPr/>
            <p:nvPr/>
          </p:nvGrpSpPr>
          <p:grpSpPr>
            <a:xfrm>
              <a:off x="1511458" y="6421025"/>
              <a:ext cx="374371" cy="129877"/>
              <a:chOff x="1489214" y="3057613"/>
              <a:chExt cx="374371" cy="129877"/>
            </a:xfrm>
          </p:grpSpPr>
          <p:cxnSp>
            <p:nvCxnSpPr>
              <p:cNvPr id="38" name="Straight Connector 37">
                <a:extLst>
                  <a:ext uri="{FF2B5EF4-FFF2-40B4-BE49-F238E27FC236}">
                    <a16:creationId xmlns:a16="http://schemas.microsoft.com/office/drawing/2014/main" id="{F354186C-12FC-4C13-B358-89DA7B24D4B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13DFF2-C95B-421C-8F3E-3FB4A5AA9A5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D4632E-5AD7-400C-8819-24034193BE4F}"/>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TextBox 40">
            <a:extLst>
              <a:ext uri="{FF2B5EF4-FFF2-40B4-BE49-F238E27FC236}">
                <a16:creationId xmlns:a16="http://schemas.microsoft.com/office/drawing/2014/main" id="{0A988C28-704C-42FB-87AE-BB7BE9D11706}"/>
              </a:ext>
            </a:extLst>
          </p:cNvPr>
          <p:cNvSpPr txBox="1"/>
          <p:nvPr/>
        </p:nvSpPr>
        <p:spPr>
          <a:xfrm>
            <a:off x="8455819" y="5562600"/>
            <a:ext cx="2971800" cy="369332"/>
          </a:xfrm>
          <a:prstGeom prst="rect">
            <a:avLst/>
          </a:prstGeom>
          <a:noFill/>
        </p:spPr>
        <p:txBody>
          <a:bodyPr wrap="square" rtlCol="0">
            <a:spAutoFit/>
          </a:bodyPr>
          <a:lstStyle/>
          <a:p>
            <a:r>
              <a:rPr lang="en-US" dirty="0"/>
              <a:t>single transistor controller</a:t>
            </a:r>
          </a:p>
        </p:txBody>
      </p:sp>
      <p:cxnSp>
        <p:nvCxnSpPr>
          <p:cNvPr id="42" name="Straight Connector 41">
            <a:extLst>
              <a:ext uri="{FF2B5EF4-FFF2-40B4-BE49-F238E27FC236}">
                <a16:creationId xmlns:a16="http://schemas.microsoft.com/office/drawing/2014/main" id="{1B4AC98B-1C76-4E4B-A1BF-A8F4825692AE}"/>
              </a:ext>
            </a:extLst>
          </p:cNvPr>
          <p:cNvCxnSpPr>
            <a:endCxn id="44" idx="3"/>
          </p:cNvCxnSpPr>
          <p:nvPr/>
        </p:nvCxnSpPr>
        <p:spPr>
          <a:xfrm flipH="1">
            <a:off x="68556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FEBAAA72-DC30-40AE-8094-DEBA0C1ACCE0}"/>
              </a:ext>
            </a:extLst>
          </p:cNvPr>
          <p:cNvGrpSpPr/>
          <p:nvPr/>
        </p:nvGrpSpPr>
        <p:grpSpPr>
          <a:xfrm>
            <a:off x="6093619" y="3733800"/>
            <a:ext cx="762000" cy="381000"/>
            <a:chOff x="7160419" y="3733800"/>
            <a:chExt cx="762000" cy="381000"/>
          </a:xfrm>
        </p:grpSpPr>
        <p:sp>
          <p:nvSpPr>
            <p:cNvPr id="44" name="Pentagon 45">
              <a:extLst>
                <a:ext uri="{FF2B5EF4-FFF2-40B4-BE49-F238E27FC236}">
                  <a16:creationId xmlns:a16="http://schemas.microsoft.com/office/drawing/2014/main" id="{7CB7643A-0E80-4060-810A-DCA62E3D8D67}"/>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9DE1FC6-48AA-4FE7-949F-F341B5F2BCF0}"/>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MCU</a:t>
              </a:r>
            </a:p>
          </p:txBody>
        </p:sp>
      </p:grpSp>
      <p:sp>
        <p:nvSpPr>
          <p:cNvPr id="46" name="Isosceles Triangle 45">
            <a:extLst>
              <a:ext uri="{FF2B5EF4-FFF2-40B4-BE49-F238E27FC236}">
                <a16:creationId xmlns:a16="http://schemas.microsoft.com/office/drawing/2014/main" id="{7BFB9D2F-BACB-4F1B-8DFC-62F0E5790747}"/>
              </a:ext>
            </a:extLst>
          </p:cNvPr>
          <p:cNvSpPr/>
          <p:nvPr/>
        </p:nvSpPr>
        <p:spPr>
          <a:xfrm rot="5400000">
            <a:off x="7346347" y="36240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9173D96B-1C3E-41BF-A4D1-ABC5B79EF1CA}"/>
              </a:ext>
            </a:extLst>
          </p:cNvPr>
          <p:cNvSpPr txBox="1"/>
          <p:nvPr/>
        </p:nvSpPr>
        <p:spPr>
          <a:xfrm>
            <a:off x="7160419" y="3200400"/>
            <a:ext cx="1524000" cy="457200"/>
          </a:xfrm>
          <a:prstGeom prst="rect">
            <a:avLst/>
          </a:prstGeom>
          <a:ln>
            <a:noFill/>
          </a:ln>
        </p:spPr>
        <p:txBody>
          <a:bodyPr vert="horz" wrap="square" lIns="0" tIns="0" rIns="0" bIns="0" rtlCol="0" anchor="t">
            <a:normAutofit/>
          </a:bodyPr>
          <a:lstStyle/>
          <a:p>
            <a:r>
              <a:rPr lang="en-US" dirty="0"/>
              <a:t>FET driver</a:t>
            </a:r>
          </a:p>
        </p:txBody>
      </p:sp>
      <p:grpSp>
        <p:nvGrpSpPr>
          <p:cNvPr id="48" name="Group 47">
            <a:extLst>
              <a:ext uri="{FF2B5EF4-FFF2-40B4-BE49-F238E27FC236}">
                <a16:creationId xmlns:a16="http://schemas.microsoft.com/office/drawing/2014/main" id="{3BAC8FE8-1CA2-41D4-98EB-68F45CBFC49B}"/>
              </a:ext>
            </a:extLst>
          </p:cNvPr>
          <p:cNvGrpSpPr/>
          <p:nvPr/>
        </p:nvGrpSpPr>
        <p:grpSpPr>
          <a:xfrm>
            <a:off x="7737204" y="1981200"/>
            <a:ext cx="762000" cy="457200"/>
            <a:chOff x="6169819" y="2514600"/>
            <a:chExt cx="762000" cy="457200"/>
          </a:xfrm>
          <a:solidFill>
            <a:schemeClr val="accent3">
              <a:lumMod val="20000"/>
              <a:lumOff val="80000"/>
            </a:schemeClr>
          </a:solidFill>
        </p:grpSpPr>
        <p:sp>
          <p:nvSpPr>
            <p:cNvPr id="49" name="Rectangle 48">
              <a:extLst>
                <a:ext uri="{FF2B5EF4-FFF2-40B4-BE49-F238E27FC236}">
                  <a16:creationId xmlns:a16="http://schemas.microsoft.com/office/drawing/2014/main" id="{1BA12D74-9782-48DE-8E4E-CEB4D1C63AA9}"/>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Content Placeholder 1">
              <a:extLst>
                <a:ext uri="{FF2B5EF4-FFF2-40B4-BE49-F238E27FC236}">
                  <a16:creationId xmlns:a16="http://schemas.microsoft.com/office/drawing/2014/main" id="{0597E08F-9D08-4F11-9D19-696BC51F8200}"/>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sp>
        <p:nvSpPr>
          <p:cNvPr id="51" name="TextBox 50">
            <a:extLst>
              <a:ext uri="{FF2B5EF4-FFF2-40B4-BE49-F238E27FC236}">
                <a16:creationId xmlns:a16="http://schemas.microsoft.com/office/drawing/2014/main" id="{C6A3B3B4-008B-421E-9173-3CC9AF15BB62}"/>
              </a:ext>
            </a:extLst>
          </p:cNvPr>
          <p:cNvSpPr txBox="1"/>
          <p:nvPr/>
        </p:nvSpPr>
        <p:spPr>
          <a:xfrm>
            <a:off x="10056019" y="609600"/>
            <a:ext cx="531080" cy="369332"/>
          </a:xfrm>
          <a:prstGeom prst="rect">
            <a:avLst/>
          </a:prstGeom>
          <a:noFill/>
        </p:spPr>
        <p:txBody>
          <a:bodyPr wrap="square" rtlCol="0">
            <a:spAutoFit/>
          </a:bodyPr>
          <a:lstStyle/>
          <a:p>
            <a:r>
              <a:rPr lang="en-US" dirty="0"/>
              <a:t>i</a:t>
            </a:r>
            <a:r>
              <a:rPr lang="en-US" baseline="-25000" dirty="0"/>
              <a:t>m</a:t>
            </a:r>
          </a:p>
        </p:txBody>
      </p:sp>
      <p:cxnSp>
        <p:nvCxnSpPr>
          <p:cNvPr id="52" name="Straight Arrow Connector 51">
            <a:extLst>
              <a:ext uri="{FF2B5EF4-FFF2-40B4-BE49-F238E27FC236}">
                <a16:creationId xmlns:a16="http://schemas.microsoft.com/office/drawing/2014/main" id="{9C0B7159-34E3-420C-B95D-9CEC62A4BA5D}"/>
              </a:ext>
            </a:extLst>
          </p:cNvPr>
          <p:cNvCxnSpPr>
            <a:cxnSpLocks/>
          </p:cNvCxnSpPr>
          <p:nvPr/>
        </p:nvCxnSpPr>
        <p:spPr>
          <a:xfrm flipV="1">
            <a:off x="9294019" y="1600200"/>
            <a:ext cx="0" cy="3030584"/>
          </a:xfrm>
          <a:prstGeom prst="straightConnector1">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4E53A321-E464-450E-951F-CB5AC66288D8}"/>
              </a:ext>
            </a:extLst>
          </p:cNvPr>
          <p:cNvCxnSpPr>
            <a:cxnSpLocks/>
          </p:cNvCxnSpPr>
          <p:nvPr/>
        </p:nvCxnSpPr>
        <p:spPr>
          <a:xfrm>
            <a:off x="10804517" y="3505200"/>
            <a:ext cx="0" cy="1066800"/>
          </a:xfrm>
          <a:prstGeom prst="straightConnector1">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4" name="Arc 53">
            <a:extLst>
              <a:ext uri="{FF2B5EF4-FFF2-40B4-BE49-F238E27FC236}">
                <a16:creationId xmlns:a16="http://schemas.microsoft.com/office/drawing/2014/main" id="{0C062FC7-5088-4E9D-BEA8-0A4983FFDFB2}"/>
              </a:ext>
            </a:extLst>
          </p:cNvPr>
          <p:cNvSpPr/>
          <p:nvPr/>
        </p:nvSpPr>
        <p:spPr>
          <a:xfrm>
            <a:off x="8532019" y="1029356"/>
            <a:ext cx="2512043" cy="1751401"/>
          </a:xfrm>
          <a:prstGeom prst="arc">
            <a:avLst>
              <a:gd name="adj1" fmla="val 14032012"/>
              <a:gd name="adj2" fmla="val 1840683"/>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55" name="Circular Arrow 67">
            <a:extLst>
              <a:ext uri="{FF2B5EF4-FFF2-40B4-BE49-F238E27FC236}">
                <a16:creationId xmlns:a16="http://schemas.microsoft.com/office/drawing/2014/main" id="{27F6ADB6-6AD6-42F5-93ED-E02A5DCEF16F}"/>
              </a:ext>
            </a:extLst>
          </p:cNvPr>
          <p:cNvSpPr/>
          <p:nvPr/>
        </p:nvSpPr>
        <p:spPr>
          <a:xfrm rot="17100000">
            <a:off x="8439157" y="1822312"/>
            <a:ext cx="731520" cy="631723"/>
          </a:xfrm>
          <a:prstGeom prst="circularArrow">
            <a:avLst>
              <a:gd name="adj1" fmla="val 12146"/>
              <a:gd name="adj2" fmla="val 1142319"/>
              <a:gd name="adj3" fmla="val 19779009"/>
              <a:gd name="adj4" fmla="val 10800000"/>
              <a:gd name="adj5" fmla="val 199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8193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Single FET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FET OFF</a:t>
            </a:r>
            <a:endParaRPr lang="en-US" altLang="en-US" dirty="0"/>
          </a:p>
          <a:p>
            <a:pPr lvl="1"/>
            <a:r>
              <a:rPr lang="en-US" dirty="0"/>
              <a:t>Coasts (open connectors) to stop</a:t>
            </a:r>
            <a:endParaRPr lang="en-US" altLang="en-US" dirty="0"/>
          </a:p>
        </p:txBody>
      </p:sp>
      <p:grpSp>
        <p:nvGrpSpPr>
          <p:cNvPr id="4" name="Group 3">
            <a:extLst>
              <a:ext uri="{FF2B5EF4-FFF2-40B4-BE49-F238E27FC236}">
                <a16:creationId xmlns:a16="http://schemas.microsoft.com/office/drawing/2014/main" id="{7C82C2A3-B50C-4A14-A53D-F49287FE64DD}"/>
              </a:ext>
            </a:extLst>
          </p:cNvPr>
          <p:cNvGrpSpPr/>
          <p:nvPr/>
        </p:nvGrpSpPr>
        <p:grpSpPr>
          <a:xfrm rot="5400000">
            <a:off x="8081022" y="2051197"/>
            <a:ext cx="1752599" cy="393405"/>
            <a:chOff x="8195320" y="2752060"/>
            <a:chExt cx="1752599" cy="393405"/>
          </a:xfrm>
        </p:grpSpPr>
        <p:sp>
          <p:nvSpPr>
            <p:cNvPr id="5" name="Rectangle 4">
              <a:extLst>
                <a:ext uri="{FF2B5EF4-FFF2-40B4-BE49-F238E27FC236}">
                  <a16:creationId xmlns:a16="http://schemas.microsoft.com/office/drawing/2014/main" id="{5DD866B5-DA6E-4DAF-87F8-C6D8868C9AAA}"/>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F52C3B32-C91D-49B8-9452-377260B4DEA8}"/>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4DEA1589-6535-415E-BC59-2C802CD753D1}"/>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06F917F5-5AE5-49AB-9B4D-A2E8C1130D80}"/>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C2522A-D7DD-48DE-8742-AA46F99C5D00}"/>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A2C050C-0DC9-4AC2-A813-311D2B20BA20}"/>
              </a:ext>
            </a:extLst>
          </p:cNvPr>
          <p:cNvSpPr txBox="1"/>
          <p:nvPr/>
        </p:nvSpPr>
        <p:spPr>
          <a:xfrm>
            <a:off x="8760619" y="1981200"/>
            <a:ext cx="425302" cy="369332"/>
          </a:xfrm>
          <a:prstGeom prst="rect">
            <a:avLst/>
          </a:prstGeom>
          <a:noFill/>
        </p:spPr>
        <p:txBody>
          <a:bodyPr wrap="square" rtlCol="0">
            <a:spAutoFit/>
          </a:bodyPr>
          <a:lstStyle/>
          <a:p>
            <a:r>
              <a:rPr lang="en-US" dirty="0"/>
              <a:t>M</a:t>
            </a:r>
          </a:p>
        </p:txBody>
      </p:sp>
      <p:cxnSp>
        <p:nvCxnSpPr>
          <p:cNvPr id="11" name="Straight Connector 10">
            <a:extLst>
              <a:ext uri="{FF2B5EF4-FFF2-40B4-BE49-F238E27FC236}">
                <a16:creationId xmlns:a16="http://schemas.microsoft.com/office/drawing/2014/main" id="{77825BE3-4C2D-4236-ADEC-9515014A2613}"/>
              </a:ext>
            </a:extLst>
          </p:cNvPr>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7685D8C-8223-42C3-9AFD-CCA6C81C368F}"/>
              </a:ext>
            </a:extLst>
          </p:cNvPr>
          <p:cNvGrpSpPr/>
          <p:nvPr/>
        </p:nvGrpSpPr>
        <p:grpSpPr>
          <a:xfrm>
            <a:off x="8384972" y="3124200"/>
            <a:ext cx="566057" cy="1506583"/>
            <a:chOff x="762000" y="1210491"/>
            <a:chExt cx="566057" cy="1506583"/>
          </a:xfrm>
        </p:grpSpPr>
        <p:cxnSp>
          <p:nvCxnSpPr>
            <p:cNvPr id="13" name="Straight Connector 12">
              <a:extLst>
                <a:ext uri="{FF2B5EF4-FFF2-40B4-BE49-F238E27FC236}">
                  <a16:creationId xmlns:a16="http://schemas.microsoft.com/office/drawing/2014/main" id="{0C4E29FB-BDE8-4879-A7E2-DA122C07851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F532E4-71E9-43AD-819D-1F3CF716410D}"/>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9893DB-1291-4DF6-A98D-6528CD13C07E}"/>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E20BDA-6A9B-4260-8F80-AE82706BFB7B}"/>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64FBD1-E380-4970-8EFE-408E56F2AD7F}"/>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72CE64-9F7F-4BA0-AF67-4CAD5AE5C403}"/>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D8D5C7-6F3F-4B71-B421-2E8013F396E7}"/>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61F443-2ED5-4D99-96DB-9920537D01A6}"/>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AA30626C-009A-4B62-AC4F-D837869259F6}"/>
              </a:ext>
            </a:extLst>
          </p:cNvPr>
          <p:cNvCxnSpPr/>
          <p:nvPr/>
        </p:nvCxnSpPr>
        <p:spPr>
          <a:xfrm flipH="1">
            <a:off x="8989219" y="13716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65A9B71-019B-481B-AB35-203C014FE8D0}"/>
              </a:ext>
            </a:extLst>
          </p:cNvPr>
          <p:cNvGrpSpPr/>
          <p:nvPr/>
        </p:nvGrpSpPr>
        <p:grpSpPr>
          <a:xfrm>
            <a:off x="9716855" y="2659726"/>
            <a:ext cx="1098752" cy="716701"/>
            <a:chOff x="869858" y="1721378"/>
            <a:chExt cx="1098752" cy="716701"/>
          </a:xfrm>
        </p:grpSpPr>
        <p:sp>
          <p:nvSpPr>
            <p:cNvPr id="23" name="Oval 22">
              <a:extLst>
                <a:ext uri="{FF2B5EF4-FFF2-40B4-BE49-F238E27FC236}">
                  <a16:creationId xmlns:a16="http://schemas.microsoft.com/office/drawing/2014/main" id="{75B3915F-768E-40E5-AC6F-9C01983B1D57}"/>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7BE1877-EB15-4204-B160-1E8B0D1833CD}"/>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4516B481-C34A-451E-BE2F-BD6C732E8D59}"/>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719E3555-0EFE-46D2-9BB5-A2A3A97BC8FD}"/>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7" name="Straight Connector 26">
            <a:extLst>
              <a:ext uri="{FF2B5EF4-FFF2-40B4-BE49-F238E27FC236}">
                <a16:creationId xmlns:a16="http://schemas.microsoft.com/office/drawing/2014/main" id="{B46CF312-9910-47CA-8DBD-ED9C74ED5C51}"/>
              </a:ext>
            </a:extLst>
          </p:cNvPr>
          <p:cNvCxnSpPr/>
          <p:nvPr/>
        </p:nvCxnSpPr>
        <p:spPr>
          <a:xfrm flipV="1">
            <a:off x="10508865" y="13716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B8CC0B-544D-4B16-A3E2-EC1F9CA03853}"/>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09DA3C28-9843-4537-96E6-F36F05DE37A4}"/>
              </a:ext>
            </a:extLst>
          </p:cNvPr>
          <p:cNvGrpSpPr/>
          <p:nvPr/>
        </p:nvGrpSpPr>
        <p:grpSpPr>
          <a:xfrm>
            <a:off x="8760619" y="4648200"/>
            <a:ext cx="374371" cy="393942"/>
            <a:chOff x="1511458" y="6156960"/>
            <a:chExt cx="374371" cy="393942"/>
          </a:xfrm>
        </p:grpSpPr>
        <p:cxnSp>
          <p:nvCxnSpPr>
            <p:cNvPr id="30" name="Straight Connector 29">
              <a:extLst>
                <a:ext uri="{FF2B5EF4-FFF2-40B4-BE49-F238E27FC236}">
                  <a16:creationId xmlns:a16="http://schemas.microsoft.com/office/drawing/2014/main" id="{6CDA7CF6-7294-4292-894A-EB68DF03366A}"/>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503049C-EDB2-4556-AA89-96B38C571D9D}"/>
                </a:ext>
              </a:extLst>
            </p:cNvPr>
            <p:cNvGrpSpPr/>
            <p:nvPr/>
          </p:nvGrpSpPr>
          <p:grpSpPr>
            <a:xfrm>
              <a:off x="1511458" y="6421025"/>
              <a:ext cx="374371" cy="129877"/>
              <a:chOff x="1489214" y="3057613"/>
              <a:chExt cx="374371" cy="129877"/>
            </a:xfrm>
          </p:grpSpPr>
          <p:cxnSp>
            <p:nvCxnSpPr>
              <p:cNvPr id="32" name="Straight Connector 31">
                <a:extLst>
                  <a:ext uri="{FF2B5EF4-FFF2-40B4-BE49-F238E27FC236}">
                    <a16:creationId xmlns:a16="http://schemas.microsoft.com/office/drawing/2014/main" id="{4529731A-5D23-4753-A6F4-638EE399BB5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49238D-11A3-4660-8D19-930CDAD928BA}"/>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E174F8-C5EE-4DEA-8E90-B343799E6B7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6AB267C1-DDC2-46E9-97E4-848C57F97034}"/>
              </a:ext>
            </a:extLst>
          </p:cNvPr>
          <p:cNvSpPr txBox="1"/>
          <p:nvPr/>
        </p:nvSpPr>
        <p:spPr>
          <a:xfrm>
            <a:off x="8455819" y="5562600"/>
            <a:ext cx="2971800" cy="369332"/>
          </a:xfrm>
          <a:prstGeom prst="rect">
            <a:avLst/>
          </a:prstGeom>
          <a:noFill/>
        </p:spPr>
        <p:txBody>
          <a:bodyPr wrap="square" rtlCol="0">
            <a:spAutoFit/>
          </a:bodyPr>
          <a:lstStyle/>
          <a:p>
            <a:r>
              <a:rPr lang="en-US" dirty="0"/>
              <a:t>single transistor controller</a:t>
            </a:r>
          </a:p>
        </p:txBody>
      </p:sp>
      <p:cxnSp>
        <p:nvCxnSpPr>
          <p:cNvPr id="36" name="Straight Connector 35">
            <a:extLst>
              <a:ext uri="{FF2B5EF4-FFF2-40B4-BE49-F238E27FC236}">
                <a16:creationId xmlns:a16="http://schemas.microsoft.com/office/drawing/2014/main" id="{BD0711AA-2E75-4DD9-8B2B-974337EF92EE}"/>
              </a:ext>
            </a:extLst>
          </p:cNvPr>
          <p:cNvCxnSpPr>
            <a:endCxn id="38" idx="3"/>
          </p:cNvCxnSpPr>
          <p:nvPr/>
        </p:nvCxnSpPr>
        <p:spPr>
          <a:xfrm flipH="1">
            <a:off x="68556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3858E751-31DC-4B33-BD38-29A98A722299}"/>
              </a:ext>
            </a:extLst>
          </p:cNvPr>
          <p:cNvGrpSpPr/>
          <p:nvPr/>
        </p:nvGrpSpPr>
        <p:grpSpPr>
          <a:xfrm>
            <a:off x="6093619" y="3733800"/>
            <a:ext cx="762000" cy="381000"/>
            <a:chOff x="7160419" y="3733800"/>
            <a:chExt cx="762000" cy="381000"/>
          </a:xfrm>
        </p:grpSpPr>
        <p:sp>
          <p:nvSpPr>
            <p:cNvPr id="38" name="Pentagon 45">
              <a:extLst>
                <a:ext uri="{FF2B5EF4-FFF2-40B4-BE49-F238E27FC236}">
                  <a16:creationId xmlns:a16="http://schemas.microsoft.com/office/drawing/2014/main" id="{C526E3B2-3662-4857-8661-C6B9A02C060B}"/>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BBEB2A73-D79E-444F-8531-AA0484C581EE}"/>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MCU</a:t>
              </a:r>
            </a:p>
          </p:txBody>
        </p:sp>
      </p:grpSp>
      <p:sp>
        <p:nvSpPr>
          <p:cNvPr id="40" name="Isosceles Triangle 39">
            <a:extLst>
              <a:ext uri="{FF2B5EF4-FFF2-40B4-BE49-F238E27FC236}">
                <a16:creationId xmlns:a16="http://schemas.microsoft.com/office/drawing/2014/main" id="{6B0872D6-4C9A-4CD1-9691-C1CAD12E9ACE}"/>
              </a:ext>
            </a:extLst>
          </p:cNvPr>
          <p:cNvSpPr/>
          <p:nvPr/>
        </p:nvSpPr>
        <p:spPr>
          <a:xfrm rot="5400000">
            <a:off x="7346347" y="36240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F230844-7943-4E8B-9F81-978667C679D4}"/>
              </a:ext>
            </a:extLst>
          </p:cNvPr>
          <p:cNvSpPr txBox="1"/>
          <p:nvPr/>
        </p:nvSpPr>
        <p:spPr>
          <a:xfrm>
            <a:off x="7160419" y="3200400"/>
            <a:ext cx="1524000" cy="457200"/>
          </a:xfrm>
          <a:prstGeom prst="rect">
            <a:avLst/>
          </a:prstGeom>
          <a:ln>
            <a:noFill/>
          </a:ln>
        </p:spPr>
        <p:txBody>
          <a:bodyPr vert="horz" wrap="square" lIns="0" tIns="0" rIns="0" bIns="0" rtlCol="0" anchor="t">
            <a:normAutofit/>
          </a:bodyPr>
          <a:lstStyle/>
          <a:p>
            <a:r>
              <a:rPr lang="en-US" dirty="0"/>
              <a:t>FET driver</a:t>
            </a:r>
          </a:p>
        </p:txBody>
      </p:sp>
      <p:grpSp>
        <p:nvGrpSpPr>
          <p:cNvPr id="42" name="Group 41">
            <a:extLst>
              <a:ext uri="{FF2B5EF4-FFF2-40B4-BE49-F238E27FC236}">
                <a16:creationId xmlns:a16="http://schemas.microsoft.com/office/drawing/2014/main" id="{436F3030-5263-49EB-A6CB-F6CD1066473E}"/>
              </a:ext>
            </a:extLst>
          </p:cNvPr>
          <p:cNvGrpSpPr/>
          <p:nvPr/>
        </p:nvGrpSpPr>
        <p:grpSpPr>
          <a:xfrm>
            <a:off x="7770019" y="1981200"/>
            <a:ext cx="762000" cy="457200"/>
            <a:chOff x="6169819" y="2514600"/>
            <a:chExt cx="762000" cy="457200"/>
          </a:xfrm>
        </p:grpSpPr>
        <p:sp>
          <p:nvSpPr>
            <p:cNvPr id="43" name="Rectangle 42">
              <a:extLst>
                <a:ext uri="{FF2B5EF4-FFF2-40B4-BE49-F238E27FC236}">
                  <a16:creationId xmlns:a16="http://schemas.microsoft.com/office/drawing/2014/main" id="{3F06F53A-5F63-4203-AD5F-5A539621E988}"/>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Content Placeholder 1">
              <a:extLst>
                <a:ext uri="{FF2B5EF4-FFF2-40B4-BE49-F238E27FC236}">
                  <a16:creationId xmlns:a16="http://schemas.microsoft.com/office/drawing/2014/main" id="{22406129-AAFC-456D-9BCB-3990A736345A}"/>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grpSp>
        <p:nvGrpSpPr>
          <p:cNvPr id="45" name="Group 44">
            <a:extLst>
              <a:ext uri="{FF2B5EF4-FFF2-40B4-BE49-F238E27FC236}">
                <a16:creationId xmlns:a16="http://schemas.microsoft.com/office/drawing/2014/main" id="{0D871D1E-34C0-4D57-A3AA-265A0DE6BF80}"/>
              </a:ext>
            </a:extLst>
          </p:cNvPr>
          <p:cNvGrpSpPr/>
          <p:nvPr/>
        </p:nvGrpSpPr>
        <p:grpSpPr>
          <a:xfrm>
            <a:off x="10328164" y="4648200"/>
            <a:ext cx="374371" cy="393942"/>
            <a:chOff x="1511458" y="6156960"/>
            <a:chExt cx="374371" cy="393942"/>
          </a:xfrm>
        </p:grpSpPr>
        <p:cxnSp>
          <p:nvCxnSpPr>
            <p:cNvPr id="46" name="Straight Connector 45">
              <a:extLst>
                <a:ext uri="{FF2B5EF4-FFF2-40B4-BE49-F238E27FC236}">
                  <a16:creationId xmlns:a16="http://schemas.microsoft.com/office/drawing/2014/main" id="{510FD1BC-4B23-4F79-A488-08305AECE0A5}"/>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B994607D-71EC-4476-BCB1-255CD80050BF}"/>
                </a:ext>
              </a:extLst>
            </p:cNvPr>
            <p:cNvGrpSpPr/>
            <p:nvPr/>
          </p:nvGrpSpPr>
          <p:grpSpPr>
            <a:xfrm>
              <a:off x="1511458" y="6421025"/>
              <a:ext cx="374371" cy="129877"/>
              <a:chOff x="1489214" y="3057613"/>
              <a:chExt cx="374371" cy="129877"/>
            </a:xfrm>
          </p:grpSpPr>
          <p:cxnSp>
            <p:nvCxnSpPr>
              <p:cNvPr id="48" name="Straight Connector 47">
                <a:extLst>
                  <a:ext uri="{FF2B5EF4-FFF2-40B4-BE49-F238E27FC236}">
                    <a16:creationId xmlns:a16="http://schemas.microsoft.com/office/drawing/2014/main" id="{456E5841-A0CF-43EB-91CF-13ACF458DB37}"/>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F8E7F3-AD4E-4CDE-A4BA-D53550F52F87}"/>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49AB560-7A03-408A-9642-0CC9E53D78A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6718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Half-bridge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196161" cy="4086225"/>
          </a:xfrm>
        </p:spPr>
        <p:txBody>
          <a:bodyPr/>
          <a:lstStyle/>
          <a:p>
            <a:r>
              <a:rPr lang="en-US" dirty="0"/>
              <a:t>It is possible to accelerate braking by using the concept of </a:t>
            </a:r>
            <a:r>
              <a:rPr lang="en-US" b="1" dirty="0"/>
              <a:t>dynamic braking </a:t>
            </a:r>
          </a:p>
          <a:p>
            <a:r>
              <a:rPr lang="en-US" dirty="0"/>
              <a:t>The V</a:t>
            </a:r>
            <a:r>
              <a:rPr lang="en-US" baseline="-25000" dirty="0"/>
              <a:t>emf </a:t>
            </a:r>
            <a:r>
              <a:rPr lang="en-US" dirty="0"/>
              <a:t>generated by the motor is used to drive current through the armature to cause braking of the motor</a:t>
            </a:r>
          </a:p>
          <a:p>
            <a:r>
              <a:rPr lang="en-US" dirty="0"/>
              <a:t>Requires additional FET</a:t>
            </a:r>
            <a:endParaRPr lang="en-US" altLang="en-US" dirty="0"/>
          </a:p>
        </p:txBody>
      </p:sp>
      <p:grpSp>
        <p:nvGrpSpPr>
          <p:cNvPr id="4" name="Group 3">
            <a:extLst>
              <a:ext uri="{FF2B5EF4-FFF2-40B4-BE49-F238E27FC236}">
                <a16:creationId xmlns:a16="http://schemas.microsoft.com/office/drawing/2014/main" id="{06A90B6D-EAE2-410E-B534-EC37368A21A2}"/>
              </a:ext>
            </a:extLst>
          </p:cNvPr>
          <p:cNvGrpSpPr/>
          <p:nvPr/>
        </p:nvGrpSpPr>
        <p:grpSpPr>
          <a:xfrm rot="5400000">
            <a:off x="8995422" y="2355997"/>
            <a:ext cx="1752599" cy="393405"/>
            <a:chOff x="8195320" y="2752060"/>
            <a:chExt cx="1752599" cy="393405"/>
          </a:xfrm>
        </p:grpSpPr>
        <p:sp>
          <p:nvSpPr>
            <p:cNvPr id="5" name="Rectangle 4">
              <a:extLst>
                <a:ext uri="{FF2B5EF4-FFF2-40B4-BE49-F238E27FC236}">
                  <a16:creationId xmlns:a16="http://schemas.microsoft.com/office/drawing/2014/main" id="{C9D085BE-D0CF-4E6D-9E9E-90566346B024}"/>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6E0EB15F-D9A2-41D6-BDFF-9429B4CDF284}"/>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469F7202-D5E0-4D82-AB81-5332C1A50B8A}"/>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D84A2314-954F-4752-B27B-A11F9B3B4ED1}"/>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AA96A3-2493-4AC8-8E81-ADECA4C56FCD}"/>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24E3A902-0F8E-466B-A5E5-08BD2D5CB2EA}"/>
              </a:ext>
            </a:extLst>
          </p:cNvPr>
          <p:cNvSpPr txBox="1"/>
          <p:nvPr/>
        </p:nvSpPr>
        <p:spPr>
          <a:xfrm>
            <a:off x="9675019" y="2286000"/>
            <a:ext cx="425302" cy="369332"/>
          </a:xfrm>
          <a:prstGeom prst="rect">
            <a:avLst/>
          </a:prstGeom>
          <a:noFill/>
        </p:spPr>
        <p:txBody>
          <a:bodyPr wrap="square" rtlCol="0">
            <a:spAutoFit/>
          </a:bodyPr>
          <a:lstStyle/>
          <a:p>
            <a:r>
              <a:rPr lang="en-US" dirty="0"/>
              <a:t>M</a:t>
            </a:r>
          </a:p>
        </p:txBody>
      </p:sp>
      <p:cxnSp>
        <p:nvCxnSpPr>
          <p:cNvPr id="11" name="Straight Connector 10">
            <a:extLst>
              <a:ext uri="{FF2B5EF4-FFF2-40B4-BE49-F238E27FC236}">
                <a16:creationId xmlns:a16="http://schemas.microsoft.com/office/drawing/2014/main" id="{1E57F474-6D94-4884-96CD-1179A8B1A3C0}"/>
              </a:ext>
            </a:extLst>
          </p:cNvPr>
          <p:cNvCxnSpPr/>
          <p:nvPr/>
        </p:nvCxnSpPr>
        <p:spPr>
          <a:xfrm flipH="1">
            <a:off x="8836819" y="41910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5935181-3AF4-4B63-97C7-C1961551FA7B}"/>
              </a:ext>
            </a:extLst>
          </p:cNvPr>
          <p:cNvGrpSpPr/>
          <p:nvPr/>
        </p:nvGrpSpPr>
        <p:grpSpPr>
          <a:xfrm>
            <a:off x="9299372" y="3429000"/>
            <a:ext cx="566057" cy="1506583"/>
            <a:chOff x="762000" y="1210491"/>
            <a:chExt cx="566057" cy="1506583"/>
          </a:xfrm>
        </p:grpSpPr>
        <p:cxnSp>
          <p:nvCxnSpPr>
            <p:cNvPr id="13" name="Straight Connector 12">
              <a:extLst>
                <a:ext uri="{FF2B5EF4-FFF2-40B4-BE49-F238E27FC236}">
                  <a16:creationId xmlns:a16="http://schemas.microsoft.com/office/drawing/2014/main" id="{59CFA556-FE0A-47C1-B2DD-DF9D33ECE72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3C6B51-03FA-42B6-A4A8-789DD3ECA884}"/>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4A8DE7-3C0B-43EC-A07B-34978E4CA37C}"/>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FA42D8-3140-49A3-BCC8-5D30A8A2BF0C}"/>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AADB6F-93B9-4018-9EE7-E7238ECFD2F1}"/>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AEBF2-FD9F-4118-809F-0AB8F0C55C40}"/>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164238-8FCA-4286-B400-7F63F543BB81}"/>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F74944-13AF-4698-A956-03F3043FE5F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1F5CF7E-F622-49A8-90DF-7EEB99335375}"/>
              </a:ext>
            </a:extLst>
          </p:cNvPr>
          <p:cNvCxnSpPr/>
          <p:nvPr/>
        </p:nvCxnSpPr>
        <p:spPr>
          <a:xfrm flipH="1">
            <a:off x="9903619" y="16764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F2B9708-C352-476F-8056-0C69CBECA335}"/>
              </a:ext>
            </a:extLst>
          </p:cNvPr>
          <p:cNvGrpSpPr/>
          <p:nvPr/>
        </p:nvGrpSpPr>
        <p:grpSpPr>
          <a:xfrm>
            <a:off x="10631255" y="2964526"/>
            <a:ext cx="1098752" cy="716701"/>
            <a:chOff x="869858" y="1721378"/>
            <a:chExt cx="1098752" cy="716701"/>
          </a:xfrm>
        </p:grpSpPr>
        <p:sp>
          <p:nvSpPr>
            <p:cNvPr id="23" name="Oval 22">
              <a:extLst>
                <a:ext uri="{FF2B5EF4-FFF2-40B4-BE49-F238E27FC236}">
                  <a16:creationId xmlns:a16="http://schemas.microsoft.com/office/drawing/2014/main" id="{59791EC2-31BD-4312-8A8D-D791DC675EEE}"/>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9D51219-163F-42BC-BAA0-01C474FCC2F1}"/>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4EB2A865-E0E1-436A-8030-654AFCF84087}"/>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054E640F-D7C4-4C0A-912C-0C708F56305F}"/>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7" name="Straight Connector 26">
            <a:extLst>
              <a:ext uri="{FF2B5EF4-FFF2-40B4-BE49-F238E27FC236}">
                <a16:creationId xmlns:a16="http://schemas.microsoft.com/office/drawing/2014/main" id="{ABE88F49-4EEE-4861-8992-AF12D384B6B3}"/>
              </a:ext>
            </a:extLst>
          </p:cNvPr>
          <p:cNvCxnSpPr/>
          <p:nvPr/>
        </p:nvCxnSpPr>
        <p:spPr>
          <a:xfrm flipV="1">
            <a:off x="11423265" y="16764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40BFF1-7D0A-4946-AE31-90A9047C357F}"/>
              </a:ext>
            </a:extLst>
          </p:cNvPr>
          <p:cNvCxnSpPr/>
          <p:nvPr/>
        </p:nvCxnSpPr>
        <p:spPr>
          <a:xfrm>
            <a:off x="11427619" y="35814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6E32E4C0-17FF-49C3-AB29-8EDCA45CB427}"/>
              </a:ext>
            </a:extLst>
          </p:cNvPr>
          <p:cNvGrpSpPr/>
          <p:nvPr/>
        </p:nvGrpSpPr>
        <p:grpSpPr>
          <a:xfrm>
            <a:off x="9675019" y="4953000"/>
            <a:ext cx="374371" cy="393942"/>
            <a:chOff x="1511458" y="6156960"/>
            <a:chExt cx="374371" cy="393942"/>
          </a:xfrm>
        </p:grpSpPr>
        <p:cxnSp>
          <p:nvCxnSpPr>
            <p:cNvPr id="30" name="Straight Connector 29">
              <a:extLst>
                <a:ext uri="{FF2B5EF4-FFF2-40B4-BE49-F238E27FC236}">
                  <a16:creationId xmlns:a16="http://schemas.microsoft.com/office/drawing/2014/main" id="{39730A33-6585-4B35-81EA-803141B5BD93}"/>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2C6B30A-3AC1-4F83-958F-4AF5636719E6}"/>
                </a:ext>
              </a:extLst>
            </p:cNvPr>
            <p:cNvGrpSpPr/>
            <p:nvPr/>
          </p:nvGrpSpPr>
          <p:grpSpPr>
            <a:xfrm>
              <a:off x="1511458" y="6421025"/>
              <a:ext cx="374371" cy="129877"/>
              <a:chOff x="1489214" y="3057613"/>
              <a:chExt cx="374371" cy="129877"/>
            </a:xfrm>
          </p:grpSpPr>
          <p:cxnSp>
            <p:nvCxnSpPr>
              <p:cNvPr id="32" name="Straight Connector 31">
                <a:extLst>
                  <a:ext uri="{FF2B5EF4-FFF2-40B4-BE49-F238E27FC236}">
                    <a16:creationId xmlns:a16="http://schemas.microsoft.com/office/drawing/2014/main" id="{F6722A90-9946-428C-8236-314E95F7F68A}"/>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BFF4A1-3728-4D02-A8B0-D3A97E51FF1E}"/>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784028-786C-4862-A1D3-2BB0BAAA3A7B}"/>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90F6FF97-C8B3-4466-8701-28424B84C4C5}"/>
              </a:ext>
            </a:extLst>
          </p:cNvPr>
          <p:cNvGrpSpPr/>
          <p:nvPr/>
        </p:nvGrpSpPr>
        <p:grpSpPr>
          <a:xfrm>
            <a:off x="11233855" y="4953000"/>
            <a:ext cx="374371" cy="393942"/>
            <a:chOff x="1511458" y="6156960"/>
            <a:chExt cx="374371" cy="393942"/>
          </a:xfrm>
        </p:grpSpPr>
        <p:cxnSp>
          <p:nvCxnSpPr>
            <p:cNvPr id="36" name="Straight Connector 35">
              <a:extLst>
                <a:ext uri="{FF2B5EF4-FFF2-40B4-BE49-F238E27FC236}">
                  <a16:creationId xmlns:a16="http://schemas.microsoft.com/office/drawing/2014/main" id="{87D9A2CD-8867-4BBC-A72D-9E31B7721919}"/>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05DCD3C-E5EE-48F2-A206-B33BE868839A}"/>
                </a:ext>
              </a:extLst>
            </p:cNvPr>
            <p:cNvGrpSpPr/>
            <p:nvPr/>
          </p:nvGrpSpPr>
          <p:grpSpPr>
            <a:xfrm>
              <a:off x="1511458" y="6421025"/>
              <a:ext cx="374371" cy="129877"/>
              <a:chOff x="1489214" y="3057613"/>
              <a:chExt cx="374371" cy="129877"/>
            </a:xfrm>
          </p:grpSpPr>
          <p:cxnSp>
            <p:nvCxnSpPr>
              <p:cNvPr id="38" name="Straight Connector 37">
                <a:extLst>
                  <a:ext uri="{FF2B5EF4-FFF2-40B4-BE49-F238E27FC236}">
                    <a16:creationId xmlns:a16="http://schemas.microsoft.com/office/drawing/2014/main" id="{2E0E5D24-F520-4006-AB9F-D138CF558562}"/>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FE890A5-337E-4B2E-8510-76071C030B40}"/>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239A4D-0FCF-4FDB-9472-28CF67926340}"/>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TextBox 40">
            <a:extLst>
              <a:ext uri="{FF2B5EF4-FFF2-40B4-BE49-F238E27FC236}">
                <a16:creationId xmlns:a16="http://schemas.microsoft.com/office/drawing/2014/main" id="{634B5D87-B7D2-4134-AC1B-0522C093C41E}"/>
              </a:ext>
            </a:extLst>
          </p:cNvPr>
          <p:cNvSpPr txBox="1"/>
          <p:nvPr/>
        </p:nvSpPr>
        <p:spPr>
          <a:xfrm>
            <a:off x="10056019" y="5638800"/>
            <a:ext cx="1600200" cy="369332"/>
          </a:xfrm>
          <a:prstGeom prst="rect">
            <a:avLst/>
          </a:prstGeom>
          <a:noFill/>
        </p:spPr>
        <p:txBody>
          <a:bodyPr wrap="square" rtlCol="0">
            <a:spAutoFit/>
          </a:bodyPr>
          <a:lstStyle/>
          <a:p>
            <a:r>
              <a:rPr lang="en-US" dirty="0"/>
              <a:t>Half-bridge</a:t>
            </a:r>
          </a:p>
        </p:txBody>
      </p:sp>
      <p:cxnSp>
        <p:nvCxnSpPr>
          <p:cNvPr id="42" name="Straight Connector 41">
            <a:extLst>
              <a:ext uri="{FF2B5EF4-FFF2-40B4-BE49-F238E27FC236}">
                <a16:creationId xmlns:a16="http://schemas.microsoft.com/office/drawing/2014/main" id="{00928127-941F-4AD5-A5E5-7805E5A29448}"/>
              </a:ext>
            </a:extLst>
          </p:cNvPr>
          <p:cNvCxnSpPr>
            <a:endCxn id="44" idx="3"/>
          </p:cNvCxnSpPr>
          <p:nvPr/>
        </p:nvCxnSpPr>
        <p:spPr>
          <a:xfrm flipH="1">
            <a:off x="7770019" y="41910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9DE1589-F8E3-4EC4-933D-7D031D816420}"/>
              </a:ext>
            </a:extLst>
          </p:cNvPr>
          <p:cNvGrpSpPr/>
          <p:nvPr/>
        </p:nvGrpSpPr>
        <p:grpSpPr>
          <a:xfrm>
            <a:off x="7008019" y="4038600"/>
            <a:ext cx="762000" cy="381000"/>
            <a:chOff x="7160419" y="3733800"/>
            <a:chExt cx="762000" cy="381000"/>
          </a:xfrm>
        </p:grpSpPr>
        <p:sp>
          <p:nvSpPr>
            <p:cNvPr id="44" name="Pentagon 45">
              <a:extLst>
                <a:ext uri="{FF2B5EF4-FFF2-40B4-BE49-F238E27FC236}">
                  <a16:creationId xmlns:a16="http://schemas.microsoft.com/office/drawing/2014/main" id="{CDA03C30-B811-453B-964F-49C036AD1E45}"/>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29FFD9B-1071-4D96-9957-A9CB1B2D97A0}"/>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A</a:t>
              </a:r>
            </a:p>
          </p:txBody>
        </p:sp>
      </p:grpSp>
      <p:sp>
        <p:nvSpPr>
          <p:cNvPr id="46" name="Isosceles Triangle 45">
            <a:extLst>
              <a:ext uri="{FF2B5EF4-FFF2-40B4-BE49-F238E27FC236}">
                <a16:creationId xmlns:a16="http://schemas.microsoft.com/office/drawing/2014/main" id="{4CE9E583-FA30-436E-8244-CD4D396E3076}"/>
              </a:ext>
            </a:extLst>
          </p:cNvPr>
          <p:cNvSpPr/>
          <p:nvPr/>
        </p:nvSpPr>
        <p:spPr>
          <a:xfrm rot="5400000">
            <a:off x="8260747" y="39288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3B5DBAB8-4EA6-4319-9896-D50143A48008}"/>
              </a:ext>
            </a:extLst>
          </p:cNvPr>
          <p:cNvGrpSpPr/>
          <p:nvPr/>
        </p:nvGrpSpPr>
        <p:grpSpPr>
          <a:xfrm>
            <a:off x="8836819" y="1676400"/>
            <a:ext cx="566057" cy="1752600"/>
            <a:chOff x="762000" y="1210491"/>
            <a:chExt cx="566057" cy="1752600"/>
          </a:xfrm>
        </p:grpSpPr>
        <p:cxnSp>
          <p:nvCxnSpPr>
            <p:cNvPr id="48" name="Straight Connector 47">
              <a:extLst>
                <a:ext uri="{FF2B5EF4-FFF2-40B4-BE49-F238E27FC236}">
                  <a16:creationId xmlns:a16="http://schemas.microsoft.com/office/drawing/2014/main" id="{BB6BD9AB-FCA0-4808-8191-DB0A6E64D610}"/>
                </a:ext>
              </a:extLst>
            </p:cNvPr>
            <p:cNvCxnSpPr/>
            <p:nvPr/>
          </p:nvCxnSpPr>
          <p:spPr>
            <a:xfrm>
              <a:off x="1322235" y="1994263"/>
              <a:ext cx="0" cy="96882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07B88A7-DAD9-4CCC-9D1D-14B882FE91D5}"/>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6378AB1-3371-4C72-81AD-1E29CF02DE7B}"/>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AEB5028-B333-49E7-A375-6784C6B66226}"/>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14A22FB-9CC9-44FE-BC2D-1B5FDB0B8C77}"/>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FF2F80-C42B-4341-8E5B-6D095698000B}"/>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60703DD-6F6C-4FB8-9BBA-A59627FF0498}"/>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5AD99D9-6A76-4DF6-8E40-162BDAB72AB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5AC1B931-3C63-44B4-A24B-F5365E5B9347}"/>
              </a:ext>
            </a:extLst>
          </p:cNvPr>
          <p:cNvCxnSpPr/>
          <p:nvPr/>
        </p:nvCxnSpPr>
        <p:spPr>
          <a:xfrm>
            <a:off x="9370219" y="1676400"/>
            <a:ext cx="533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214B8FA-270F-478D-B02C-AF13D4F1B3B1}"/>
              </a:ext>
            </a:extLst>
          </p:cNvPr>
          <p:cNvCxnSpPr/>
          <p:nvPr/>
        </p:nvCxnSpPr>
        <p:spPr>
          <a:xfrm>
            <a:off x="9370219" y="3429000"/>
            <a:ext cx="533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7BBC499-F0B0-4175-B311-5BFC351E0466}"/>
              </a:ext>
            </a:extLst>
          </p:cNvPr>
          <p:cNvCxnSpPr/>
          <p:nvPr/>
        </p:nvCxnSpPr>
        <p:spPr>
          <a:xfrm flipH="1">
            <a:off x="8532019" y="24384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0E22C6E-446E-4965-8A17-C34206FE3FE4}"/>
              </a:ext>
            </a:extLst>
          </p:cNvPr>
          <p:cNvCxnSpPr>
            <a:endCxn id="61" idx="3"/>
          </p:cNvCxnSpPr>
          <p:nvPr/>
        </p:nvCxnSpPr>
        <p:spPr>
          <a:xfrm flipH="1">
            <a:off x="7465219" y="24384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19F38E05-C277-4B2F-A3B5-B9518955D17E}"/>
              </a:ext>
            </a:extLst>
          </p:cNvPr>
          <p:cNvGrpSpPr/>
          <p:nvPr/>
        </p:nvGrpSpPr>
        <p:grpSpPr>
          <a:xfrm>
            <a:off x="6703219" y="2286000"/>
            <a:ext cx="762000" cy="381000"/>
            <a:chOff x="7160419" y="3733800"/>
            <a:chExt cx="762000" cy="381000"/>
          </a:xfrm>
        </p:grpSpPr>
        <p:sp>
          <p:nvSpPr>
            <p:cNvPr id="61" name="Pentagon 68">
              <a:extLst>
                <a:ext uri="{FF2B5EF4-FFF2-40B4-BE49-F238E27FC236}">
                  <a16:creationId xmlns:a16="http://schemas.microsoft.com/office/drawing/2014/main" id="{7F6954C7-3FE7-4FF2-94A0-796735C2133D}"/>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D8390FB-2529-435F-B710-69E9EC7EA479}"/>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B</a:t>
              </a:r>
            </a:p>
          </p:txBody>
        </p:sp>
      </p:grpSp>
      <p:sp>
        <p:nvSpPr>
          <p:cNvPr id="63" name="Isosceles Triangle 62">
            <a:extLst>
              <a:ext uri="{FF2B5EF4-FFF2-40B4-BE49-F238E27FC236}">
                <a16:creationId xmlns:a16="http://schemas.microsoft.com/office/drawing/2014/main" id="{A6F9F74C-814D-4CBC-AF8D-B3EB8928ED6D}"/>
              </a:ext>
            </a:extLst>
          </p:cNvPr>
          <p:cNvSpPr/>
          <p:nvPr/>
        </p:nvSpPr>
        <p:spPr>
          <a:xfrm rot="5400000">
            <a:off x="7955947" y="21762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311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Half-bridge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Accelerate:</a:t>
            </a:r>
            <a:endParaRPr lang="en-US" altLang="en-US" dirty="0"/>
          </a:p>
          <a:p>
            <a:pPr lvl="1"/>
            <a:r>
              <a:rPr lang="en-US" dirty="0"/>
              <a:t>A ON, B OFF</a:t>
            </a:r>
            <a:endParaRPr lang="en-US" altLang="en-US" dirty="0"/>
          </a:p>
        </p:txBody>
      </p:sp>
      <p:grpSp>
        <p:nvGrpSpPr>
          <p:cNvPr id="4" name="Group 3">
            <a:extLst>
              <a:ext uri="{FF2B5EF4-FFF2-40B4-BE49-F238E27FC236}">
                <a16:creationId xmlns:a16="http://schemas.microsoft.com/office/drawing/2014/main" id="{D160F1E8-1DCB-4C84-B649-34A660DDDCFA}"/>
              </a:ext>
            </a:extLst>
          </p:cNvPr>
          <p:cNvGrpSpPr/>
          <p:nvPr/>
        </p:nvGrpSpPr>
        <p:grpSpPr>
          <a:xfrm rot="5400000">
            <a:off x="8995422" y="2355997"/>
            <a:ext cx="1752599" cy="393405"/>
            <a:chOff x="8195320" y="2752060"/>
            <a:chExt cx="1752599" cy="393405"/>
          </a:xfrm>
        </p:grpSpPr>
        <p:sp>
          <p:nvSpPr>
            <p:cNvPr id="5" name="Rectangle 4">
              <a:extLst>
                <a:ext uri="{FF2B5EF4-FFF2-40B4-BE49-F238E27FC236}">
                  <a16:creationId xmlns:a16="http://schemas.microsoft.com/office/drawing/2014/main" id="{3E183A94-B843-4647-B992-0901C2B4EA65}"/>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7F810C3E-630C-421B-8041-C0010AE32E76}"/>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B41C1511-F773-4DAB-A35F-FEBE2639A4B8}"/>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F06C25A9-DD58-4A1B-8158-870BFEA94A30}"/>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23904B-81BA-498A-8836-B35A250278D7}"/>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B6BBD0E-088B-408C-A897-3373A0F296B6}"/>
              </a:ext>
            </a:extLst>
          </p:cNvPr>
          <p:cNvSpPr txBox="1"/>
          <p:nvPr/>
        </p:nvSpPr>
        <p:spPr>
          <a:xfrm>
            <a:off x="9675019" y="2286000"/>
            <a:ext cx="425302" cy="369332"/>
          </a:xfrm>
          <a:prstGeom prst="rect">
            <a:avLst/>
          </a:prstGeom>
          <a:noFill/>
        </p:spPr>
        <p:txBody>
          <a:bodyPr wrap="square" rtlCol="0">
            <a:spAutoFit/>
          </a:bodyPr>
          <a:lstStyle/>
          <a:p>
            <a:r>
              <a:rPr lang="en-US" dirty="0"/>
              <a:t>M</a:t>
            </a:r>
          </a:p>
        </p:txBody>
      </p:sp>
      <p:cxnSp>
        <p:nvCxnSpPr>
          <p:cNvPr id="11" name="Straight Connector 10">
            <a:extLst>
              <a:ext uri="{FF2B5EF4-FFF2-40B4-BE49-F238E27FC236}">
                <a16:creationId xmlns:a16="http://schemas.microsoft.com/office/drawing/2014/main" id="{CFFEE255-5B18-4321-81BD-457CD5F17626}"/>
              </a:ext>
            </a:extLst>
          </p:cNvPr>
          <p:cNvCxnSpPr/>
          <p:nvPr/>
        </p:nvCxnSpPr>
        <p:spPr>
          <a:xfrm flipH="1">
            <a:off x="8836819" y="41910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7E4F816-6FCA-431E-9323-C76F7CA54C23}"/>
              </a:ext>
            </a:extLst>
          </p:cNvPr>
          <p:cNvGrpSpPr/>
          <p:nvPr/>
        </p:nvGrpSpPr>
        <p:grpSpPr>
          <a:xfrm>
            <a:off x="9299372" y="3429000"/>
            <a:ext cx="566057" cy="1506583"/>
            <a:chOff x="762000" y="1210491"/>
            <a:chExt cx="566057" cy="1506583"/>
          </a:xfrm>
        </p:grpSpPr>
        <p:cxnSp>
          <p:nvCxnSpPr>
            <p:cNvPr id="13" name="Straight Connector 12">
              <a:extLst>
                <a:ext uri="{FF2B5EF4-FFF2-40B4-BE49-F238E27FC236}">
                  <a16:creationId xmlns:a16="http://schemas.microsoft.com/office/drawing/2014/main" id="{6F5D4493-221A-485C-8E26-FB9634027647}"/>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D19044-FFE7-47CA-A9A0-2FA47AB8FD69}"/>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F867DE-D915-45B6-9608-2C14E493FBD1}"/>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CF093A-2699-482D-BF3C-B26E1EFD24BC}"/>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82EFA8-46E6-41FC-B489-5465D8019D62}"/>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743EAD-8B1A-43EB-BA23-BB4BF161D30F}"/>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7484F1-2DA3-44BB-A631-116A956BAA0A}"/>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69A742-AE7E-4ABC-811C-498A731E5E0F}"/>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39E18C41-64CE-4599-9FC9-CB930CF9B17E}"/>
              </a:ext>
            </a:extLst>
          </p:cNvPr>
          <p:cNvCxnSpPr/>
          <p:nvPr/>
        </p:nvCxnSpPr>
        <p:spPr>
          <a:xfrm flipH="1">
            <a:off x="9903619" y="16764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F65FAF3-AE03-49F2-8477-56C66F11B831}"/>
              </a:ext>
            </a:extLst>
          </p:cNvPr>
          <p:cNvGrpSpPr/>
          <p:nvPr/>
        </p:nvGrpSpPr>
        <p:grpSpPr>
          <a:xfrm>
            <a:off x="10631255" y="2964526"/>
            <a:ext cx="1098752" cy="716701"/>
            <a:chOff x="869858" y="1721378"/>
            <a:chExt cx="1098752" cy="716701"/>
          </a:xfrm>
        </p:grpSpPr>
        <p:sp>
          <p:nvSpPr>
            <p:cNvPr id="23" name="Oval 22">
              <a:extLst>
                <a:ext uri="{FF2B5EF4-FFF2-40B4-BE49-F238E27FC236}">
                  <a16:creationId xmlns:a16="http://schemas.microsoft.com/office/drawing/2014/main" id="{F468F5C3-1F2B-482C-A709-10AF9E778CEB}"/>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2D2C125-B93E-4325-9E45-A6B2E4442205}"/>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E2B35F97-D9DC-4E99-94D8-9FD0A78FA76D}"/>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8EF17182-5875-428F-ABE3-C83CB08D2D8B}"/>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7" name="Straight Connector 26">
            <a:extLst>
              <a:ext uri="{FF2B5EF4-FFF2-40B4-BE49-F238E27FC236}">
                <a16:creationId xmlns:a16="http://schemas.microsoft.com/office/drawing/2014/main" id="{713FBC76-4658-43E7-A3FC-6B60CF4711B2}"/>
              </a:ext>
            </a:extLst>
          </p:cNvPr>
          <p:cNvCxnSpPr/>
          <p:nvPr/>
        </p:nvCxnSpPr>
        <p:spPr>
          <a:xfrm flipV="1">
            <a:off x="11423265" y="16764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124A87-799B-47AE-B40E-68B13E4DD590}"/>
              </a:ext>
            </a:extLst>
          </p:cNvPr>
          <p:cNvCxnSpPr/>
          <p:nvPr/>
        </p:nvCxnSpPr>
        <p:spPr>
          <a:xfrm>
            <a:off x="11427619" y="35814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E0914E7-BC8D-47B2-8576-3F349312B4B2}"/>
              </a:ext>
            </a:extLst>
          </p:cNvPr>
          <p:cNvGrpSpPr/>
          <p:nvPr/>
        </p:nvGrpSpPr>
        <p:grpSpPr>
          <a:xfrm>
            <a:off x="9675019" y="4953000"/>
            <a:ext cx="374371" cy="393942"/>
            <a:chOff x="1511458" y="6156960"/>
            <a:chExt cx="374371" cy="393942"/>
          </a:xfrm>
        </p:grpSpPr>
        <p:cxnSp>
          <p:nvCxnSpPr>
            <p:cNvPr id="30" name="Straight Connector 29">
              <a:extLst>
                <a:ext uri="{FF2B5EF4-FFF2-40B4-BE49-F238E27FC236}">
                  <a16:creationId xmlns:a16="http://schemas.microsoft.com/office/drawing/2014/main" id="{7DA7A873-E8D0-4B8F-ACAD-4FF78A120E12}"/>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BCDCF2E-5934-43B9-91DF-0E384D896FBB}"/>
                </a:ext>
              </a:extLst>
            </p:cNvPr>
            <p:cNvGrpSpPr/>
            <p:nvPr/>
          </p:nvGrpSpPr>
          <p:grpSpPr>
            <a:xfrm>
              <a:off x="1511458" y="6421025"/>
              <a:ext cx="374371" cy="129877"/>
              <a:chOff x="1489214" y="3057613"/>
              <a:chExt cx="374371" cy="129877"/>
            </a:xfrm>
          </p:grpSpPr>
          <p:cxnSp>
            <p:nvCxnSpPr>
              <p:cNvPr id="32" name="Straight Connector 31">
                <a:extLst>
                  <a:ext uri="{FF2B5EF4-FFF2-40B4-BE49-F238E27FC236}">
                    <a16:creationId xmlns:a16="http://schemas.microsoft.com/office/drawing/2014/main" id="{F71F9A85-0644-42BA-BD0B-C8CEE21A348D}"/>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6145FE-6032-4737-9CAD-BA1E875599B9}"/>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42168D-7FEE-4A11-8173-A124BD0AC8D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D6E022D2-0DA3-42BE-AF5E-09AA31F014E4}"/>
              </a:ext>
            </a:extLst>
          </p:cNvPr>
          <p:cNvSpPr txBox="1"/>
          <p:nvPr/>
        </p:nvSpPr>
        <p:spPr>
          <a:xfrm>
            <a:off x="10056019" y="5638800"/>
            <a:ext cx="1600200" cy="369332"/>
          </a:xfrm>
          <a:prstGeom prst="rect">
            <a:avLst/>
          </a:prstGeom>
          <a:noFill/>
        </p:spPr>
        <p:txBody>
          <a:bodyPr wrap="square" rtlCol="0">
            <a:spAutoFit/>
          </a:bodyPr>
          <a:lstStyle/>
          <a:p>
            <a:r>
              <a:rPr lang="en-US" dirty="0"/>
              <a:t>Half-bridge</a:t>
            </a:r>
          </a:p>
        </p:txBody>
      </p:sp>
      <p:cxnSp>
        <p:nvCxnSpPr>
          <p:cNvPr id="36" name="Straight Connector 35">
            <a:extLst>
              <a:ext uri="{FF2B5EF4-FFF2-40B4-BE49-F238E27FC236}">
                <a16:creationId xmlns:a16="http://schemas.microsoft.com/office/drawing/2014/main" id="{9A3FDC1C-FC8C-432D-A274-74693D713DF4}"/>
              </a:ext>
            </a:extLst>
          </p:cNvPr>
          <p:cNvCxnSpPr>
            <a:endCxn id="38" idx="3"/>
          </p:cNvCxnSpPr>
          <p:nvPr/>
        </p:nvCxnSpPr>
        <p:spPr>
          <a:xfrm flipH="1">
            <a:off x="7770019" y="41910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4DC6A33-8D07-482B-8100-A56F78BB5BE2}"/>
              </a:ext>
            </a:extLst>
          </p:cNvPr>
          <p:cNvGrpSpPr/>
          <p:nvPr/>
        </p:nvGrpSpPr>
        <p:grpSpPr>
          <a:xfrm>
            <a:off x="7008019" y="4038600"/>
            <a:ext cx="762000" cy="381000"/>
            <a:chOff x="7160419" y="3733800"/>
            <a:chExt cx="762000" cy="381000"/>
          </a:xfrm>
        </p:grpSpPr>
        <p:sp>
          <p:nvSpPr>
            <p:cNvPr id="38" name="Pentagon 45">
              <a:extLst>
                <a:ext uri="{FF2B5EF4-FFF2-40B4-BE49-F238E27FC236}">
                  <a16:creationId xmlns:a16="http://schemas.microsoft.com/office/drawing/2014/main" id="{07CC18BE-7EC6-4870-819D-7BF7E220B332}"/>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4321032-8E44-49DB-AD4D-9B215B1FD3E1}"/>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A</a:t>
              </a:r>
            </a:p>
          </p:txBody>
        </p:sp>
      </p:grpSp>
      <p:sp>
        <p:nvSpPr>
          <p:cNvPr id="40" name="Isosceles Triangle 39">
            <a:extLst>
              <a:ext uri="{FF2B5EF4-FFF2-40B4-BE49-F238E27FC236}">
                <a16:creationId xmlns:a16="http://schemas.microsoft.com/office/drawing/2014/main" id="{6ECD0519-85FC-4564-BFC4-18907A7688DC}"/>
              </a:ext>
            </a:extLst>
          </p:cNvPr>
          <p:cNvSpPr/>
          <p:nvPr/>
        </p:nvSpPr>
        <p:spPr>
          <a:xfrm rot="5400000">
            <a:off x="8260747" y="39288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D959FF76-CA3C-4E00-82E3-432F268614D3}"/>
              </a:ext>
            </a:extLst>
          </p:cNvPr>
          <p:cNvGrpSpPr/>
          <p:nvPr/>
        </p:nvGrpSpPr>
        <p:grpSpPr>
          <a:xfrm>
            <a:off x="8836819" y="1676400"/>
            <a:ext cx="566057" cy="1752600"/>
            <a:chOff x="762000" y="1210491"/>
            <a:chExt cx="566057" cy="1752600"/>
          </a:xfrm>
        </p:grpSpPr>
        <p:cxnSp>
          <p:nvCxnSpPr>
            <p:cNvPr id="42" name="Straight Connector 41">
              <a:extLst>
                <a:ext uri="{FF2B5EF4-FFF2-40B4-BE49-F238E27FC236}">
                  <a16:creationId xmlns:a16="http://schemas.microsoft.com/office/drawing/2014/main" id="{85AC431E-AF0A-42FE-82AA-EC66EC98DDB9}"/>
                </a:ext>
              </a:extLst>
            </p:cNvPr>
            <p:cNvCxnSpPr/>
            <p:nvPr/>
          </p:nvCxnSpPr>
          <p:spPr>
            <a:xfrm>
              <a:off x="1322235" y="1994263"/>
              <a:ext cx="0" cy="96882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CBE35A-382A-4823-B5F7-97CCC6205CCF}"/>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96600E-F7DF-49DB-84B1-9ECD390732BD}"/>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9877C84-AC75-42D0-BEF6-4AE33B56A1EE}"/>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EE3ABB-CB95-42B2-8601-8D5E893087C9}"/>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DC9D233-A6A6-4705-8242-3ED0068E53D4}"/>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CDB95A-957E-4084-ABB9-C12ECE505864}"/>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74A9D5-8C95-47DA-AD47-7B9C4EFD46CF}"/>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93B2B090-69C0-4F8B-AA7F-3AEDE7ACD8C1}"/>
              </a:ext>
            </a:extLst>
          </p:cNvPr>
          <p:cNvCxnSpPr/>
          <p:nvPr/>
        </p:nvCxnSpPr>
        <p:spPr>
          <a:xfrm>
            <a:off x="9370219" y="1676400"/>
            <a:ext cx="533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2B2FFF7-E11F-48C8-826A-9145182D90B9}"/>
              </a:ext>
            </a:extLst>
          </p:cNvPr>
          <p:cNvCxnSpPr/>
          <p:nvPr/>
        </p:nvCxnSpPr>
        <p:spPr>
          <a:xfrm>
            <a:off x="9370219" y="3429000"/>
            <a:ext cx="533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8CB744D-134E-486B-A82A-41CFDB08231A}"/>
              </a:ext>
            </a:extLst>
          </p:cNvPr>
          <p:cNvCxnSpPr/>
          <p:nvPr/>
        </p:nvCxnSpPr>
        <p:spPr>
          <a:xfrm flipH="1">
            <a:off x="8532019" y="24384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3229CFC-536C-4A41-ADD8-D787750B3ACD}"/>
              </a:ext>
            </a:extLst>
          </p:cNvPr>
          <p:cNvCxnSpPr>
            <a:endCxn id="55" idx="3"/>
          </p:cNvCxnSpPr>
          <p:nvPr/>
        </p:nvCxnSpPr>
        <p:spPr>
          <a:xfrm flipH="1">
            <a:off x="7465219" y="24384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4CBC9442-AB8E-4F38-B081-2E3E90EA842B}"/>
              </a:ext>
            </a:extLst>
          </p:cNvPr>
          <p:cNvGrpSpPr/>
          <p:nvPr/>
        </p:nvGrpSpPr>
        <p:grpSpPr>
          <a:xfrm>
            <a:off x="6703219" y="2286000"/>
            <a:ext cx="762000" cy="381000"/>
            <a:chOff x="7160419" y="3733800"/>
            <a:chExt cx="762000" cy="381000"/>
          </a:xfrm>
        </p:grpSpPr>
        <p:sp>
          <p:nvSpPr>
            <p:cNvPr id="55" name="Pentagon 68">
              <a:extLst>
                <a:ext uri="{FF2B5EF4-FFF2-40B4-BE49-F238E27FC236}">
                  <a16:creationId xmlns:a16="http://schemas.microsoft.com/office/drawing/2014/main" id="{0813E14D-4454-4962-A74D-7DBF9A3D7154}"/>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18B2C5C7-21AB-4F52-92C6-D76030C94AD7}"/>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B</a:t>
              </a:r>
            </a:p>
          </p:txBody>
        </p:sp>
      </p:grpSp>
      <p:sp>
        <p:nvSpPr>
          <p:cNvPr id="57" name="Isosceles Triangle 56">
            <a:extLst>
              <a:ext uri="{FF2B5EF4-FFF2-40B4-BE49-F238E27FC236}">
                <a16:creationId xmlns:a16="http://schemas.microsoft.com/office/drawing/2014/main" id="{4749DB89-828D-4F0E-A0E7-AF79B3E04D14}"/>
              </a:ext>
            </a:extLst>
          </p:cNvPr>
          <p:cNvSpPr/>
          <p:nvPr/>
        </p:nvSpPr>
        <p:spPr>
          <a:xfrm rot="5400000">
            <a:off x="7955947" y="21762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855126C2-17EA-4705-BCD5-3DE56B9D305C}"/>
              </a:ext>
            </a:extLst>
          </p:cNvPr>
          <p:cNvGrpSpPr/>
          <p:nvPr/>
        </p:nvGrpSpPr>
        <p:grpSpPr>
          <a:xfrm>
            <a:off x="6550819" y="3352800"/>
            <a:ext cx="762000" cy="457200"/>
            <a:chOff x="6169819" y="2514600"/>
            <a:chExt cx="762000" cy="457200"/>
          </a:xfrm>
          <a:solidFill>
            <a:schemeClr val="accent3">
              <a:lumMod val="20000"/>
              <a:lumOff val="80000"/>
            </a:schemeClr>
          </a:solidFill>
        </p:grpSpPr>
        <p:sp>
          <p:nvSpPr>
            <p:cNvPr id="59" name="Rectangle 58">
              <a:extLst>
                <a:ext uri="{FF2B5EF4-FFF2-40B4-BE49-F238E27FC236}">
                  <a16:creationId xmlns:a16="http://schemas.microsoft.com/office/drawing/2014/main" id="{811679D9-50F8-434A-9E0F-047E80C80560}"/>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Content Placeholder 1">
              <a:extLst>
                <a:ext uri="{FF2B5EF4-FFF2-40B4-BE49-F238E27FC236}">
                  <a16:creationId xmlns:a16="http://schemas.microsoft.com/office/drawing/2014/main" id="{AAA1E350-413F-4A27-98A4-021C2214C249}"/>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61" name="Group 60">
            <a:extLst>
              <a:ext uri="{FF2B5EF4-FFF2-40B4-BE49-F238E27FC236}">
                <a16:creationId xmlns:a16="http://schemas.microsoft.com/office/drawing/2014/main" id="{C4CBD5B0-0AC6-4B2E-86B6-621837E4BC64}"/>
              </a:ext>
            </a:extLst>
          </p:cNvPr>
          <p:cNvGrpSpPr/>
          <p:nvPr/>
        </p:nvGrpSpPr>
        <p:grpSpPr>
          <a:xfrm>
            <a:off x="6474619" y="1676400"/>
            <a:ext cx="762000" cy="457200"/>
            <a:chOff x="6169819" y="2514600"/>
            <a:chExt cx="762000" cy="457200"/>
          </a:xfrm>
        </p:grpSpPr>
        <p:sp>
          <p:nvSpPr>
            <p:cNvPr id="62" name="Rectangle 61">
              <a:extLst>
                <a:ext uri="{FF2B5EF4-FFF2-40B4-BE49-F238E27FC236}">
                  <a16:creationId xmlns:a16="http://schemas.microsoft.com/office/drawing/2014/main" id="{0C411525-8F2A-43B7-83D2-29FB21E4CAB6}"/>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Content Placeholder 1">
              <a:extLst>
                <a:ext uri="{FF2B5EF4-FFF2-40B4-BE49-F238E27FC236}">
                  <a16:creationId xmlns:a16="http://schemas.microsoft.com/office/drawing/2014/main" id="{BF2F2D43-51F7-47F6-89BD-80975D221E28}"/>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
        <p:nvSpPr>
          <p:cNvPr id="64" name="TextBox 63">
            <a:extLst>
              <a:ext uri="{FF2B5EF4-FFF2-40B4-BE49-F238E27FC236}">
                <a16:creationId xmlns:a16="http://schemas.microsoft.com/office/drawing/2014/main" id="{22EF1C56-CF44-42AE-A587-DA237590318F}"/>
              </a:ext>
            </a:extLst>
          </p:cNvPr>
          <p:cNvSpPr txBox="1"/>
          <p:nvPr/>
        </p:nvSpPr>
        <p:spPr>
          <a:xfrm>
            <a:off x="10996508" y="952919"/>
            <a:ext cx="531080" cy="369332"/>
          </a:xfrm>
          <a:prstGeom prst="rect">
            <a:avLst/>
          </a:prstGeom>
          <a:noFill/>
        </p:spPr>
        <p:txBody>
          <a:bodyPr wrap="square" rtlCol="0">
            <a:spAutoFit/>
          </a:bodyPr>
          <a:lstStyle/>
          <a:p>
            <a:r>
              <a:rPr lang="en-US" dirty="0"/>
              <a:t>i</a:t>
            </a:r>
            <a:r>
              <a:rPr lang="en-US" baseline="-25000" dirty="0"/>
              <a:t>m</a:t>
            </a:r>
          </a:p>
        </p:txBody>
      </p:sp>
      <p:grpSp>
        <p:nvGrpSpPr>
          <p:cNvPr id="65" name="Group 64">
            <a:extLst>
              <a:ext uri="{FF2B5EF4-FFF2-40B4-BE49-F238E27FC236}">
                <a16:creationId xmlns:a16="http://schemas.microsoft.com/office/drawing/2014/main" id="{68523AA9-1220-4F0C-8E43-DCCCF7887FF7}"/>
              </a:ext>
            </a:extLst>
          </p:cNvPr>
          <p:cNvGrpSpPr/>
          <p:nvPr/>
        </p:nvGrpSpPr>
        <p:grpSpPr>
          <a:xfrm>
            <a:off x="11233855" y="4953000"/>
            <a:ext cx="374371" cy="393942"/>
            <a:chOff x="1511458" y="6156960"/>
            <a:chExt cx="374371" cy="393942"/>
          </a:xfrm>
        </p:grpSpPr>
        <p:cxnSp>
          <p:nvCxnSpPr>
            <p:cNvPr id="66" name="Straight Connector 65">
              <a:extLst>
                <a:ext uri="{FF2B5EF4-FFF2-40B4-BE49-F238E27FC236}">
                  <a16:creationId xmlns:a16="http://schemas.microsoft.com/office/drawing/2014/main" id="{5BC3CF2B-AB08-4A10-A86B-6D31F523A702}"/>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E4B6FE2C-9592-4EA3-A560-07075EDD2869}"/>
                </a:ext>
              </a:extLst>
            </p:cNvPr>
            <p:cNvGrpSpPr/>
            <p:nvPr/>
          </p:nvGrpSpPr>
          <p:grpSpPr>
            <a:xfrm>
              <a:off x="1511458" y="6421025"/>
              <a:ext cx="374371" cy="129877"/>
              <a:chOff x="1489214" y="3057613"/>
              <a:chExt cx="374371" cy="129877"/>
            </a:xfrm>
          </p:grpSpPr>
          <p:cxnSp>
            <p:nvCxnSpPr>
              <p:cNvPr id="68" name="Straight Connector 67">
                <a:extLst>
                  <a:ext uri="{FF2B5EF4-FFF2-40B4-BE49-F238E27FC236}">
                    <a16:creationId xmlns:a16="http://schemas.microsoft.com/office/drawing/2014/main" id="{4C0CDCF1-D83B-4915-AC98-CEB9C4281E73}"/>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156F8C-9C25-4A3E-8DCB-A70AF719C18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BAA0D8-90E8-428F-A207-5E422A8DAB63}"/>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1" name="Straight Arrow Connector 70">
            <a:extLst>
              <a:ext uri="{FF2B5EF4-FFF2-40B4-BE49-F238E27FC236}">
                <a16:creationId xmlns:a16="http://schemas.microsoft.com/office/drawing/2014/main" id="{142D3881-5274-4226-8C8D-D3649BAB4A67}"/>
              </a:ext>
            </a:extLst>
          </p:cNvPr>
          <p:cNvCxnSpPr>
            <a:cxnSpLocks/>
          </p:cNvCxnSpPr>
          <p:nvPr/>
        </p:nvCxnSpPr>
        <p:spPr>
          <a:xfrm flipV="1">
            <a:off x="10192974" y="1922108"/>
            <a:ext cx="0" cy="3030584"/>
          </a:xfrm>
          <a:prstGeom prst="straightConnector1">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6470AE9E-31C2-49B0-91EA-E642005DC643}"/>
              </a:ext>
            </a:extLst>
          </p:cNvPr>
          <p:cNvCxnSpPr>
            <a:cxnSpLocks/>
          </p:cNvCxnSpPr>
          <p:nvPr/>
        </p:nvCxnSpPr>
        <p:spPr>
          <a:xfrm>
            <a:off x="11703472" y="3827108"/>
            <a:ext cx="0" cy="1066800"/>
          </a:xfrm>
          <a:prstGeom prst="straightConnector1">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3" name="Arc 72">
            <a:extLst>
              <a:ext uri="{FF2B5EF4-FFF2-40B4-BE49-F238E27FC236}">
                <a16:creationId xmlns:a16="http://schemas.microsoft.com/office/drawing/2014/main" id="{C7409E80-B21C-4035-B89E-4E3ADCAC5F7D}"/>
              </a:ext>
            </a:extLst>
          </p:cNvPr>
          <p:cNvSpPr/>
          <p:nvPr/>
        </p:nvSpPr>
        <p:spPr>
          <a:xfrm>
            <a:off x="9430974" y="1351264"/>
            <a:ext cx="2512043" cy="1751401"/>
          </a:xfrm>
          <a:prstGeom prst="arc">
            <a:avLst>
              <a:gd name="adj1" fmla="val 14032012"/>
              <a:gd name="adj2" fmla="val 1840683"/>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4" name="Circular Arrow 67">
            <a:extLst>
              <a:ext uri="{FF2B5EF4-FFF2-40B4-BE49-F238E27FC236}">
                <a16:creationId xmlns:a16="http://schemas.microsoft.com/office/drawing/2014/main" id="{188A88A3-32F6-4AEC-B3F3-73836E47D7CC}"/>
              </a:ext>
            </a:extLst>
          </p:cNvPr>
          <p:cNvSpPr/>
          <p:nvPr/>
        </p:nvSpPr>
        <p:spPr>
          <a:xfrm rot="17100000">
            <a:off x="9347244" y="2168823"/>
            <a:ext cx="731520" cy="631723"/>
          </a:xfrm>
          <a:prstGeom prst="circularArrow">
            <a:avLst>
              <a:gd name="adj1" fmla="val 12146"/>
              <a:gd name="adj2" fmla="val 1142319"/>
              <a:gd name="adj3" fmla="val 19779009"/>
              <a:gd name="adj4" fmla="val 10800000"/>
              <a:gd name="adj5" fmla="val 1993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6123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Half-bridge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Dynamic Braking:</a:t>
            </a:r>
            <a:endParaRPr lang="en-US" altLang="en-US" dirty="0"/>
          </a:p>
          <a:p>
            <a:pPr lvl="1"/>
            <a:r>
              <a:rPr lang="en-US" dirty="0"/>
              <a:t>A OFF, B ON</a:t>
            </a:r>
            <a:endParaRPr lang="en-US" altLang="en-US" dirty="0"/>
          </a:p>
        </p:txBody>
      </p:sp>
      <p:sp>
        <p:nvSpPr>
          <p:cNvPr id="4" name="Arc 3">
            <a:extLst>
              <a:ext uri="{FF2B5EF4-FFF2-40B4-BE49-F238E27FC236}">
                <a16:creationId xmlns:a16="http://schemas.microsoft.com/office/drawing/2014/main" id="{7FB965BC-89A2-42DE-9E74-83BF20C20EF2}"/>
              </a:ext>
            </a:extLst>
          </p:cNvPr>
          <p:cNvSpPr/>
          <p:nvPr/>
        </p:nvSpPr>
        <p:spPr>
          <a:xfrm>
            <a:off x="9479752" y="1737363"/>
            <a:ext cx="388474" cy="1534639"/>
          </a:xfrm>
          <a:prstGeom prst="arc">
            <a:avLst>
              <a:gd name="adj1" fmla="val 15846612"/>
              <a:gd name="adj2" fmla="val 15333539"/>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BC7FF109-147C-4C58-A95D-A4F6DB07FA06}"/>
              </a:ext>
            </a:extLst>
          </p:cNvPr>
          <p:cNvGrpSpPr/>
          <p:nvPr/>
        </p:nvGrpSpPr>
        <p:grpSpPr>
          <a:xfrm rot="5400000">
            <a:off x="8995422" y="2355997"/>
            <a:ext cx="1752599" cy="393405"/>
            <a:chOff x="8195320" y="2752060"/>
            <a:chExt cx="1752599" cy="393405"/>
          </a:xfrm>
        </p:grpSpPr>
        <p:sp>
          <p:nvSpPr>
            <p:cNvPr id="6" name="Rectangle 5">
              <a:extLst>
                <a:ext uri="{FF2B5EF4-FFF2-40B4-BE49-F238E27FC236}">
                  <a16:creationId xmlns:a16="http://schemas.microsoft.com/office/drawing/2014/main" id="{5C85BCC2-1B4B-4694-911A-8E1544643261}"/>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3AE6CE3F-71F6-40A7-88AD-4DBF1670DFDB}"/>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Oval 7">
              <a:extLst>
                <a:ext uri="{FF2B5EF4-FFF2-40B4-BE49-F238E27FC236}">
                  <a16:creationId xmlns:a16="http://schemas.microsoft.com/office/drawing/2014/main" id="{BA375898-E254-42BB-9F91-207AC9E96498}"/>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9" name="Straight Connector 8">
              <a:extLst>
                <a:ext uri="{FF2B5EF4-FFF2-40B4-BE49-F238E27FC236}">
                  <a16:creationId xmlns:a16="http://schemas.microsoft.com/office/drawing/2014/main" id="{F0C1C355-C455-42D1-ADAC-557E251A13B0}"/>
                </a:ext>
              </a:extLst>
            </p:cNvPr>
            <p:cNvCxnSpPr>
              <a:stCxn id="7"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C8972C-644C-413A-A6ED-BCB01440F943}"/>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E0664A4B-C49D-4E0D-A321-BBC5410354D5}"/>
              </a:ext>
            </a:extLst>
          </p:cNvPr>
          <p:cNvSpPr txBox="1"/>
          <p:nvPr/>
        </p:nvSpPr>
        <p:spPr>
          <a:xfrm>
            <a:off x="9675019" y="2286000"/>
            <a:ext cx="425302" cy="369332"/>
          </a:xfrm>
          <a:prstGeom prst="rect">
            <a:avLst/>
          </a:prstGeom>
          <a:noFill/>
        </p:spPr>
        <p:txBody>
          <a:bodyPr wrap="square" rtlCol="0">
            <a:spAutoFit/>
          </a:bodyPr>
          <a:lstStyle/>
          <a:p>
            <a:r>
              <a:rPr lang="en-US" dirty="0"/>
              <a:t>M</a:t>
            </a:r>
          </a:p>
        </p:txBody>
      </p:sp>
      <p:cxnSp>
        <p:nvCxnSpPr>
          <p:cNvPr id="12" name="Straight Connector 11">
            <a:extLst>
              <a:ext uri="{FF2B5EF4-FFF2-40B4-BE49-F238E27FC236}">
                <a16:creationId xmlns:a16="http://schemas.microsoft.com/office/drawing/2014/main" id="{0C8B8B68-E857-46D7-ACD9-99743B25BA49}"/>
              </a:ext>
            </a:extLst>
          </p:cNvPr>
          <p:cNvCxnSpPr/>
          <p:nvPr/>
        </p:nvCxnSpPr>
        <p:spPr>
          <a:xfrm flipH="1">
            <a:off x="8836819" y="41910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2CC60CA-984F-48EE-B8EA-F04779793A5B}"/>
              </a:ext>
            </a:extLst>
          </p:cNvPr>
          <p:cNvGrpSpPr/>
          <p:nvPr/>
        </p:nvGrpSpPr>
        <p:grpSpPr>
          <a:xfrm>
            <a:off x="9299372" y="3429000"/>
            <a:ext cx="566057" cy="1506583"/>
            <a:chOff x="762000" y="1210491"/>
            <a:chExt cx="566057" cy="1506583"/>
          </a:xfrm>
        </p:grpSpPr>
        <p:cxnSp>
          <p:nvCxnSpPr>
            <p:cNvPr id="14" name="Straight Connector 13">
              <a:extLst>
                <a:ext uri="{FF2B5EF4-FFF2-40B4-BE49-F238E27FC236}">
                  <a16:creationId xmlns:a16="http://schemas.microsoft.com/office/drawing/2014/main" id="{31E96C78-2BFC-4C73-806D-72B6F74DB88B}"/>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B5343D-B6E2-4E9E-93CD-29C11092A5D8}"/>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CA4240-0C38-43FC-B0E3-99F0730E0251}"/>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8CE596-A09C-4D51-B866-E0720CB5387D}"/>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EA9D31-1938-4A58-9E30-3F177DBD7368}"/>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47F93E-9233-4A85-AFB8-8EAA157F6C91}"/>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44427A-0840-4143-9085-C64A77919A41}"/>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9DE3B7-205A-4020-B8B4-631C57786273}"/>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B935B4D7-A143-4DA3-9F23-79E0286D5F93}"/>
              </a:ext>
            </a:extLst>
          </p:cNvPr>
          <p:cNvCxnSpPr/>
          <p:nvPr/>
        </p:nvCxnSpPr>
        <p:spPr>
          <a:xfrm flipH="1">
            <a:off x="9903619" y="16764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BB58A75-7BB7-434F-9715-E2CB647E543D}"/>
              </a:ext>
            </a:extLst>
          </p:cNvPr>
          <p:cNvGrpSpPr/>
          <p:nvPr/>
        </p:nvGrpSpPr>
        <p:grpSpPr>
          <a:xfrm>
            <a:off x="10631255" y="2964526"/>
            <a:ext cx="1098752" cy="716701"/>
            <a:chOff x="869858" y="1721378"/>
            <a:chExt cx="1098752" cy="716701"/>
          </a:xfrm>
        </p:grpSpPr>
        <p:sp>
          <p:nvSpPr>
            <p:cNvPr id="24" name="Oval 23">
              <a:extLst>
                <a:ext uri="{FF2B5EF4-FFF2-40B4-BE49-F238E27FC236}">
                  <a16:creationId xmlns:a16="http://schemas.microsoft.com/office/drawing/2014/main" id="{C55A8FF9-B878-4B75-9B37-DD1EFA287319}"/>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00D05F5-5D40-41BF-9B69-A8F41C13D9DC}"/>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E72C3116-BEBA-4894-96A9-EBBB537DE4F0}"/>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C0FB561C-2A7F-47F9-9F0A-90385DFB9590}"/>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8" name="Straight Connector 27">
            <a:extLst>
              <a:ext uri="{FF2B5EF4-FFF2-40B4-BE49-F238E27FC236}">
                <a16:creationId xmlns:a16="http://schemas.microsoft.com/office/drawing/2014/main" id="{B017BFC0-3030-4B8F-B326-9363D3CA562C}"/>
              </a:ext>
            </a:extLst>
          </p:cNvPr>
          <p:cNvCxnSpPr/>
          <p:nvPr/>
        </p:nvCxnSpPr>
        <p:spPr>
          <a:xfrm flipV="1">
            <a:off x="11423265" y="16764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F95FA9-0E4B-4BC3-B9F2-BB7CF43213C9}"/>
              </a:ext>
            </a:extLst>
          </p:cNvPr>
          <p:cNvCxnSpPr/>
          <p:nvPr/>
        </p:nvCxnSpPr>
        <p:spPr>
          <a:xfrm>
            <a:off x="11427619" y="35814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8413667-234D-4D3F-9C0E-DBE44E03021D}"/>
              </a:ext>
            </a:extLst>
          </p:cNvPr>
          <p:cNvGrpSpPr/>
          <p:nvPr/>
        </p:nvGrpSpPr>
        <p:grpSpPr>
          <a:xfrm>
            <a:off x="9675019" y="4953000"/>
            <a:ext cx="374371" cy="393942"/>
            <a:chOff x="1511458" y="6156960"/>
            <a:chExt cx="374371" cy="393942"/>
          </a:xfrm>
        </p:grpSpPr>
        <p:cxnSp>
          <p:nvCxnSpPr>
            <p:cNvPr id="31" name="Straight Connector 30">
              <a:extLst>
                <a:ext uri="{FF2B5EF4-FFF2-40B4-BE49-F238E27FC236}">
                  <a16:creationId xmlns:a16="http://schemas.microsoft.com/office/drawing/2014/main" id="{32EE78F4-A862-407D-89BB-5FCBEDA09427}"/>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222AEE1-76F6-4676-A13F-AB57B2197A96}"/>
                </a:ext>
              </a:extLst>
            </p:cNvPr>
            <p:cNvGrpSpPr/>
            <p:nvPr/>
          </p:nvGrpSpPr>
          <p:grpSpPr>
            <a:xfrm>
              <a:off x="1511458" y="6421025"/>
              <a:ext cx="374371" cy="129877"/>
              <a:chOff x="1489214" y="3057613"/>
              <a:chExt cx="374371" cy="129877"/>
            </a:xfrm>
          </p:grpSpPr>
          <p:cxnSp>
            <p:nvCxnSpPr>
              <p:cNvPr id="33" name="Straight Connector 32">
                <a:extLst>
                  <a:ext uri="{FF2B5EF4-FFF2-40B4-BE49-F238E27FC236}">
                    <a16:creationId xmlns:a16="http://schemas.microsoft.com/office/drawing/2014/main" id="{70269CE6-E2BD-425B-B645-0CA0D002A0D1}"/>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A2E87C-15E8-4AF7-9764-6F0C3A3E3424}"/>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5DC115-4056-4700-A9CD-8D77D15433FB}"/>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7793D9AD-E31D-4002-94D9-8565DA5D7999}"/>
              </a:ext>
            </a:extLst>
          </p:cNvPr>
          <p:cNvGrpSpPr/>
          <p:nvPr/>
        </p:nvGrpSpPr>
        <p:grpSpPr>
          <a:xfrm>
            <a:off x="11233855" y="4953000"/>
            <a:ext cx="374371" cy="393942"/>
            <a:chOff x="1511458" y="6156960"/>
            <a:chExt cx="374371" cy="393942"/>
          </a:xfrm>
        </p:grpSpPr>
        <p:cxnSp>
          <p:nvCxnSpPr>
            <p:cNvPr id="37" name="Straight Connector 36">
              <a:extLst>
                <a:ext uri="{FF2B5EF4-FFF2-40B4-BE49-F238E27FC236}">
                  <a16:creationId xmlns:a16="http://schemas.microsoft.com/office/drawing/2014/main" id="{0167F36F-1B73-4CB3-B448-5A068EA0B89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7B4F6161-949C-4F0D-8EDA-1ED8235D9A3A}"/>
                </a:ext>
              </a:extLst>
            </p:cNvPr>
            <p:cNvGrpSpPr/>
            <p:nvPr/>
          </p:nvGrpSpPr>
          <p:grpSpPr>
            <a:xfrm>
              <a:off x="1511458" y="6421025"/>
              <a:ext cx="374371" cy="129877"/>
              <a:chOff x="1489214" y="3057613"/>
              <a:chExt cx="374371" cy="129877"/>
            </a:xfrm>
          </p:grpSpPr>
          <p:cxnSp>
            <p:nvCxnSpPr>
              <p:cNvPr id="39" name="Straight Connector 38">
                <a:extLst>
                  <a:ext uri="{FF2B5EF4-FFF2-40B4-BE49-F238E27FC236}">
                    <a16:creationId xmlns:a16="http://schemas.microsoft.com/office/drawing/2014/main" id="{FF104BC5-76D2-4AA8-A3C6-4D51442340A3}"/>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A81085-2381-4AEF-8315-B5A31F99C9D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BA74B5-1475-4205-800B-12B60C12BB79}"/>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2" name="TextBox 41">
            <a:extLst>
              <a:ext uri="{FF2B5EF4-FFF2-40B4-BE49-F238E27FC236}">
                <a16:creationId xmlns:a16="http://schemas.microsoft.com/office/drawing/2014/main" id="{B299F113-FFEE-4CF0-B907-74B533D1551D}"/>
              </a:ext>
            </a:extLst>
          </p:cNvPr>
          <p:cNvSpPr txBox="1"/>
          <p:nvPr/>
        </p:nvSpPr>
        <p:spPr>
          <a:xfrm>
            <a:off x="10056019" y="5638800"/>
            <a:ext cx="1600200" cy="369332"/>
          </a:xfrm>
          <a:prstGeom prst="rect">
            <a:avLst/>
          </a:prstGeom>
          <a:noFill/>
        </p:spPr>
        <p:txBody>
          <a:bodyPr wrap="square" rtlCol="0">
            <a:spAutoFit/>
          </a:bodyPr>
          <a:lstStyle/>
          <a:p>
            <a:r>
              <a:rPr lang="en-US" dirty="0"/>
              <a:t>Half-bridge</a:t>
            </a:r>
          </a:p>
        </p:txBody>
      </p:sp>
      <p:cxnSp>
        <p:nvCxnSpPr>
          <p:cNvPr id="43" name="Straight Connector 42">
            <a:extLst>
              <a:ext uri="{FF2B5EF4-FFF2-40B4-BE49-F238E27FC236}">
                <a16:creationId xmlns:a16="http://schemas.microsoft.com/office/drawing/2014/main" id="{2FEDD24A-0D95-4B87-8B1D-80B9E7EF281E}"/>
              </a:ext>
            </a:extLst>
          </p:cNvPr>
          <p:cNvCxnSpPr>
            <a:endCxn id="45" idx="3"/>
          </p:cNvCxnSpPr>
          <p:nvPr/>
        </p:nvCxnSpPr>
        <p:spPr>
          <a:xfrm flipH="1">
            <a:off x="7770019" y="41910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4AE0ADD-3D56-45F9-A518-F358A8FC6498}"/>
              </a:ext>
            </a:extLst>
          </p:cNvPr>
          <p:cNvGrpSpPr/>
          <p:nvPr/>
        </p:nvGrpSpPr>
        <p:grpSpPr>
          <a:xfrm>
            <a:off x="7008019" y="4038600"/>
            <a:ext cx="762000" cy="381000"/>
            <a:chOff x="7160419" y="3733800"/>
            <a:chExt cx="762000" cy="381000"/>
          </a:xfrm>
        </p:grpSpPr>
        <p:sp>
          <p:nvSpPr>
            <p:cNvPr id="45" name="Pentagon 45">
              <a:extLst>
                <a:ext uri="{FF2B5EF4-FFF2-40B4-BE49-F238E27FC236}">
                  <a16:creationId xmlns:a16="http://schemas.microsoft.com/office/drawing/2014/main" id="{4F958D52-6D7B-434E-A45A-758BC6846BA5}"/>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39E9397-85FC-4DB3-9089-516BB4336DAD}"/>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A</a:t>
              </a:r>
            </a:p>
          </p:txBody>
        </p:sp>
      </p:grpSp>
      <p:sp>
        <p:nvSpPr>
          <p:cNvPr id="47" name="Isosceles Triangle 46">
            <a:extLst>
              <a:ext uri="{FF2B5EF4-FFF2-40B4-BE49-F238E27FC236}">
                <a16:creationId xmlns:a16="http://schemas.microsoft.com/office/drawing/2014/main" id="{E9C22463-A0C8-48B3-BC89-0E3ED6F7CDF2}"/>
              </a:ext>
            </a:extLst>
          </p:cNvPr>
          <p:cNvSpPr/>
          <p:nvPr/>
        </p:nvSpPr>
        <p:spPr>
          <a:xfrm rot="5400000">
            <a:off x="8260747" y="39288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7AF23D05-B7F6-4EA5-9B35-2342D0766077}"/>
              </a:ext>
            </a:extLst>
          </p:cNvPr>
          <p:cNvGrpSpPr/>
          <p:nvPr/>
        </p:nvGrpSpPr>
        <p:grpSpPr>
          <a:xfrm>
            <a:off x="8836819" y="1676400"/>
            <a:ext cx="566057" cy="1752600"/>
            <a:chOff x="762000" y="1210491"/>
            <a:chExt cx="566057" cy="1752600"/>
          </a:xfrm>
        </p:grpSpPr>
        <p:cxnSp>
          <p:nvCxnSpPr>
            <p:cNvPr id="49" name="Straight Connector 48">
              <a:extLst>
                <a:ext uri="{FF2B5EF4-FFF2-40B4-BE49-F238E27FC236}">
                  <a16:creationId xmlns:a16="http://schemas.microsoft.com/office/drawing/2014/main" id="{3DD5F1F3-6F81-4EC2-9D14-62631553F03C}"/>
                </a:ext>
              </a:extLst>
            </p:cNvPr>
            <p:cNvCxnSpPr/>
            <p:nvPr/>
          </p:nvCxnSpPr>
          <p:spPr>
            <a:xfrm>
              <a:off x="1322235" y="1994263"/>
              <a:ext cx="0" cy="96882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B2A50B0-2D22-4542-8264-F95BCD7FBAA0}"/>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1C3F3C-D9B5-48DF-9BDD-8BC3BB320183}"/>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D7DA4F-D14C-443C-BF5E-EF7907E8B928}"/>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00C09C-A3AB-423F-AF9F-26172C580EA7}"/>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77630CC-C377-443A-9FDC-888ECFF4A625}"/>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A44366-2B10-4476-891C-36B0823F08E4}"/>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A6FADF-4B2E-428D-A5FD-1E083C1548F7}"/>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F4F3BB9C-B9BB-486B-8853-4F14CDD0DD3A}"/>
              </a:ext>
            </a:extLst>
          </p:cNvPr>
          <p:cNvCxnSpPr/>
          <p:nvPr/>
        </p:nvCxnSpPr>
        <p:spPr>
          <a:xfrm>
            <a:off x="9370219" y="1676400"/>
            <a:ext cx="533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E7B88FE-36BE-41BB-A4F9-3A25807D38AF}"/>
              </a:ext>
            </a:extLst>
          </p:cNvPr>
          <p:cNvCxnSpPr/>
          <p:nvPr/>
        </p:nvCxnSpPr>
        <p:spPr>
          <a:xfrm>
            <a:off x="9370219" y="3429000"/>
            <a:ext cx="533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09C559E-6E72-471F-BDD1-00D5C5BF7A20}"/>
              </a:ext>
            </a:extLst>
          </p:cNvPr>
          <p:cNvCxnSpPr/>
          <p:nvPr/>
        </p:nvCxnSpPr>
        <p:spPr>
          <a:xfrm flipH="1">
            <a:off x="8532019" y="24384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7423A74-1759-46DD-A6D1-8FCBE04563CF}"/>
              </a:ext>
            </a:extLst>
          </p:cNvPr>
          <p:cNvCxnSpPr>
            <a:endCxn id="62" idx="3"/>
          </p:cNvCxnSpPr>
          <p:nvPr/>
        </p:nvCxnSpPr>
        <p:spPr>
          <a:xfrm flipH="1">
            <a:off x="7465219" y="24384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AA410C28-AAAB-4DC7-B9C1-4361D9597FA6}"/>
              </a:ext>
            </a:extLst>
          </p:cNvPr>
          <p:cNvGrpSpPr/>
          <p:nvPr/>
        </p:nvGrpSpPr>
        <p:grpSpPr>
          <a:xfrm>
            <a:off x="6703219" y="2286000"/>
            <a:ext cx="762000" cy="381000"/>
            <a:chOff x="7160419" y="3733800"/>
            <a:chExt cx="762000" cy="381000"/>
          </a:xfrm>
        </p:grpSpPr>
        <p:sp>
          <p:nvSpPr>
            <p:cNvPr id="62" name="Pentagon 68">
              <a:extLst>
                <a:ext uri="{FF2B5EF4-FFF2-40B4-BE49-F238E27FC236}">
                  <a16:creationId xmlns:a16="http://schemas.microsoft.com/office/drawing/2014/main" id="{CA6650F5-0C14-4BEC-AED9-65920BB35E8F}"/>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F4BF639B-E5C1-4715-AEE6-BAEBC487B9AE}"/>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dirty="0"/>
                <a:t>B</a:t>
              </a:r>
            </a:p>
          </p:txBody>
        </p:sp>
      </p:grpSp>
      <p:sp>
        <p:nvSpPr>
          <p:cNvPr id="64" name="Isosceles Triangle 63">
            <a:extLst>
              <a:ext uri="{FF2B5EF4-FFF2-40B4-BE49-F238E27FC236}">
                <a16:creationId xmlns:a16="http://schemas.microsoft.com/office/drawing/2014/main" id="{A1DD42CE-DEBC-4A51-BFD0-CADF4E0BECA3}"/>
              </a:ext>
            </a:extLst>
          </p:cNvPr>
          <p:cNvSpPr/>
          <p:nvPr/>
        </p:nvSpPr>
        <p:spPr>
          <a:xfrm rot="5400000">
            <a:off x="7955947" y="21762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ACBC7B5E-38FB-4E93-8653-254AEECF32A2}"/>
              </a:ext>
            </a:extLst>
          </p:cNvPr>
          <p:cNvGrpSpPr/>
          <p:nvPr/>
        </p:nvGrpSpPr>
        <p:grpSpPr>
          <a:xfrm>
            <a:off x="6627019" y="1600200"/>
            <a:ext cx="762000" cy="457200"/>
            <a:chOff x="6169819" y="2514600"/>
            <a:chExt cx="762000" cy="457200"/>
          </a:xfrm>
          <a:solidFill>
            <a:schemeClr val="accent3">
              <a:lumMod val="20000"/>
              <a:lumOff val="80000"/>
            </a:schemeClr>
          </a:solidFill>
        </p:grpSpPr>
        <p:sp>
          <p:nvSpPr>
            <p:cNvPr id="66" name="Rectangle 65">
              <a:extLst>
                <a:ext uri="{FF2B5EF4-FFF2-40B4-BE49-F238E27FC236}">
                  <a16:creationId xmlns:a16="http://schemas.microsoft.com/office/drawing/2014/main" id="{DA7FB529-490C-4C18-B715-35C2CC853EB3}"/>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Content Placeholder 1">
              <a:extLst>
                <a:ext uri="{FF2B5EF4-FFF2-40B4-BE49-F238E27FC236}">
                  <a16:creationId xmlns:a16="http://schemas.microsoft.com/office/drawing/2014/main" id="{B6ECDE59-DA23-47BA-BC34-F44A695607F8}"/>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68" name="Group 67">
            <a:extLst>
              <a:ext uri="{FF2B5EF4-FFF2-40B4-BE49-F238E27FC236}">
                <a16:creationId xmlns:a16="http://schemas.microsoft.com/office/drawing/2014/main" id="{AC276182-4A0A-4939-A45E-807E5D538EC3}"/>
              </a:ext>
            </a:extLst>
          </p:cNvPr>
          <p:cNvGrpSpPr/>
          <p:nvPr/>
        </p:nvGrpSpPr>
        <p:grpSpPr>
          <a:xfrm>
            <a:off x="6627019" y="3429000"/>
            <a:ext cx="762000" cy="457200"/>
            <a:chOff x="6169819" y="2514600"/>
            <a:chExt cx="762000" cy="457200"/>
          </a:xfrm>
        </p:grpSpPr>
        <p:sp>
          <p:nvSpPr>
            <p:cNvPr id="69" name="Rectangle 68">
              <a:extLst>
                <a:ext uri="{FF2B5EF4-FFF2-40B4-BE49-F238E27FC236}">
                  <a16:creationId xmlns:a16="http://schemas.microsoft.com/office/drawing/2014/main" id="{BC4504EF-F16C-4612-BBA2-542D056B25C8}"/>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Content Placeholder 1">
              <a:extLst>
                <a:ext uri="{FF2B5EF4-FFF2-40B4-BE49-F238E27FC236}">
                  <a16:creationId xmlns:a16="http://schemas.microsoft.com/office/drawing/2014/main" id="{83ADC7EE-666F-4E91-B619-2857DD0CFF00}"/>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Tree>
    <p:extLst>
      <p:ext uri="{BB962C8B-B14F-4D97-AF65-F5344CB8AC3E}">
        <p14:creationId xmlns:p14="http://schemas.microsoft.com/office/powerpoint/2010/main" val="278992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Motor Controller Topology: H-bridge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The most versatile motor controller topology is an H-bridge</a:t>
            </a:r>
          </a:p>
          <a:p>
            <a:r>
              <a:rPr lang="en-US" dirty="0"/>
              <a:t>Requires four (4) FETs per motor</a:t>
            </a:r>
            <a:endParaRPr lang="en-US" altLang="en-US" dirty="0"/>
          </a:p>
        </p:txBody>
      </p:sp>
      <p:grpSp>
        <p:nvGrpSpPr>
          <p:cNvPr id="4" name="Group 3">
            <a:extLst>
              <a:ext uri="{FF2B5EF4-FFF2-40B4-BE49-F238E27FC236}">
                <a16:creationId xmlns:a16="http://schemas.microsoft.com/office/drawing/2014/main" id="{210CCB7E-E11F-4145-A206-4E2E2FDA7E69}"/>
              </a:ext>
            </a:extLst>
          </p:cNvPr>
          <p:cNvGrpSpPr/>
          <p:nvPr/>
        </p:nvGrpSpPr>
        <p:grpSpPr>
          <a:xfrm>
            <a:off x="5103019" y="2514600"/>
            <a:ext cx="6458828" cy="3424526"/>
            <a:chOff x="2946648" y="3069771"/>
            <a:chExt cx="6458828" cy="3424526"/>
          </a:xfrm>
        </p:grpSpPr>
        <p:grpSp>
          <p:nvGrpSpPr>
            <p:cNvPr id="5" name="Group 4">
              <a:extLst>
                <a:ext uri="{FF2B5EF4-FFF2-40B4-BE49-F238E27FC236}">
                  <a16:creationId xmlns:a16="http://schemas.microsoft.com/office/drawing/2014/main" id="{1D3440BF-383E-4DF8-87F2-9C47FC134656}"/>
                </a:ext>
              </a:extLst>
            </p:cNvPr>
            <p:cNvGrpSpPr/>
            <p:nvPr/>
          </p:nvGrpSpPr>
          <p:grpSpPr>
            <a:xfrm>
              <a:off x="9031105" y="6100355"/>
              <a:ext cx="374371" cy="393942"/>
              <a:chOff x="1511458" y="6156960"/>
              <a:chExt cx="374371" cy="393942"/>
            </a:xfrm>
          </p:grpSpPr>
          <p:cxnSp>
            <p:nvCxnSpPr>
              <p:cNvPr id="60" name="Straight Connector 59">
                <a:extLst>
                  <a:ext uri="{FF2B5EF4-FFF2-40B4-BE49-F238E27FC236}">
                    <a16:creationId xmlns:a16="http://schemas.microsoft.com/office/drawing/2014/main" id="{CEAFCF16-58D3-4541-8242-67420CB5F69B}"/>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9C3E142B-2239-443D-A151-49F2ED5776BE}"/>
                  </a:ext>
                </a:extLst>
              </p:cNvPr>
              <p:cNvGrpSpPr/>
              <p:nvPr/>
            </p:nvGrpSpPr>
            <p:grpSpPr>
              <a:xfrm>
                <a:off x="1511458" y="6421025"/>
                <a:ext cx="374371" cy="129877"/>
                <a:chOff x="1489214" y="3057613"/>
                <a:chExt cx="374371" cy="129877"/>
              </a:xfrm>
            </p:grpSpPr>
            <p:cxnSp>
              <p:nvCxnSpPr>
                <p:cNvPr id="62" name="Straight Connector 61">
                  <a:extLst>
                    <a:ext uri="{FF2B5EF4-FFF2-40B4-BE49-F238E27FC236}">
                      <a16:creationId xmlns:a16="http://schemas.microsoft.com/office/drawing/2014/main" id="{E7886A01-A691-47E1-A7CD-43D155CBF64B}"/>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1CEB32-591A-4D76-9113-6C4DAA7406E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1BEABC-9EAE-47AD-AAD4-A48A7E4AB4F0}"/>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5FA0B71F-A658-4B42-A771-2F34A76EC68B}"/>
                </a:ext>
              </a:extLst>
            </p:cNvPr>
            <p:cNvSpPr/>
            <p:nvPr/>
          </p:nvSpPr>
          <p:spPr>
            <a:xfrm>
              <a:off x="6535579" y="4349931"/>
              <a:ext cx="1140823" cy="487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4141EED-3775-49FA-B2ED-BEFECDDF6417}"/>
                </a:ext>
              </a:extLst>
            </p:cNvPr>
            <p:cNvSpPr/>
            <p:nvPr/>
          </p:nvSpPr>
          <p:spPr>
            <a:xfrm>
              <a:off x="6735877" y="4219305"/>
              <a:ext cx="748938" cy="7489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C35DFB5-97FA-4A1C-9FD1-824E14BD4D33}"/>
                </a:ext>
              </a:extLst>
            </p:cNvPr>
            <p:cNvSpPr txBox="1"/>
            <p:nvPr/>
          </p:nvSpPr>
          <p:spPr>
            <a:xfrm>
              <a:off x="6933111" y="4418884"/>
              <a:ext cx="917460" cy="369332"/>
            </a:xfrm>
            <a:prstGeom prst="rect">
              <a:avLst/>
            </a:prstGeom>
            <a:noFill/>
          </p:spPr>
          <p:txBody>
            <a:bodyPr wrap="square" rtlCol="0">
              <a:spAutoFit/>
            </a:bodyPr>
            <a:lstStyle/>
            <a:p>
              <a:r>
                <a:rPr lang="en-US" dirty="0"/>
                <a:t>M</a:t>
              </a:r>
            </a:p>
          </p:txBody>
        </p:sp>
        <p:grpSp>
          <p:nvGrpSpPr>
            <p:cNvPr id="9" name="Group 8">
              <a:extLst>
                <a:ext uri="{FF2B5EF4-FFF2-40B4-BE49-F238E27FC236}">
                  <a16:creationId xmlns:a16="http://schemas.microsoft.com/office/drawing/2014/main" id="{69F07523-7A25-45DC-8210-DC9FF2C13A0A}"/>
                </a:ext>
              </a:extLst>
            </p:cNvPr>
            <p:cNvGrpSpPr/>
            <p:nvPr/>
          </p:nvGrpSpPr>
          <p:grpSpPr>
            <a:xfrm>
              <a:off x="4476001" y="3069771"/>
              <a:ext cx="566057" cy="1506583"/>
              <a:chOff x="762000" y="1210491"/>
              <a:chExt cx="566057" cy="1506583"/>
            </a:xfrm>
          </p:grpSpPr>
          <p:cxnSp>
            <p:nvCxnSpPr>
              <p:cNvPr id="52" name="Straight Connector 51">
                <a:extLst>
                  <a:ext uri="{FF2B5EF4-FFF2-40B4-BE49-F238E27FC236}">
                    <a16:creationId xmlns:a16="http://schemas.microsoft.com/office/drawing/2014/main" id="{53E8B337-49C9-4412-95F5-B5E11CF731ED}"/>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10BFD5C-AABB-46C8-B5DA-D12846C9D2BD}"/>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A492DEF-3537-4EEB-8F1E-455F289D91A3}"/>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D842BB2-F814-404F-A34A-0A22CA1F8D5B}"/>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A1A08E-4A6A-4625-BAA5-FD71764CDEF6}"/>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1048733-D15C-4D23-BD4A-C5B8CB5BE0F9}"/>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74C2C03-6346-4DFF-ACC5-3D2AA200FEE5}"/>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A195205-525B-4A90-8FE4-C15641D6CAF1}"/>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4AC46B5-E7E4-4D7F-A6E9-C298E2692B90}"/>
                </a:ext>
              </a:extLst>
            </p:cNvPr>
            <p:cNvGrpSpPr/>
            <p:nvPr/>
          </p:nvGrpSpPr>
          <p:grpSpPr>
            <a:xfrm>
              <a:off x="8643053" y="3074125"/>
              <a:ext cx="566057" cy="1506583"/>
              <a:chOff x="762000" y="1210491"/>
              <a:chExt cx="566057" cy="1506583"/>
            </a:xfrm>
          </p:grpSpPr>
          <p:cxnSp>
            <p:nvCxnSpPr>
              <p:cNvPr id="44" name="Straight Connector 43">
                <a:extLst>
                  <a:ext uri="{FF2B5EF4-FFF2-40B4-BE49-F238E27FC236}">
                    <a16:creationId xmlns:a16="http://schemas.microsoft.com/office/drawing/2014/main" id="{1C99D42B-812D-498A-9AB0-B1CAA934CB5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598329A-7433-4011-847B-EEA30E68FE9D}"/>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EA6C25-EBBB-4D0D-B1B9-5072FA4497B1}"/>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703DD1-10DB-40B1-B57B-627BF0212373}"/>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8D4FE7-F929-431A-A469-133D26D52D87}"/>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AB9202-7F09-4FAE-8E6B-545203686AFB}"/>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E379160-F19B-4FAE-A008-C91A6EAB90B8}"/>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697A1BA-FBA0-4966-AF1E-E9723BAE2FE1}"/>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2FE9B8A3-1234-438D-9C3B-74E4D4F33B41}"/>
                </a:ext>
              </a:extLst>
            </p:cNvPr>
            <p:cNvCxnSpPr/>
            <p:nvPr/>
          </p:nvCxnSpPr>
          <p:spPr>
            <a:xfrm>
              <a:off x="7685110" y="4585063"/>
              <a:ext cx="15240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711736-936C-4A3F-8BFD-F34255068DA6}"/>
                </a:ext>
              </a:extLst>
            </p:cNvPr>
            <p:cNvCxnSpPr>
              <a:stCxn id="6" idx="1"/>
            </p:cNvCxnSpPr>
            <p:nvPr/>
          </p:nvCxnSpPr>
          <p:spPr>
            <a:xfrm flipH="1">
              <a:off x="5046413" y="4593771"/>
              <a:ext cx="148916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3EF3E2D-71F0-4210-AB84-512815166CB9}"/>
                </a:ext>
              </a:extLst>
            </p:cNvPr>
            <p:cNvGrpSpPr/>
            <p:nvPr/>
          </p:nvGrpSpPr>
          <p:grpSpPr>
            <a:xfrm>
              <a:off x="8647407" y="4585062"/>
              <a:ext cx="566057" cy="1506583"/>
              <a:chOff x="762000" y="1210491"/>
              <a:chExt cx="566057" cy="1506583"/>
            </a:xfrm>
          </p:grpSpPr>
          <p:cxnSp>
            <p:nvCxnSpPr>
              <p:cNvPr id="36" name="Straight Connector 35">
                <a:extLst>
                  <a:ext uri="{FF2B5EF4-FFF2-40B4-BE49-F238E27FC236}">
                    <a16:creationId xmlns:a16="http://schemas.microsoft.com/office/drawing/2014/main" id="{999B3D9C-31C9-496F-B64F-2C21EB9B93CC}"/>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022089-1FEC-4F28-88D7-74F1400C510A}"/>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AD2E26-59EC-4B0C-844B-11A84995E1D9}"/>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5C57C1A-82D8-4F11-8A09-0F20631DE018}"/>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76555A4-48D5-4275-ACFE-EE857AEDB300}"/>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7FA7913-6E0C-46D8-9114-D26FE7A7D950}"/>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0C7FD1D-1D68-4C36-8CCD-00312EAB78B8}"/>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76573CA-D425-4BF9-91FF-ED55EE222979}"/>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72499D5-21C9-4FAB-9CE2-923A79783009}"/>
                </a:ext>
              </a:extLst>
            </p:cNvPr>
            <p:cNvGrpSpPr/>
            <p:nvPr/>
          </p:nvGrpSpPr>
          <p:grpSpPr>
            <a:xfrm>
              <a:off x="4480357" y="4580707"/>
              <a:ext cx="566057" cy="1506583"/>
              <a:chOff x="762000" y="1210491"/>
              <a:chExt cx="566057" cy="1506583"/>
            </a:xfrm>
          </p:grpSpPr>
          <p:cxnSp>
            <p:nvCxnSpPr>
              <p:cNvPr id="28" name="Straight Connector 27">
                <a:extLst>
                  <a:ext uri="{FF2B5EF4-FFF2-40B4-BE49-F238E27FC236}">
                    <a16:creationId xmlns:a16="http://schemas.microsoft.com/office/drawing/2014/main" id="{1A966BAE-06D5-48A9-A6AB-A0F9796056B3}"/>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5643688-A706-4FC6-A37C-8280034B88F4}"/>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5F3E83-DBCD-46ED-9792-897CF7B808CB}"/>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AD8835-D152-4189-9BFE-98B0A49E9A5A}"/>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366841-7643-4C8E-BF80-A1977C897CD4}"/>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4A2936-7B7E-4E4B-96A8-D937A02434B5}"/>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4C5EA6-A2CA-43F5-80BB-E01419797C09}"/>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C48C37-8103-4050-85BD-2CD5F724DDBB}"/>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7FC63E2D-42A8-4F3A-828B-091E389A96E0}"/>
                </a:ext>
              </a:extLst>
            </p:cNvPr>
            <p:cNvCxnSpPr/>
            <p:nvPr/>
          </p:nvCxnSpPr>
          <p:spPr>
            <a:xfrm flipH="1">
              <a:off x="3740127" y="3069771"/>
              <a:ext cx="546898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3D8906-E021-4D2A-BD0D-C0BF16CB4229}"/>
                </a:ext>
              </a:extLst>
            </p:cNvPr>
            <p:cNvCxnSpPr/>
            <p:nvPr/>
          </p:nvCxnSpPr>
          <p:spPr>
            <a:xfrm flipH="1">
              <a:off x="3731419" y="6096000"/>
              <a:ext cx="5482046"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A3F1DF-D47E-418D-B911-2659DEBF714F}"/>
                </a:ext>
              </a:extLst>
            </p:cNvPr>
            <p:cNvCxnSpPr/>
            <p:nvPr/>
          </p:nvCxnSpPr>
          <p:spPr>
            <a:xfrm flipH="1">
              <a:off x="8233750" y="3836126"/>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9801EE-0A84-45AA-B6A8-F021BD854A10}"/>
                </a:ext>
              </a:extLst>
            </p:cNvPr>
            <p:cNvCxnSpPr/>
            <p:nvPr/>
          </p:nvCxnSpPr>
          <p:spPr>
            <a:xfrm flipH="1">
              <a:off x="8220687" y="5338354"/>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20FC8B-6571-4640-BE9F-D372E1E56506}"/>
                </a:ext>
              </a:extLst>
            </p:cNvPr>
            <p:cNvCxnSpPr/>
            <p:nvPr/>
          </p:nvCxnSpPr>
          <p:spPr>
            <a:xfrm flipH="1">
              <a:off x="4079761" y="5342708"/>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7D7168-6884-4A86-93AF-E8A416588772}"/>
                </a:ext>
              </a:extLst>
            </p:cNvPr>
            <p:cNvCxnSpPr/>
            <p:nvPr/>
          </p:nvCxnSpPr>
          <p:spPr>
            <a:xfrm flipH="1">
              <a:off x="4075408" y="3823063"/>
              <a:ext cx="41801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D880BEBB-E1D9-42F9-A80C-8E5E0093A5CA}"/>
                </a:ext>
              </a:extLst>
            </p:cNvPr>
            <p:cNvGrpSpPr/>
            <p:nvPr/>
          </p:nvGrpSpPr>
          <p:grpSpPr>
            <a:xfrm>
              <a:off x="2946648" y="4111880"/>
              <a:ext cx="1098752" cy="716701"/>
              <a:chOff x="869858" y="1721378"/>
              <a:chExt cx="1098752" cy="716701"/>
            </a:xfrm>
          </p:grpSpPr>
          <p:sp>
            <p:nvSpPr>
              <p:cNvPr id="24" name="Oval 23">
                <a:extLst>
                  <a:ext uri="{FF2B5EF4-FFF2-40B4-BE49-F238E27FC236}">
                    <a16:creationId xmlns:a16="http://schemas.microsoft.com/office/drawing/2014/main" id="{43FC2D93-40AC-4397-AF33-55BA9C441290}"/>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C492668-B7DF-4987-A3CF-B9A682104872}"/>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A990E65D-DBF8-404F-B65E-7614FABC8AE7}"/>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27" name="TextBox 26">
                <a:extLst>
                  <a:ext uri="{FF2B5EF4-FFF2-40B4-BE49-F238E27FC236}">
                    <a16:creationId xmlns:a16="http://schemas.microsoft.com/office/drawing/2014/main" id="{D22044FA-5438-49EB-A82D-98DD6A375EB8}"/>
                  </a:ext>
                </a:extLst>
              </p:cNvPr>
              <p:cNvSpPr txBox="1"/>
              <p:nvPr/>
            </p:nvSpPr>
            <p:spPr>
              <a:xfrm>
                <a:off x="869858" y="1823039"/>
                <a:ext cx="531080" cy="369332"/>
              </a:xfrm>
              <a:prstGeom prst="rect">
                <a:avLst/>
              </a:prstGeom>
              <a:noFill/>
            </p:spPr>
            <p:txBody>
              <a:bodyPr wrap="square" rtlCol="0">
                <a:spAutoFit/>
              </a:bodyPr>
              <a:lstStyle/>
              <a:p>
                <a:r>
                  <a:rPr lang="en-US" dirty="0"/>
                  <a:t>V</a:t>
                </a:r>
                <a:r>
                  <a:rPr lang="en-US" baseline="-25000" dirty="0"/>
                  <a:t>bat</a:t>
                </a:r>
              </a:p>
            </p:txBody>
          </p:sp>
        </p:grpSp>
        <p:cxnSp>
          <p:nvCxnSpPr>
            <p:cNvPr id="22" name="Straight Connector 21">
              <a:extLst>
                <a:ext uri="{FF2B5EF4-FFF2-40B4-BE49-F238E27FC236}">
                  <a16:creationId xmlns:a16="http://schemas.microsoft.com/office/drawing/2014/main" id="{DF6E46FD-1766-488C-A0B8-AE6308A8AEDE}"/>
                </a:ext>
              </a:extLst>
            </p:cNvPr>
            <p:cNvCxnSpPr/>
            <p:nvPr/>
          </p:nvCxnSpPr>
          <p:spPr>
            <a:xfrm flipV="1">
              <a:off x="3738658" y="3078480"/>
              <a:ext cx="0" cy="10337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28B31D-B314-4827-9CF1-B9D76755D83B}"/>
                </a:ext>
              </a:extLst>
            </p:cNvPr>
            <p:cNvCxnSpPr/>
            <p:nvPr/>
          </p:nvCxnSpPr>
          <p:spPr>
            <a:xfrm>
              <a:off x="3743012" y="4728754"/>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21403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B61D4E06-5D3F-4994-A4A7-4BA626FA722D}">
  <ds:schemaRefs>
    <ds:schemaRef ds:uri="http://schemas.microsoft.com/sharepoint/v3/field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schemas.microsoft.com/sharepoint/v3"/>
    <ds:schemaRef ds:uri="http://purl.org/dc/terms/"/>
    <ds:schemaRef ds:uri="http://purl.org/dc/elements/1.1/"/>
    <ds:schemaRef ds:uri="c0950e01-db07-4e41-9c32-b7a8e9fccc9b"/>
    <ds:schemaRef ds:uri="f2ad5090-61a8-4b8c-ab70-68f4ff4d1933"/>
    <ds:schemaRef ds:uri="http://schemas.microsoft.com/office/2006/metadata/properties"/>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TotalTime>0</TotalTime>
  <Words>2149</Words>
  <Application>Microsoft Office PowerPoint</Application>
  <PresentationFormat>Widescreen</PresentationFormat>
  <Paragraphs>287</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ＭＳ Ｐゴシック</vt:lpstr>
      <vt:lpstr>Arial</vt:lpstr>
      <vt:lpstr>Calibri</vt:lpstr>
      <vt:lpstr>Gill Sans MT</vt:lpstr>
      <vt:lpstr>Wingdings</vt:lpstr>
      <vt:lpstr>Arm_PPT_Public</vt:lpstr>
      <vt:lpstr>Equation</vt:lpstr>
      <vt:lpstr>PWM and Servo Control</vt:lpstr>
      <vt:lpstr>Module Syllabus</vt:lpstr>
      <vt:lpstr>Motor Controller Topologies</vt:lpstr>
      <vt:lpstr>Motor Controller Topology: Single FET</vt:lpstr>
      <vt:lpstr>Motor Controller Topology: Single FET</vt:lpstr>
      <vt:lpstr>Motor Controller Topology: Half-bridge</vt:lpstr>
      <vt:lpstr>Motor Controller Topology: Half-bridge</vt:lpstr>
      <vt:lpstr>Motor Controller Topology: Half-bridge</vt:lpstr>
      <vt:lpstr>Motor Controller Topology: H-bridge</vt:lpstr>
      <vt:lpstr>Motor Controller Topology: H-bridge</vt:lpstr>
      <vt:lpstr>Motor Controller Topology: H-bridge</vt:lpstr>
      <vt:lpstr>Motor Controller Topology: H-bridge</vt:lpstr>
      <vt:lpstr>Motor Controller Topology: H-Bridge</vt:lpstr>
      <vt:lpstr>Motor Controller Topology: H-Bridge</vt:lpstr>
      <vt:lpstr>Summary: Motor Controller Topology</vt:lpstr>
      <vt:lpstr>Control for Autonomous Car Actuation</vt:lpstr>
      <vt:lpstr>Pulse-Width Modulation (PWM): DC Motors</vt:lpstr>
      <vt:lpstr>Pulse-Width Modulation (PWM): DC Motors</vt:lpstr>
      <vt:lpstr>Radio Controlled (RC) Servos: Introduction</vt:lpstr>
      <vt:lpstr>RC Servos: Control</vt:lpstr>
      <vt:lpstr>RC Servos: PWM</vt:lpstr>
      <vt:lpstr>PWM using MCU</vt:lpstr>
      <vt:lpstr>Summary:  PWM Motor and Servo Control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2019-01-14T09:57:37Z</dcterms:created>
  <dcterms:modified xsi:type="dcterms:W3CDTF">2019-02-11T20:27:01Z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