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6"/>
  </p:sldMasterIdLst>
  <p:notesMasterIdLst>
    <p:notesMasterId r:id="rId38"/>
  </p:notesMasterIdLst>
  <p:handoutMasterIdLst>
    <p:handoutMasterId r:id="rId39"/>
  </p:handoutMasterIdLst>
  <p:sldIdLst>
    <p:sldId id="371" r:id="rId7"/>
    <p:sldId id="339" r:id="rId8"/>
    <p:sldId id="372" r:id="rId9"/>
    <p:sldId id="373" r:id="rId10"/>
    <p:sldId id="374" r:id="rId11"/>
    <p:sldId id="375" r:id="rId12"/>
    <p:sldId id="376" r:id="rId13"/>
    <p:sldId id="377" r:id="rId14"/>
    <p:sldId id="378" r:id="rId15"/>
    <p:sldId id="379" r:id="rId16"/>
    <p:sldId id="380" r:id="rId17"/>
    <p:sldId id="381" r:id="rId18"/>
    <p:sldId id="382" r:id="rId19"/>
    <p:sldId id="383" r:id="rId20"/>
    <p:sldId id="384" r:id="rId21"/>
    <p:sldId id="385" r:id="rId22"/>
    <p:sldId id="386" r:id="rId23"/>
    <p:sldId id="387" r:id="rId24"/>
    <p:sldId id="388" r:id="rId25"/>
    <p:sldId id="389" r:id="rId26"/>
    <p:sldId id="390" r:id="rId27"/>
    <p:sldId id="391" r:id="rId28"/>
    <p:sldId id="392" r:id="rId29"/>
    <p:sldId id="393" r:id="rId30"/>
    <p:sldId id="394" r:id="rId31"/>
    <p:sldId id="395" r:id="rId32"/>
    <p:sldId id="396" r:id="rId33"/>
    <p:sldId id="397" r:id="rId34"/>
    <p:sldId id="398" r:id="rId35"/>
    <p:sldId id="399" r:id="rId36"/>
    <p:sldId id="400" r:id="rId37"/>
  </p:sldIdLst>
  <p:sldSz cx="12192000" cy="6858000"/>
  <p:notesSz cx="6858000" cy="233362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2"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6A4803-4E43-4597-8F21-77DDC2ACCF8E}" v="244" dt="2019-02-12T19:34:25.922"/>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580" autoAdjust="0"/>
    <p:restoredTop sz="71865" autoAdjust="0"/>
  </p:normalViewPr>
  <p:slideViewPr>
    <p:cSldViewPr snapToGrid="0">
      <p:cViewPr varScale="1">
        <p:scale>
          <a:sx n="94" d="100"/>
          <a:sy n="94" d="100"/>
        </p:scale>
        <p:origin x="822" y="90"/>
      </p:cViewPr>
      <p:guideLst>
        <p:guide orient="horz" pos="2160"/>
        <p:guide pos="3840"/>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66" d="100"/>
          <a:sy n="66" d="100"/>
        </p:scale>
        <p:origin x="2752"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4.wmf"/><Relationship Id="rId7" Type="http://schemas.openxmlformats.org/officeDocument/2006/relationships/image" Target="../media/image38.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5" Type="http://schemas.openxmlformats.org/officeDocument/2006/relationships/image" Target="../media/image43.wmf"/><Relationship Id="rId4" Type="http://schemas.openxmlformats.org/officeDocument/2006/relationships/image" Target="../media/image42.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image" Target="../media/image41.wmf"/><Relationship Id="rId7" Type="http://schemas.openxmlformats.org/officeDocument/2006/relationships/image" Target="../media/image49.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4/12/2019</a:t>
            </a:fld>
            <a:endParaRPr lang="en-US" altLang="en-US" dirty="0"/>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dirty="0"/>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4/12/2019</a:t>
            </a:fld>
            <a:endParaRPr lang="en-US" altLang="en-US" dirty="0"/>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dirty="0"/>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altLang="zh-CN" dirty="0"/>
              <a:t>Hello and welcome! In this video, we will look at optical sensing techniques in </a:t>
            </a:r>
            <a:r>
              <a:rPr lang="en-US" altLang="zh-CN"/>
              <a:t>robotics.</a:t>
            </a:r>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dirty="0"/>
          </a:p>
        </p:txBody>
      </p:sp>
    </p:spTree>
    <p:extLst>
      <p:ext uri="{BB962C8B-B14F-4D97-AF65-F5344CB8AC3E}">
        <p14:creationId xmlns:p14="http://schemas.microsoft.com/office/powerpoint/2010/main" val="259994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a:t>
            </a:r>
            <a:r>
              <a:rPr lang="en-US" baseline="0" dirty="0"/>
              <a:t> though OpAmps in general require a dual supply, it is possible to develop an OpAmp that runs on a single supply, which is more representative of what we have onboard an autonomous car. This is achieved by connecting the positive power supply (V</a:t>
            </a:r>
            <a:r>
              <a:rPr lang="en-US" baseline="-25000" dirty="0"/>
              <a:t>dd</a:t>
            </a:r>
            <a:r>
              <a:rPr lang="en-US" baseline="0" dirty="0"/>
              <a:t>) to +V,</a:t>
            </a:r>
            <a:r>
              <a:rPr lang="en-US" baseline="-25000" dirty="0"/>
              <a:t> sup</a:t>
            </a:r>
            <a:r>
              <a:rPr lang="en-US" baseline="0" dirty="0"/>
              <a:t> the ground to –V,</a:t>
            </a:r>
            <a:r>
              <a:rPr lang="en-US" baseline="-25000" dirty="0"/>
              <a:t> sup</a:t>
            </a:r>
            <a:r>
              <a:rPr lang="en-US" baseline="0" dirty="0"/>
              <a:t>, and creating a virtual ground at ½ </a:t>
            </a:r>
            <a:r>
              <a:rPr lang="en-US" baseline="0" dirty="0" err="1"/>
              <a:t>V</a:t>
            </a:r>
            <a:r>
              <a:rPr lang="en-US" baseline="-25000" dirty="0" err="1"/>
              <a:t>dd</a:t>
            </a:r>
            <a:r>
              <a:rPr lang="en-US" baseline="0" dirty="0"/>
              <a:t> with which to reference the signal coming into the OpAmp. The virtual ground is created using two resistors R</a:t>
            </a:r>
            <a:r>
              <a:rPr lang="en-US" baseline="-25000" dirty="0"/>
              <a:t>1</a:t>
            </a:r>
            <a:r>
              <a:rPr lang="en-US" baseline="0" dirty="0"/>
              <a:t> and R</a:t>
            </a:r>
            <a:r>
              <a:rPr lang="en-US" baseline="-25000" dirty="0"/>
              <a:t>2</a:t>
            </a:r>
            <a:r>
              <a:rPr lang="en-US" baseline="0" dirty="0"/>
              <a:t>, since it has to be at ½ V</a:t>
            </a:r>
            <a:r>
              <a:rPr lang="en-US" baseline="-25000" dirty="0"/>
              <a:t>dd</a:t>
            </a:r>
            <a:r>
              <a:rPr lang="en-US" baseline="0" dirty="0"/>
              <a:t>, R</a:t>
            </a:r>
            <a:r>
              <a:rPr lang="en-US" baseline="-25000" dirty="0"/>
              <a:t>1</a:t>
            </a:r>
            <a:r>
              <a:rPr lang="en-US" baseline="0" dirty="0"/>
              <a:t> = R</a:t>
            </a:r>
            <a:r>
              <a:rPr lang="en-US" baseline="-25000" dirty="0"/>
              <a:t>2</a:t>
            </a:r>
            <a:r>
              <a:rPr lang="en-US" baseline="0" dirty="0"/>
              <a:t> (between 10K and 100K ohm). In addition, an RF ground provides grounding for the RF signal.</a:t>
            </a:r>
          </a:p>
          <a:p>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10</a:t>
            </a:fld>
            <a:endParaRPr lang="en-US" altLang="en-US" dirty="0"/>
          </a:p>
        </p:txBody>
      </p:sp>
    </p:spTree>
    <p:extLst>
      <p:ext uri="{BB962C8B-B14F-4D97-AF65-F5344CB8AC3E}">
        <p14:creationId xmlns:p14="http://schemas.microsoft.com/office/powerpoint/2010/main" val="3954584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baseline="0" dirty="0"/>
              <a:t>So far, we’ve looked at sensors in general. We also revisited the different configurations of OpAmps</a:t>
            </a:r>
            <a:r>
              <a:rPr lang="en-GB" baseline="0" dirty="0"/>
              <a:t>, both inverting and non-inverting.</a:t>
            </a:r>
            <a:r>
              <a:rPr lang="zh-CN" altLang="en-US" baseline="0" dirty="0"/>
              <a:t> </a:t>
            </a:r>
            <a:r>
              <a:rPr lang="en-GB" altLang="zh-CN" baseline="0" dirty="0"/>
              <a:t>The gain of non-inverting amplifiers is always greater than 1. </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11</a:t>
            </a:fld>
            <a:endParaRPr lang="en-US" altLang="en-US" dirty="0"/>
          </a:p>
        </p:txBody>
      </p:sp>
    </p:spTree>
    <p:extLst>
      <p:ext uri="{BB962C8B-B14F-4D97-AF65-F5344CB8AC3E}">
        <p14:creationId xmlns:p14="http://schemas.microsoft.com/office/powerpoint/2010/main" val="325404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let’s move on to a new topic: velocity sensing. </a:t>
            </a:r>
          </a:p>
          <a:p>
            <a:r>
              <a:rPr lang="en-GB" dirty="0"/>
              <a:t>For obvious reasons, it is often desired to measure a vehicle’s true velocity. As we have discussed in previous modules, the torque tau is proportional to the motor current i_m. If we can measure the velocity accurately, we know when to increase or decrease the motor current to reach a desired velocity. </a:t>
            </a:r>
          </a:p>
          <a:p>
            <a:r>
              <a:rPr lang="en-GB" dirty="0"/>
              <a:t>The velocity can be directly translated to the rotation speed of the wheel, which is equal to the angular velocity times the radius of the wheel.</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12</a:t>
            </a:fld>
            <a:endParaRPr lang="en-US" altLang="en-US" dirty="0"/>
          </a:p>
        </p:txBody>
      </p:sp>
    </p:spTree>
    <p:extLst>
      <p:ext uri="{BB962C8B-B14F-4D97-AF65-F5344CB8AC3E}">
        <p14:creationId xmlns:p14="http://schemas.microsoft.com/office/powerpoint/2010/main" val="3028169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An</a:t>
            </a:r>
            <a:r>
              <a:rPr lang="en-US" baseline="0" dirty="0"/>
              <a:t> optical rotary encoder can be used to measure the relative rotation, and velocity, of a wheel of an autonomous car. Assuming no-slip conditions, the rotation of the wheel should correspond to the displacement and velocity of the car. The rotary encoder can be purchased already enclosed, with a shaft sticking out; however, a lot of times, it is easier to build an encoder onto the side of the wheel. What is needed is a colored wheel (as illustrated), illuminated by a focused LED, and a photodiode measuring the refection of the surface. Care has to be taken to avoid illumination from daylight, so IR illumination and a photodiode are always preferred. Sometimes, combo illumination driver and detector units, such as the HAMAMATSU S6809, can be used for this. As the wheel rotates, the detected illumination pattern is shown to the right. Each pulse (P) on the photodiode corresponds to pi/2 rotation of the wheel. </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13</a:t>
            </a:fld>
            <a:endParaRPr lang="en-US" altLang="en-US" dirty="0"/>
          </a:p>
        </p:txBody>
      </p:sp>
    </p:spTree>
    <p:extLst>
      <p:ext uri="{BB962C8B-B14F-4D97-AF65-F5344CB8AC3E}">
        <p14:creationId xmlns:p14="http://schemas.microsoft.com/office/powerpoint/2010/main" val="3892031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altLang="zh-CN" dirty="0"/>
              <a:t>There two ways to measure the velocity using an optical encoder. One is counting the number of </a:t>
            </a:r>
            <a:r>
              <a:rPr lang="en-US" dirty="0"/>
              <a:t>transitions within a fixed amount of time. The other is to measure the time between the transitions. We will explain these two methods in more detail now. </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14</a:t>
            </a:fld>
            <a:endParaRPr lang="en-US" altLang="en-US" dirty="0"/>
          </a:p>
        </p:txBody>
      </p:sp>
    </p:spTree>
    <p:extLst>
      <p:ext uri="{BB962C8B-B14F-4D97-AF65-F5344CB8AC3E}">
        <p14:creationId xmlns:p14="http://schemas.microsoft.com/office/powerpoint/2010/main" val="2573191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velocity can be measured by counting</a:t>
            </a:r>
            <a:r>
              <a:rPr lang="en-US" baseline="0" dirty="0"/>
              <a:t> the number of transitions from an optical encoder (n) per a fixed unit of time (t</a:t>
            </a:r>
            <a:r>
              <a:rPr lang="en-US" baseline="-25000" dirty="0"/>
              <a:t>s</a:t>
            </a:r>
            <a:r>
              <a:rPr lang="en-US" baseline="0" dirty="0"/>
              <a:t>). This can be achieved by continuously incrementing a counter on each transition, and after a certain time, looking at the counter value. Input can be continuously sampled, and transitions recorded (n is incremented if input_t-1 </a:t>
            </a:r>
            <a:r>
              <a:rPr lang="en-US" altLang="zh-CN" baseline="0" dirty="0"/>
              <a:t>is</a:t>
            </a:r>
            <a:r>
              <a:rPr lang="en-GB" altLang="zh-CN" baseline="0" dirty="0"/>
              <a:t> not equal to</a:t>
            </a:r>
            <a:r>
              <a:rPr lang="en-US" baseline="0" dirty="0"/>
              <a:t> input</a:t>
            </a:r>
            <a:r>
              <a:rPr lang="en-US" baseline="-25000" dirty="0"/>
              <a:t>t</a:t>
            </a:r>
            <a:r>
              <a:rPr lang="en-US" baseline="0" dirty="0"/>
              <a:t>), and a timer or timed interrupt is used to keep track of the time.</a:t>
            </a:r>
          </a:p>
          <a:p>
            <a:r>
              <a:rPr lang="en-US" baseline="0" dirty="0"/>
              <a:t>Maximum error can occur if the counter has been sampled or started just before a transition occurs.</a:t>
            </a:r>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15</a:t>
            </a:fld>
            <a:endParaRPr lang="en-US" altLang="en-US" dirty="0"/>
          </a:p>
        </p:txBody>
      </p:sp>
    </p:spTree>
    <p:extLst>
      <p:ext uri="{BB962C8B-B14F-4D97-AF65-F5344CB8AC3E}">
        <p14:creationId xmlns:p14="http://schemas.microsoft.com/office/powerpoint/2010/main" val="3225833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Measuring</a:t>
            </a:r>
            <a:r>
              <a:rPr lang="en-US" baseline="0" dirty="0"/>
              <a:t> the time between the transitions allows for estimation of velocity by dividing the angular distance * r by the difference in time between the two transitions. To record the times of both transitions, one can sample the input, and look for transitions from low to high. Alternatively, an interrupt can be set up on the transition. If sampling of input is used, then the resulting error is a function of the sampling interval; worst case, the input was just sampled as the transition occurred. </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16</a:t>
            </a:fld>
            <a:endParaRPr lang="en-US" altLang="en-US" dirty="0"/>
          </a:p>
        </p:txBody>
      </p:sp>
    </p:spTree>
    <p:extLst>
      <p:ext uri="{BB962C8B-B14F-4D97-AF65-F5344CB8AC3E}">
        <p14:creationId xmlns:p14="http://schemas.microsoft.com/office/powerpoint/2010/main" val="1045534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There are alternative ways to measure the velocity of the autonomous car.</a:t>
            </a:r>
            <a:r>
              <a:rPr lang="en-US" baseline="0" dirty="0"/>
              <a:t> One such approach is to measure the generated voltage (back EMF) from the motor, which is proportional to the velocity. It is also possible to use other types of proximity sensors to mark the revolution of the wheel. One common sensor is the Hall effect, which measures the nearby magnetic field. Placing a magnet on the wheel and placing the Hall effect sensor nearby generates a pulse as the wheel is rotating. The angle between the pulses can be explored experimentally.</a:t>
            </a:r>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17</a:t>
            </a:fld>
            <a:endParaRPr lang="en-US" altLang="en-US" dirty="0"/>
          </a:p>
        </p:txBody>
      </p:sp>
    </p:spTree>
    <p:extLst>
      <p:ext uri="{BB962C8B-B14F-4D97-AF65-F5344CB8AC3E}">
        <p14:creationId xmlns:p14="http://schemas.microsoft.com/office/powerpoint/2010/main" val="367312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baseline="0" dirty="0"/>
              <a:t>In summary, optical rotary encoders provide a non-contact way </a:t>
            </a:r>
            <a:r>
              <a:rPr lang="en-US" dirty="0"/>
              <a:t>of measuring rotation and it often can be integrated on the wheel easily. Depending on the sampling rate and margin for error, two approaches can be used: i.e., measuring the time between transitions or counting the number of transitions within a fixed time interval. Other approaches, such as sensing back EMF or Hall effect sensors, can be used to estimate the velocity.</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18</a:t>
            </a:fld>
            <a:endParaRPr lang="en-US" altLang="en-US" dirty="0"/>
          </a:p>
        </p:txBody>
      </p:sp>
    </p:spTree>
    <p:extLst>
      <p:ext uri="{BB962C8B-B14F-4D97-AF65-F5344CB8AC3E}">
        <p14:creationId xmlns:p14="http://schemas.microsoft.com/office/powerpoint/2010/main" val="240175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baseline="0" dirty="0"/>
              <a:t>A vision system is usually a key component of any autonomous driving car. As a camera or sets of cameras are usually used to identify markers on the street, ensure that the car is well centered on the roadway, and avoid obstacles. The digital camera is converting an image, projected onto a light sensitive surface composed of pixels, into electrical signals. A device that is often used as such a light-sensitive surface is a charge-coupled device (CCD) image sensor, where incoming light causes capacitors in pixels to be charged up, and then the charges are coupled out. A 2D array of CCD sensors are key components in many digital cameras. Correspondingly, the extracted image usually has the form of a matrix. For a vision system, a sophisticated feature extraction algorithm is often needed to extract the relevant features, such as road markers. However, a much simpler algorithm can be implemented to perform line-following, or edge detection, using a line (1D) CCD array. In this array, the image is projected onto a line of pixels. A high-contrast line going through the field of view of the camera can be detected using a simple algorithm.</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19</a:t>
            </a:fld>
            <a:endParaRPr lang="en-US" altLang="en-US" dirty="0"/>
          </a:p>
        </p:txBody>
      </p:sp>
    </p:spTree>
    <p:extLst>
      <p:ext uri="{BB962C8B-B14F-4D97-AF65-F5344CB8AC3E}">
        <p14:creationId xmlns:p14="http://schemas.microsoft.com/office/powerpoint/2010/main" val="3686894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We will start by introducing the basics of sensors, followed by a revisit of operational amplifiers. Then, we will discuss the principles of optical encoders and line cameras, as well as their applications in robotics.</a:t>
            </a:r>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a:t>
            </a:fld>
            <a:endParaRPr lang="en-US" altLang="en-US" dirty="0"/>
          </a:p>
        </p:txBody>
      </p:sp>
    </p:spTree>
    <p:extLst>
      <p:ext uri="{BB962C8B-B14F-4D97-AF65-F5344CB8AC3E}">
        <p14:creationId xmlns:p14="http://schemas.microsoft.com/office/powerpoint/2010/main" val="863263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The line camera</a:t>
            </a:r>
            <a:r>
              <a:rPr lang="en-US" baseline="0" dirty="0"/>
              <a:t> will still project the image through a lens on the image plane, just like a regular camera; however, the CCD sensor will only detect (capture) the signal from one line of the image. The line will be represented by analog values, with the high values representing light pixels and low values representing dark pixels. Just like a regular camera, the image has to be made sharp by adjusting the focal plane of the line camera. However, the plane only has to focus on the image that is projected over the line sensor. An in-focus line means a less blurry line. How well the line is detected depends on the focus, and the orientation of the camera. Both should be adjusted for optimal results.</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20</a:t>
            </a:fld>
            <a:endParaRPr lang="en-US" altLang="en-US" dirty="0"/>
          </a:p>
        </p:txBody>
      </p:sp>
    </p:spTree>
    <p:extLst>
      <p:ext uri="{BB962C8B-B14F-4D97-AF65-F5344CB8AC3E}">
        <p14:creationId xmlns:p14="http://schemas.microsoft.com/office/powerpoint/2010/main" val="42489773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An</a:t>
            </a:r>
            <a:r>
              <a:rPr lang="en-US" baseline="0" dirty="0"/>
              <a:t> easy way to detect the line is to simply threshold the pixels values, assigning a digital array of 1s and 0s to values above and below the threshold value, respectively. Note that the input from the line camera depends on the exposure, and that the thresholding should be adjusted based on the exposure. Signal noise will likely be present, and the lighting conditions may vary. It is strongly recommended that periodic scaling of the exposure time is done such that the signal always remains within a reasonable range of the ADC scale. The location of the center line can then be detected by counting the pixels, detecting the line (1 to 0 transition), measuring the width of the line (counting until next 0 to 1 transition), and diving the number of line pixels in half. Several measurements should be used to </a:t>
            </a:r>
            <a:r>
              <a:rPr lang="en-US" b="0" baseline="0" dirty="0"/>
              <a:t>average</a:t>
            </a:r>
            <a:r>
              <a:rPr lang="en-US" b="1" baseline="0" dirty="0"/>
              <a:t> </a:t>
            </a:r>
            <a:r>
              <a:rPr lang="en-US" baseline="0" dirty="0"/>
              <a:t>the input signal.</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21</a:t>
            </a:fld>
            <a:endParaRPr lang="en-US" altLang="en-US" dirty="0"/>
          </a:p>
        </p:txBody>
      </p:sp>
    </p:spTree>
    <p:extLst>
      <p:ext uri="{BB962C8B-B14F-4D97-AF65-F5344CB8AC3E}">
        <p14:creationId xmlns:p14="http://schemas.microsoft.com/office/powerpoint/2010/main" val="40910606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A</a:t>
            </a:r>
            <a:r>
              <a:rPr lang="en-US" baseline="0" dirty="0"/>
              <a:t> recommended sensor that is supported in this module is based on the TAOS TSL1401CL sensor by Texas Instruments. It’s a 128-pixel line camera. The sensor is controlled by two digital inputs (CLK and SI) and the pixels are read serially through the AO output pin. The AO signal is rail-to-rail based on the supply voltage V</a:t>
            </a:r>
            <a:r>
              <a:rPr lang="en-US" baseline="-25000" dirty="0"/>
              <a:t>dd</a:t>
            </a:r>
            <a:r>
              <a:rPr lang="en-US" baseline="0" dirty="0"/>
              <a:t>, and hence can be compatible with the ADC input of the microcontroller.  </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22</a:t>
            </a:fld>
            <a:endParaRPr lang="en-US" altLang="en-US" dirty="0"/>
          </a:p>
        </p:txBody>
      </p:sp>
    </p:spTree>
    <p:extLst>
      <p:ext uri="{BB962C8B-B14F-4D97-AF65-F5344CB8AC3E}">
        <p14:creationId xmlns:p14="http://schemas.microsoft.com/office/powerpoint/2010/main" val="1100124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The sensor exposes</a:t>
            </a:r>
            <a:r>
              <a:rPr lang="en-US" baseline="0" dirty="0"/>
              <a:t> the pixels in parallel; however, the readout is done serially, enabling easy interfacing to an ADC of a microcontroller. The voltage out on the analog output (that should be read by an ADC of the microcontroller) is proportional to R</a:t>
            </a:r>
            <a:r>
              <a:rPr lang="en-US" baseline="-25000" dirty="0"/>
              <a:t>e</a:t>
            </a:r>
            <a:r>
              <a:rPr lang="en-US" baseline="0" dirty="0"/>
              <a:t>,</a:t>
            </a:r>
            <a:r>
              <a:rPr lang="en-US" sz="1200" b="0" i="0" u="none" strike="noStrike" kern="1200" baseline="0" dirty="0">
                <a:solidFill>
                  <a:schemeClr val="tx1"/>
                </a:solidFill>
                <a:latin typeface="+mn-lt"/>
                <a:ea typeface="ＭＳ Ｐゴシック" charset="0"/>
                <a:cs typeface="ＭＳ Ｐゴシック" charset="0"/>
              </a:rPr>
              <a:t> the device responsivity for a given wavelength of light given in V/(μJ/cm2). E</a:t>
            </a:r>
            <a:r>
              <a:rPr lang="en-US" sz="1200" b="0" i="0" u="none" strike="noStrike" kern="1200" baseline="-25000" dirty="0">
                <a:solidFill>
                  <a:schemeClr val="tx1"/>
                </a:solidFill>
                <a:latin typeface="+mn-lt"/>
                <a:ea typeface="ＭＳ Ｐゴシック" charset="0"/>
                <a:cs typeface="ＭＳ Ｐゴシック" charset="0"/>
              </a:rPr>
              <a:t>e</a:t>
            </a:r>
            <a:r>
              <a:rPr lang="en-US" sz="1200" b="0" i="0" u="none" strike="noStrike" kern="1200" baseline="0" dirty="0">
                <a:solidFill>
                  <a:schemeClr val="tx1"/>
                </a:solidFill>
                <a:latin typeface="+mn-lt"/>
                <a:ea typeface="ＭＳ Ｐゴシック" charset="0"/>
                <a:cs typeface="ＭＳ Ｐゴシック" charset="0"/>
              </a:rPr>
              <a:t> is the incident irradiance in μW/cm2, t</a:t>
            </a:r>
            <a:r>
              <a:rPr lang="en-US" sz="1200" b="0" i="0" u="none" strike="noStrike" kern="1200" baseline="-25000" dirty="0">
                <a:solidFill>
                  <a:schemeClr val="tx1"/>
                </a:solidFill>
                <a:latin typeface="+mn-lt"/>
                <a:ea typeface="ＭＳ Ｐゴシック" charset="0"/>
                <a:cs typeface="ＭＳ Ｐゴシック" charset="0"/>
              </a:rPr>
              <a:t>int</a:t>
            </a:r>
            <a:r>
              <a:rPr lang="en-US" sz="1200" b="0" i="0" u="none" strike="noStrike" kern="1200" baseline="0" dirty="0">
                <a:solidFill>
                  <a:schemeClr val="tx1"/>
                </a:solidFill>
                <a:latin typeface="+mn-lt"/>
                <a:ea typeface="ＭＳ Ｐゴシック" charset="0"/>
                <a:cs typeface="ＭＳ Ｐゴシック" charset="0"/>
              </a:rPr>
              <a:t>, integration time in seconds, plus a small offset V_drk, the analog output voltage for dark condition. The output of each pixel is clocked using the clock (CLK) pulse, and the SI marks the start of the sequence. The exposure (integration) time t</a:t>
            </a:r>
            <a:r>
              <a:rPr lang="en-US" sz="1200" b="0" i="0" u="none" strike="noStrike" kern="1200" baseline="-25000" dirty="0">
                <a:solidFill>
                  <a:schemeClr val="tx1"/>
                </a:solidFill>
                <a:latin typeface="+mn-lt"/>
                <a:ea typeface="ＭＳ Ｐゴシック" charset="0"/>
                <a:cs typeface="ＭＳ Ｐゴシック" charset="0"/>
              </a:rPr>
              <a:t>int </a:t>
            </a:r>
            <a:r>
              <a:rPr lang="en-US" sz="1200" b="0" i="0" u="none" strike="noStrike" kern="1200" baseline="0" dirty="0">
                <a:solidFill>
                  <a:schemeClr val="tx1"/>
                </a:solidFill>
                <a:latin typeface="+mn-lt"/>
                <a:ea typeface="ＭＳ Ｐゴシック" charset="0"/>
                <a:cs typeface="ＭＳ Ｐゴシック" charset="0"/>
              </a:rPr>
              <a:t>is equivalent to the 129 cycles it takes to read out the entire pixel array, minus the eighteen cycles that the sensor uses to zero out the pixels before the next sequence, multiplied by the clock period t</a:t>
            </a:r>
            <a:r>
              <a:rPr lang="en-US" sz="1200" b="0" i="0" u="none" strike="noStrike" kern="1200" baseline="-25000" dirty="0">
                <a:solidFill>
                  <a:schemeClr val="tx1"/>
                </a:solidFill>
                <a:latin typeface="+mn-lt"/>
                <a:ea typeface="ＭＳ Ｐゴシック" charset="0"/>
                <a:cs typeface="ＭＳ Ｐゴシック" charset="0"/>
              </a:rPr>
              <a:t>clk</a:t>
            </a:r>
            <a:r>
              <a:rPr lang="en-US" sz="1200" b="0" i="0" u="none" strike="noStrike" kern="1200" baseline="0" dirty="0">
                <a:solidFill>
                  <a:schemeClr val="tx1"/>
                </a:solidFill>
                <a:latin typeface="+mn-lt"/>
                <a:ea typeface="ＭＳ Ｐゴシック" charset="0"/>
                <a:cs typeface="ＭＳ Ｐゴシック" charset="0"/>
              </a:rPr>
              <a:t>, plus the time after the 129 cycles to the initiation of a new SI pulse (t</a:t>
            </a:r>
            <a:r>
              <a:rPr lang="en-US" sz="1200" b="0" i="0" u="none" strike="noStrike" kern="1200" baseline="-25000" dirty="0">
                <a:solidFill>
                  <a:schemeClr val="tx1"/>
                </a:solidFill>
                <a:latin typeface="+mn-lt"/>
                <a:ea typeface="ＭＳ Ｐゴシック" charset="0"/>
                <a:cs typeface="ＭＳ Ｐゴシック" charset="0"/>
              </a:rPr>
              <a:t>tqt</a:t>
            </a:r>
            <a:r>
              <a:rPr lang="en-US" sz="1200" b="0" i="0" u="none" strike="noStrike" kern="1200" baseline="0" dirty="0">
                <a:solidFill>
                  <a:schemeClr val="tx1"/>
                </a:solidFill>
                <a:latin typeface="+mn-lt"/>
                <a:ea typeface="ＭＳ Ｐゴシック" charset="0"/>
                <a:cs typeface="ＭＳ Ｐゴシック" charset="0"/>
              </a:rPr>
              <a:t>).</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23</a:t>
            </a:fld>
            <a:endParaRPr lang="en-US" altLang="en-US" dirty="0"/>
          </a:p>
        </p:txBody>
      </p:sp>
    </p:spTree>
    <p:extLst>
      <p:ext uri="{BB962C8B-B14F-4D97-AF65-F5344CB8AC3E}">
        <p14:creationId xmlns:p14="http://schemas.microsoft.com/office/powerpoint/2010/main" val="7315784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The</a:t>
            </a:r>
            <a:r>
              <a:rPr lang="en-US" baseline="0" dirty="0"/>
              <a:t> clocking of the sensor can be further visualized by the following signal sequence.</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24</a:t>
            </a:fld>
            <a:endParaRPr lang="en-US" altLang="en-US" dirty="0"/>
          </a:p>
        </p:txBody>
      </p:sp>
    </p:spTree>
    <p:extLst>
      <p:ext uri="{BB962C8B-B14F-4D97-AF65-F5344CB8AC3E}">
        <p14:creationId xmlns:p14="http://schemas.microsoft.com/office/powerpoint/2010/main" val="41924547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The reset cycle is initiated by the SI pulse. First, the charge is transferred</a:t>
            </a:r>
            <a:r>
              <a:rPr lang="en-US" baseline="0" dirty="0"/>
              <a:t> to the storage capacitor via S2.</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25</a:t>
            </a:fld>
            <a:endParaRPr lang="en-US" altLang="en-US" dirty="0"/>
          </a:p>
        </p:txBody>
      </p:sp>
    </p:spTree>
    <p:extLst>
      <p:ext uri="{BB962C8B-B14F-4D97-AF65-F5344CB8AC3E}">
        <p14:creationId xmlns:p14="http://schemas.microsoft.com/office/powerpoint/2010/main" val="434349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After</a:t>
            </a:r>
            <a:r>
              <a:rPr lang="en-US" baseline="0" dirty="0"/>
              <a:t> charge transfer, the storage capacitor is placed in high-impedance mode (disconnected), and the integrating capacitor is shorted to zero out the charge.</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26</a:t>
            </a:fld>
            <a:endParaRPr lang="en-US" altLang="en-US" dirty="0"/>
          </a:p>
        </p:txBody>
      </p:sp>
    </p:spTree>
    <p:extLst>
      <p:ext uri="{BB962C8B-B14F-4D97-AF65-F5344CB8AC3E}">
        <p14:creationId xmlns:p14="http://schemas.microsoft.com/office/powerpoint/2010/main" val="333701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As the clock clocks through the 128 clocking cycles, the storage</a:t>
            </a:r>
            <a:r>
              <a:rPr lang="en-US" baseline="0" dirty="0"/>
              <a:t> capacitors are connected one by one to the output, to read out the pixels, and then back to the high-impedance state. This can happen during the reset cycle or the integration cycle, but will happen only during the first 129 clock cycles. After that, all the storage capacitors are in high-impedance state.</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27</a:t>
            </a:fld>
            <a:endParaRPr lang="en-US" altLang="en-US" dirty="0"/>
          </a:p>
        </p:txBody>
      </p:sp>
    </p:spTree>
    <p:extLst>
      <p:ext uri="{BB962C8B-B14F-4D97-AF65-F5344CB8AC3E}">
        <p14:creationId xmlns:p14="http://schemas.microsoft.com/office/powerpoint/2010/main" val="6563329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After the eighteen cycles, the integrating capacitor is un-shorted, and keeps integrating the input signal.</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28</a:t>
            </a:fld>
            <a:endParaRPr lang="en-US" altLang="en-US" dirty="0"/>
          </a:p>
        </p:txBody>
      </p:sp>
    </p:spTree>
    <p:extLst>
      <p:ext uri="{BB962C8B-B14F-4D97-AF65-F5344CB8AC3E}">
        <p14:creationId xmlns:p14="http://schemas.microsoft.com/office/powerpoint/2010/main" val="12543977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The</a:t>
            </a:r>
            <a:r>
              <a:rPr lang="en-US" baseline="0" dirty="0"/>
              <a:t> speed at which the system is clocking through the pixels works like an electronic shutter, determining the exposure time. This is important, because the lighting conditions might vary. The integration time, t</a:t>
            </a:r>
            <a:r>
              <a:rPr lang="en-US" baseline="-25000" dirty="0"/>
              <a:t>int</a:t>
            </a:r>
            <a:r>
              <a:rPr lang="en-US" baseline="0" dirty="0"/>
              <a:t>, determines how long the pixels are charging up the integration capacitors. Varying the CLK frequency allows us to shorten or prolong the integration time. Sufficient integration time can be determined online by examining the values (contract) between the black and light portions of the image (black line and white sides). This can be done online, as part of the control loop, to guard against changing lighting conditions. However, changing CLK might impact the control loop, as it will take a longer or shorter time to read through the 128 pixels. Furthermore, the frequency of CLK might be too high for the ADC (analog to digital converter) to read the signal. To get around that limitation, it is possible to split the exposure/readout loop into two separate cycles. The algorithm can first clock through the 129 CLK cycles required to limit the t</a:t>
            </a:r>
            <a:r>
              <a:rPr lang="en-US" baseline="-25000" dirty="0"/>
              <a:t>int</a:t>
            </a:r>
            <a:r>
              <a:rPr lang="en-US" baseline="0" dirty="0"/>
              <a:t> beyond what can be done by waiting for the ADC. Once the 129 CLK cycles have been completed, the exposed pixel values are all stored in their storage capacitors. Now, a second slow cycle clocks through 129 CLK cycles, this time reading the AO values. The pixel values exposed (and overexposed) during this second cycle are discarded. </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29</a:t>
            </a:fld>
            <a:endParaRPr lang="en-US" altLang="en-US" dirty="0"/>
          </a:p>
        </p:txBody>
      </p:sp>
    </p:spTree>
    <p:extLst>
      <p:ext uri="{BB962C8B-B14F-4D97-AF65-F5344CB8AC3E}">
        <p14:creationId xmlns:p14="http://schemas.microsoft.com/office/powerpoint/2010/main" val="586211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Sensors</a:t>
            </a:r>
            <a:r>
              <a:rPr lang="en-US" baseline="0" dirty="0"/>
              <a:t> are tasked with obtaining information about the environment (the physical system surrounding the autonomous car) and the input of a microcontroller. Sensors provide transduction between the physical and (most often) electrical domains. Transduction implies conversion of energy between energy domains, and sensors are usually transducers that convert energy from the mechanical (physical) domain to the electrical domain. </a:t>
            </a:r>
          </a:p>
          <a:p>
            <a:r>
              <a:rPr lang="en-US" baseline="0" dirty="0"/>
              <a:t>In a typical sensing system, the environment (e.g., change in the temperature) influences the sensor in some way. The sensor converts that influence (e.g., change in resistance) into some form of electrical signal. That change is now in the electrical domain, but the signal is often too weak for the microcontroller to interpret directly. Sensor electronics allows interface with the microcontroller, often by using operational amplifiers to amplify the signal to levels required for microcontroller input. The microcontroller reads the conditioned input signal through its analog or digital input ports, and uses that information in its control loop.</a:t>
            </a:r>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a:t>
            </a:fld>
            <a:endParaRPr lang="en-US" altLang="en-US" dirty="0"/>
          </a:p>
        </p:txBody>
      </p:sp>
    </p:spTree>
    <p:extLst>
      <p:ext uri="{BB962C8B-B14F-4D97-AF65-F5344CB8AC3E}">
        <p14:creationId xmlns:p14="http://schemas.microsoft.com/office/powerpoint/2010/main" val="152224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using the line camera, it’s important to calibrate the exposure to maximize dynamic range. The figure on the left shows a situation of under exposure whereas the figure on the right shows a situation of overexposure. Both would cause low sensitivity and increase error. </a:t>
            </a:r>
          </a:p>
          <a:p>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30</a:t>
            </a:fld>
            <a:endParaRPr lang="en-US" altLang="en-US" dirty="0"/>
          </a:p>
        </p:txBody>
      </p:sp>
    </p:spTree>
    <p:extLst>
      <p:ext uri="{BB962C8B-B14F-4D97-AF65-F5344CB8AC3E}">
        <p14:creationId xmlns:p14="http://schemas.microsoft.com/office/powerpoint/2010/main" val="3115409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baseline="0" dirty="0"/>
              <a:t>We’ve now looked briefly at the various light-sensing technologies. While a 2D pixel array is good for image capture, a 1D pixel array is effective for line detection. We’ve also looked at the working principles of the </a:t>
            </a:r>
            <a:r>
              <a:rPr lang="en-US" dirty="0"/>
              <a:t>TAOS TSL1401CL sensor. In order to get the best results out of these sensors, it’s important to tune the exposure level so that the dynamic range is maximized.</a:t>
            </a:r>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31</a:t>
            </a:fld>
            <a:endParaRPr lang="en-US" altLang="en-US" dirty="0"/>
          </a:p>
        </p:txBody>
      </p:sp>
    </p:spTree>
    <p:extLst>
      <p:ext uri="{BB962C8B-B14F-4D97-AF65-F5344CB8AC3E}">
        <p14:creationId xmlns:p14="http://schemas.microsoft.com/office/powerpoint/2010/main" val="4209462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variety of sensors can</a:t>
            </a:r>
            <a:r>
              <a:rPr lang="en-US" baseline="0" dirty="0"/>
              <a:t> be used for a mechatronic system like the autonomous car.  Mechanical switches are often used in robotics to sense a physical location of an end effector, or a linear actuator. Switches can also be used to detect when a robot, for example, enters a docking location. The limitation of switches is that they require physical contact, i.e., are subject to wear. Non-contact (proximity) sensors are much better at detecting the position and/or orientation without the wear associated with making physical contact. Optical sensors, such as those composed of a pair of emitter and receiver photodiodes, can be used to detect the physical location or rotation of a wheel or the car itself. A class of such sensors, optical encoders, use corrugated or colored discs to detect the position of a shaft, and can be used to gauge the velocity of an electric DC motor. We will examine the encoders later in this module.</a:t>
            </a:r>
          </a:p>
          <a:p>
            <a:r>
              <a:rPr lang="en-US" baseline="0" dirty="0"/>
              <a:t>Arrays of optical sensors, with focusing optics, can be used to obtain a visual representation of the environment, and form a camera system. A normal camera has a 2D pixel array; however, 1D pixel arrays called linear cameras can be used to simplify the image recognition, and to provide control in areas such as autonomous cars. We will examine linear cameras later in this module.</a:t>
            </a:r>
          </a:p>
          <a:p>
            <a:r>
              <a:rPr lang="en-US" baseline="0" dirty="0"/>
              <a:t>Other types of sensors can also be used. Inertial sensors can be used to measure acceleration and deceleration. Although acceleration can be integrated to provide velocity information, this is often inaccurate and subject to drift. Magnetic sensors can be used as proximity sensors to magnetic or metallic structures, and can be used in lieu of optical sensors for velocity/proximity detection. Ultrasound sensors are also useful for mapping and proximity detection, especially since they can provide ranging information to obstacles. Finally, a suite of other environmental sensors can be used. A good example is temperature sensors, which can detect changes in temperature such as overheating of battery or robot components. Some of the above sensors include the on-board electronics such that their signal can be directly integrated with an MCU, but for some, signal conditioning has to be developed as well.</a:t>
            </a:r>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a:t>
            </a:fld>
            <a:endParaRPr lang="en-US" altLang="en-US" dirty="0"/>
          </a:p>
        </p:txBody>
      </p:sp>
    </p:spTree>
    <p:extLst>
      <p:ext uri="{BB962C8B-B14F-4D97-AF65-F5344CB8AC3E}">
        <p14:creationId xmlns:p14="http://schemas.microsoft.com/office/powerpoint/2010/main" val="1096367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A</a:t>
            </a:r>
            <a:r>
              <a:rPr lang="en-US" baseline="0" dirty="0"/>
              <a:t> commonly used circuit for amplifying the sensor input (which is usually something that is needed) is an operational amplifier (OpAmp). An OpAmp has two power supply inputs (V</a:t>
            </a:r>
            <a:r>
              <a:rPr lang="en-US" baseline="-25000" dirty="0"/>
              <a:t>sup</a:t>
            </a:r>
            <a:r>
              <a:rPr lang="en-US" baseline="0" dirty="0"/>
              <a:t>+ and V</a:t>
            </a:r>
            <a:r>
              <a:rPr lang="en-US" baseline="-25000" dirty="0"/>
              <a:t>sup</a:t>
            </a:r>
            <a:r>
              <a:rPr lang="en-US" baseline="0" dirty="0"/>
              <a:t>), as well as two inputs (+ and -). The output, V</a:t>
            </a:r>
            <a:r>
              <a:rPr lang="en-US" baseline="-25000" dirty="0"/>
              <a:t>out</a:t>
            </a:r>
            <a:r>
              <a:rPr lang="en-US" baseline="0" dirty="0"/>
              <a:t> is equal to the difference between V+ and V-, multiplied by some gain A. An OpAmp is usually analyzed assuming it’s an ideal circuit, in which case A is infinite. Other assumptions of ideality include infinite input impedance (no current flows into + and -, and the OpAmp can supply infinite output current).  </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a:t>
            </a:fld>
            <a:endParaRPr lang="en-US" altLang="en-US" dirty="0"/>
          </a:p>
        </p:txBody>
      </p:sp>
    </p:spTree>
    <p:extLst>
      <p:ext uri="{BB962C8B-B14F-4D97-AF65-F5344CB8AC3E}">
        <p14:creationId xmlns:p14="http://schemas.microsoft.com/office/powerpoint/2010/main" val="2162981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The </a:t>
            </a:r>
            <a:r>
              <a:rPr lang="en-US" dirty="0" err="1"/>
              <a:t>OpAmp</a:t>
            </a:r>
            <a:r>
              <a:rPr lang="en-US" dirty="0"/>
              <a:t> can be configured to operate in one of two modes, non-inverting or inverting. We will analyze both in the next</a:t>
            </a:r>
            <a:r>
              <a:rPr lang="en-US" baseline="0" dirty="0"/>
              <a:t> slides.</a:t>
            </a:r>
            <a:r>
              <a:rPr lang="en-US" dirty="0"/>
              <a:t> In general, although the gain of the OpAmp</a:t>
            </a:r>
            <a:r>
              <a:rPr lang="en-US" baseline="0" dirty="0"/>
              <a:t> is assumed infinite, infinite gain is not very useful. So, in a practical amplifier circuit, the gain is set to a fixed value using a feedback circuit.</a:t>
            </a:r>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6</a:t>
            </a:fld>
            <a:endParaRPr lang="en-US" altLang="en-US" dirty="0"/>
          </a:p>
        </p:txBody>
      </p:sp>
    </p:spTree>
    <p:extLst>
      <p:ext uri="{BB962C8B-B14F-4D97-AF65-F5344CB8AC3E}">
        <p14:creationId xmlns:p14="http://schemas.microsoft.com/office/powerpoint/2010/main" val="3293799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The non</a:t>
            </a:r>
            <a:r>
              <a:rPr lang="en-US" baseline="0" dirty="0"/>
              <a:t>-</a:t>
            </a:r>
            <a:r>
              <a:rPr lang="en-US" dirty="0"/>
              <a:t>inverting configuration amplifies</a:t>
            </a:r>
            <a:r>
              <a:rPr lang="en-US" baseline="0" dirty="0"/>
              <a:t> the signal V</a:t>
            </a:r>
            <a:r>
              <a:rPr lang="en-US" baseline="-25000" dirty="0"/>
              <a:t>in</a:t>
            </a:r>
            <a:r>
              <a:rPr lang="en-US" baseline="0" dirty="0"/>
              <a:t>, coming to the positive input of the OpAmp (+) using a combination of resistors to set the effective gain of the amplifier circuit to (R</a:t>
            </a:r>
            <a:r>
              <a:rPr lang="en-US" baseline="-25000" dirty="0"/>
              <a:t>1</a:t>
            </a:r>
            <a:r>
              <a:rPr lang="en-US" baseline="0" dirty="0"/>
              <a:t>+R</a:t>
            </a:r>
            <a:r>
              <a:rPr lang="en-US" baseline="-25000" dirty="0"/>
              <a:t>2</a:t>
            </a:r>
            <a:r>
              <a:rPr lang="en-US" baseline="0" dirty="0"/>
              <a:t>)/R</a:t>
            </a:r>
            <a:r>
              <a:rPr lang="en-US" baseline="-25000" dirty="0"/>
              <a:t>2</a:t>
            </a:r>
            <a:r>
              <a:rPr lang="en-US" baseline="0" dirty="0"/>
              <a:t>.  Note that the gain can only be larger than 1. The operation of the feedback circuit can be understood like this: OpAmp will try to make V+ ~ V-. The feedback circuit, which is a voltage divider, is set such that V+ ~ V- when V</a:t>
            </a:r>
            <a:r>
              <a:rPr lang="en-US" baseline="-25000" dirty="0"/>
              <a:t>out</a:t>
            </a:r>
            <a:r>
              <a:rPr lang="en-US" baseline="0" dirty="0"/>
              <a:t> = V</a:t>
            </a:r>
            <a:r>
              <a:rPr lang="en-US" baseline="-25000" dirty="0"/>
              <a:t>in</a:t>
            </a:r>
            <a:r>
              <a:rPr lang="en-US" baseline="0" dirty="0"/>
              <a:t> (R</a:t>
            </a:r>
            <a:r>
              <a:rPr lang="en-US" baseline="-25000" dirty="0"/>
              <a:t>1</a:t>
            </a:r>
            <a:r>
              <a:rPr lang="en-US" baseline="0" dirty="0"/>
              <a:t>+R</a:t>
            </a:r>
            <a:r>
              <a:rPr lang="en-US" baseline="-25000" dirty="0"/>
              <a:t>2</a:t>
            </a:r>
            <a:r>
              <a:rPr lang="en-US" baseline="0" dirty="0"/>
              <a:t>)/R</a:t>
            </a:r>
            <a:r>
              <a:rPr lang="en-US" baseline="-25000" dirty="0"/>
              <a:t>2</a:t>
            </a:r>
            <a:r>
              <a:rPr lang="en-US" baseline="0" dirty="0"/>
              <a:t>.</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7</a:t>
            </a:fld>
            <a:endParaRPr lang="en-US" altLang="en-US" dirty="0"/>
          </a:p>
        </p:txBody>
      </p:sp>
    </p:spTree>
    <p:extLst>
      <p:ext uri="{BB962C8B-B14F-4D97-AF65-F5344CB8AC3E}">
        <p14:creationId xmlns:p14="http://schemas.microsoft.com/office/powerpoint/2010/main" val="319233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ea typeface="ＭＳ Ｐゴシック"/>
                <a:cs typeface="Calibri"/>
              </a:rPr>
              <a:t>The</a:t>
            </a:r>
            <a:r>
              <a:rPr lang="en-US" b="1" baseline="0" dirty="0">
                <a:ea typeface="ＭＳ Ｐゴシック"/>
                <a:cs typeface="Calibri"/>
              </a:rPr>
              <a:t> inverting amplifier has + input connected to the ground.</a:t>
            </a:r>
            <a:r>
              <a:rPr lang="en-US" b="1" dirty="0">
                <a:ea typeface="ＭＳ Ｐゴシック"/>
                <a:cs typeface="Calibri"/>
              </a:rPr>
              <a:t> </a:t>
            </a:r>
            <a:r>
              <a:rPr lang="en-GB" b="1" dirty="0">
                <a:ea typeface="ＭＳ Ｐゴシック"/>
                <a:cs typeface="Calibri"/>
              </a:rPr>
              <a:t>The feedback composed of R1 and R2 is designed such that "V minus" is going to be equal to ground for some value of V out. You can check that this is the case when V out is equals to the sum of "minus R2 over R1" times V in, that is the gain is "minus R2 over R1.</a:t>
            </a:r>
            <a:endParaRPr lang="en-IN" b="1" dirty="0">
              <a:ea typeface="ＭＳ Ｐゴシック"/>
              <a:cs typeface="Calibri"/>
            </a:endParaRP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8</a:t>
            </a:fld>
            <a:endParaRPr lang="en-US" altLang="en-US" dirty="0"/>
          </a:p>
        </p:txBody>
      </p:sp>
    </p:spTree>
    <p:extLst>
      <p:ext uri="{BB962C8B-B14F-4D97-AF65-F5344CB8AC3E}">
        <p14:creationId xmlns:p14="http://schemas.microsoft.com/office/powerpoint/2010/main" val="3260021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The</a:t>
            </a:r>
            <a:r>
              <a:rPr lang="en-US" baseline="0" dirty="0"/>
              <a:t> inverting amplifier can be used as charge integrator. Note that as the capacitor is being charged up, V</a:t>
            </a:r>
            <a:r>
              <a:rPr lang="en-US" baseline="30000" dirty="0"/>
              <a:t>out</a:t>
            </a:r>
            <a:r>
              <a:rPr lang="en-US" baseline="0" dirty="0"/>
              <a:t>  needs to reduce its voltage such that V- is at GND level. Hence, as the voltage across the capacitor C increases as a function of the capacitor adding charge, V</a:t>
            </a:r>
            <a:r>
              <a:rPr lang="en-US" baseline="30000" dirty="0"/>
              <a:t>out </a:t>
            </a:r>
            <a:r>
              <a:rPr lang="en-US" baseline="0" dirty="0"/>
              <a:t>is reduced to compensate, by the integration of V</a:t>
            </a:r>
            <a:r>
              <a:rPr lang="en-US" baseline="-25000" dirty="0"/>
              <a:t>in</a:t>
            </a:r>
            <a:r>
              <a:rPr lang="en-US" baseline="0" dirty="0"/>
              <a:t>(t)/RC.</a:t>
            </a:r>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9</a:t>
            </a:fld>
            <a:endParaRPr lang="en-US" altLang="en-US" dirty="0"/>
          </a:p>
        </p:txBody>
      </p:sp>
    </p:spTree>
    <p:extLst>
      <p:ext uri="{BB962C8B-B14F-4D97-AF65-F5344CB8AC3E}">
        <p14:creationId xmlns:p14="http://schemas.microsoft.com/office/powerpoint/2010/main" val="35120286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l="5223" t="21298" r="4245" b="2359"/>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dirty="0">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6" name="Title 1"/>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28" name="Text Placeholder 3"/>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801157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5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64A5F8-C720-354C-A6E2-C00E801C5519}"/>
              </a:ext>
            </a:extLst>
          </p:cNvPr>
          <p:cNvPicPr>
            <a:picLocks noChangeAspect="1"/>
          </p:cNvPicPr>
          <p:nvPr userDrawn="1"/>
        </p:nvPicPr>
        <p:blipFill rotWithShape="1">
          <a:blip r:embed="rId2" cstate="screen">
            <a:alphaModFix amt="75000"/>
            <a:extLst>
              <a:ext uri="{28A0092B-C50C-407E-A947-70E740481C1C}">
                <a14:useLocalDpi xmlns:a14="http://schemas.microsoft.com/office/drawing/2010/main"/>
              </a:ext>
            </a:extLst>
          </a:blip>
          <a:srcRect t="7799" b="7799"/>
          <a:stretch/>
        </p:blipFill>
        <p:spPr>
          <a:xfrm>
            <a:off x="0" y="0"/>
            <a:ext cx="12192000" cy="6858001"/>
          </a:xfrm>
          <a:prstGeom prst="rect">
            <a:avLst/>
          </a:prstGeom>
        </p:spPr>
      </p:pic>
      <p:pic>
        <p:nvPicPr>
          <p:cNvPr id="19" name="Picture 18">
            <a:extLst>
              <a:ext uri="{FF2B5EF4-FFF2-40B4-BE49-F238E27FC236}">
                <a16:creationId xmlns:a16="http://schemas.microsoft.com/office/drawing/2014/main" id="{08674FB4-14BE-B54B-B389-3384C06E1E2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6" name="Title 1"/>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tx1"/>
                </a:solidFill>
              </a:defRPr>
            </a:lvl1pPr>
          </a:lstStyle>
          <a:p>
            <a:r>
              <a:rPr lang="en-US" dirty="0"/>
              <a:t>Click to Edit Master Title Style</a:t>
            </a:r>
          </a:p>
        </p:txBody>
      </p:sp>
      <p:sp>
        <p:nvSpPr>
          <p:cNvPr id="28" name="Text Placeholder 3"/>
          <p:cNvSpPr>
            <a:spLocks noGrp="1"/>
          </p:cNvSpPr>
          <p:nvPr>
            <p:ph type="body" sz="quarter" idx="14"/>
          </p:nvPr>
        </p:nvSpPr>
        <p:spPr>
          <a:xfrm>
            <a:off x="6941131" y="788740"/>
            <a:ext cx="4268207" cy="289871"/>
          </a:xfrm>
        </p:spPr>
        <p:txBody>
          <a:bodyPr/>
          <a:lstStyle>
            <a:lvl1pPr marL="0" indent="0" algn="r">
              <a:buNone/>
              <a:defRPr sz="2400" baseline="0">
                <a:solidFill>
                  <a:schemeClr val="tx1"/>
                </a:solidFill>
              </a:defRPr>
            </a:lvl1pPr>
          </a:lstStyle>
          <a:p>
            <a:pPr lvl="0"/>
            <a:r>
              <a:rPr lang="en-US"/>
              <a:t>Edit Master text styles</a:t>
            </a:r>
          </a:p>
        </p:txBody>
      </p:sp>
      <p:sp>
        <p:nvSpPr>
          <p:cNvPr id="20" name="Subtitle 2"/>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816331683"/>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6" name="Title 1">
            <a:extLst>
              <a:ext uri="{FF2B5EF4-FFF2-40B4-BE49-F238E27FC236}">
                <a16:creationId xmlns:a16="http://schemas.microsoft.com/office/drawing/2014/main" id="{42EC3731-9F30-0D4B-A054-E13DBA0EEDFB}"/>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28" name="Subtitle 2">
            <a:extLst>
              <a:ext uri="{FF2B5EF4-FFF2-40B4-BE49-F238E27FC236}">
                <a16:creationId xmlns:a16="http://schemas.microsoft.com/office/drawing/2014/main" id="{1499DC14-57F4-EA4C-ABBC-0ECD735C407B}"/>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727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5" name="Title 1">
            <a:extLst>
              <a:ext uri="{FF2B5EF4-FFF2-40B4-BE49-F238E27FC236}">
                <a16:creationId xmlns:a16="http://schemas.microsoft.com/office/drawing/2014/main" id="{070E4E49-42EA-4646-806F-4543D65EF52F}"/>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17" name="Subtitle 2">
            <a:extLst>
              <a:ext uri="{FF2B5EF4-FFF2-40B4-BE49-F238E27FC236}">
                <a16:creationId xmlns:a16="http://schemas.microsoft.com/office/drawing/2014/main" id="{FC99A7BD-35E3-6C48-9932-949A94C6AB39}"/>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879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itle 1">
            <a:extLst>
              <a:ext uri="{FF2B5EF4-FFF2-40B4-BE49-F238E27FC236}">
                <a16:creationId xmlns:a16="http://schemas.microsoft.com/office/drawing/2014/main" id="{949AC842-3F8D-254D-90B4-AF304AFFF89D}"/>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18" name="Subtitle 2">
            <a:extLst>
              <a:ext uri="{FF2B5EF4-FFF2-40B4-BE49-F238E27FC236}">
                <a16:creationId xmlns:a16="http://schemas.microsoft.com/office/drawing/2014/main" id="{6F9C109C-BF81-F249-8D1F-C2696B6FECD7}"/>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6041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with TOP level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08622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Edit Master text styles</a:t>
            </a:r>
          </a:p>
        </p:txBody>
      </p:sp>
      <p:sp>
        <p:nvSpPr>
          <p:cNvPr id="7" name="Text Placeholder 2"/>
          <p:cNvSpPr>
            <a:spLocks noGrp="1"/>
          </p:cNvSpPr>
          <p:nvPr>
            <p:ph idx="1"/>
          </p:nvPr>
        </p:nvSpPr>
        <p:spPr>
          <a:xfrm>
            <a:off x="479425" y="1554490"/>
            <a:ext cx="11233150" cy="4087104"/>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Edit Master text styles</a:t>
            </a:r>
          </a:p>
        </p:txBody>
      </p:sp>
      <p:sp>
        <p:nvSpPr>
          <p:cNvPr id="7" name="Text Placeholder 2"/>
          <p:cNvSpPr>
            <a:spLocks noGrp="1"/>
          </p:cNvSpPr>
          <p:nvPr userDrawn="1">
            <p:ph idx="1"/>
          </p:nvPr>
        </p:nvSpPr>
        <p:spPr>
          <a:xfrm>
            <a:off x="479425" y="2373786"/>
            <a:ext cx="3392553" cy="360594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0594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lvl2pPr>
          </a:lstStyle>
          <a:p>
            <a:pPr lvl="0"/>
            <a:r>
              <a:rPr lang="en-US"/>
              <a:t>Edit Master text styles</a:t>
            </a:r>
          </a:p>
          <a:p>
            <a:pPr lvl="1"/>
            <a:r>
              <a:rPr lang="en-US"/>
              <a:t>Second level</a:t>
            </a:r>
          </a:p>
        </p:txBody>
      </p:sp>
      <p:sp>
        <p:nvSpPr>
          <p:cNvPr id="14" name="Text Placeholder 2"/>
          <p:cNvSpPr>
            <a:spLocks noGrp="1"/>
          </p:cNvSpPr>
          <p:nvPr userDrawn="1">
            <p:ph idx="18"/>
          </p:nvPr>
        </p:nvSpPr>
        <p:spPr>
          <a:xfrm>
            <a:off x="8300113" y="2373786"/>
            <a:ext cx="3412462" cy="360594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stStyle>
          <a:p>
            <a:pPr lvl="0"/>
            <a:r>
              <a:rPr lang="en-US"/>
              <a:t>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Edit Master text styles</a:t>
            </a:r>
          </a:p>
        </p:txBody>
      </p:sp>
      <p:sp>
        <p:nvSpPr>
          <p:cNvPr id="9" name="Content Placeholder 8"/>
          <p:cNvSpPr>
            <a:spLocks noGrp="1"/>
          </p:cNvSpPr>
          <p:nvPr>
            <p:ph sz="quarter" idx="21"/>
          </p:nvPr>
        </p:nvSpPr>
        <p:spPr>
          <a:xfrm>
            <a:off x="8299119" y="2372564"/>
            <a:ext cx="3413455" cy="3608387"/>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08387"/>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08387"/>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Edit Master text styles</a:t>
            </a:r>
          </a:p>
        </p:txBody>
      </p:sp>
      <p:sp>
        <p:nvSpPr>
          <p:cNvPr id="18" name="Text Placeholder 2"/>
          <p:cNvSpPr>
            <a:spLocks noGrp="1"/>
          </p:cNvSpPr>
          <p:nvPr>
            <p:ph idx="1"/>
          </p:nvPr>
        </p:nvSpPr>
        <p:spPr>
          <a:xfrm>
            <a:off x="479425" y="1631112"/>
            <a:ext cx="2619375" cy="4086426"/>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Edit Master text styles</a:t>
            </a:r>
          </a:p>
          <a:p>
            <a:pPr lvl="1"/>
            <a:r>
              <a:rPr lang="en-US"/>
              <a:t>Second level</a:t>
            </a:r>
          </a:p>
        </p:txBody>
      </p:sp>
      <p:sp>
        <p:nvSpPr>
          <p:cNvPr id="7" name="Content Placeholder 3"/>
          <p:cNvSpPr>
            <a:spLocks noGrp="1"/>
          </p:cNvSpPr>
          <p:nvPr>
            <p:ph sz="quarter" idx="21"/>
          </p:nvPr>
        </p:nvSpPr>
        <p:spPr>
          <a:xfrm>
            <a:off x="3416035" y="1631112"/>
            <a:ext cx="8296540" cy="4086426"/>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Edit Master text styles</a:t>
            </a:r>
          </a:p>
        </p:txBody>
      </p:sp>
      <p:sp>
        <p:nvSpPr>
          <p:cNvPr id="6" name="Content Placeholder 5"/>
          <p:cNvSpPr>
            <a:spLocks noGrp="1"/>
          </p:cNvSpPr>
          <p:nvPr>
            <p:ph sz="quarter" idx="15"/>
          </p:nvPr>
        </p:nvSpPr>
        <p:spPr>
          <a:xfrm>
            <a:off x="9037637" y="1629597"/>
            <a:ext cx="2674937" cy="4086428"/>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Edit Master text styles</a:t>
            </a:r>
          </a:p>
          <a:p>
            <a:pPr lvl="1"/>
            <a:r>
              <a:rPr lang="en-US"/>
              <a:t>Second level</a:t>
            </a:r>
          </a:p>
        </p:txBody>
      </p:sp>
      <p:sp>
        <p:nvSpPr>
          <p:cNvPr id="8" name="Content Placeholder 3"/>
          <p:cNvSpPr>
            <a:spLocks noGrp="1"/>
          </p:cNvSpPr>
          <p:nvPr>
            <p:ph sz="quarter" idx="21"/>
          </p:nvPr>
        </p:nvSpPr>
        <p:spPr>
          <a:xfrm>
            <a:off x="479425" y="1629287"/>
            <a:ext cx="8348664" cy="4086225"/>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83838"/>
                </a:solidFill>
              </a:defRPr>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Edit Master text styles</a:t>
            </a:r>
          </a:p>
        </p:txBody>
      </p:sp>
      <p:sp>
        <p:nvSpPr>
          <p:cNvPr id="7" name="Text Placeholder 2"/>
          <p:cNvSpPr>
            <a:spLocks noGrp="1"/>
          </p:cNvSpPr>
          <p:nvPr>
            <p:ph idx="1"/>
          </p:nvPr>
        </p:nvSpPr>
        <p:spPr>
          <a:xfrm>
            <a:off x="479425" y="1629080"/>
            <a:ext cx="5481108" cy="4086426"/>
          </a:xfrm>
          <a:prstGeom prst="rect">
            <a:avLst/>
          </a:prstGeom>
        </p:spPr>
        <p:txBody>
          <a:bodyPr/>
          <a:lstStyle>
            <a:lvl1pPr marL="342900" indent="-342900">
              <a:lnSpc>
                <a:spcPct val="100000"/>
              </a:lnSpc>
              <a:spcAft>
                <a:spcPts val="0"/>
              </a:spcAft>
              <a:buClr>
                <a:schemeClr val="accent1"/>
              </a:buClr>
              <a:buFont typeface="Arial" charset="0"/>
              <a:buChar char="•"/>
              <a:defRPr sz="2400"/>
            </a:lvl1pPr>
            <a:lvl2pPr>
              <a:lnSpc>
                <a:spcPct val="100000"/>
              </a:lnSpc>
              <a:spcBef>
                <a:spcPts val="0"/>
              </a:spcBef>
              <a:spcAft>
                <a:spcPts val="0"/>
              </a:spcAft>
              <a:buClr>
                <a:schemeClr val="accent1"/>
              </a:buClr>
              <a:defRPr sz="2000">
                <a:solidFill>
                  <a:srgbClr val="383838"/>
                </a:solidFill>
              </a:defRPr>
            </a:lvl2pPr>
            <a:lvl3pPr>
              <a:lnSpc>
                <a:spcPct val="100000"/>
              </a:lnSpc>
              <a:spcBef>
                <a:spcPts val="0"/>
              </a:spcBef>
              <a:spcAft>
                <a:spcPts val="0"/>
              </a:spcAft>
              <a:buClr>
                <a:schemeClr val="accent1"/>
              </a:buClr>
              <a:defRPr sz="1800">
                <a:solidFill>
                  <a:srgbClr val="383838"/>
                </a:solidFill>
              </a:defRPr>
            </a:lvl3pPr>
          </a:lstStyle>
          <a:p>
            <a:pPr lvl="0"/>
            <a:r>
              <a:rPr lang="en-US"/>
              <a:t>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086427"/>
          </a:xfrm>
        </p:spPr>
        <p:txBody>
          <a:bodyPr/>
          <a:lstStyle>
            <a:lvl1pPr marL="0" indent="0">
              <a:buClr>
                <a:schemeClr val="accent1"/>
              </a:buClr>
              <a:buNone/>
              <a:defRPr sz="2200"/>
            </a:lvl1pPr>
          </a:lstStyle>
          <a:p>
            <a:pPr lvl="0"/>
            <a:r>
              <a:rPr lang="en-US" noProof="0" dirty="0"/>
              <a:t>Click icon to add picture</a:t>
            </a:r>
          </a:p>
        </p:txBody>
      </p:sp>
    </p:spTree>
    <p:extLst>
      <p:ext uri="{BB962C8B-B14F-4D97-AF65-F5344CB8AC3E}">
        <p14:creationId xmlns:p14="http://schemas.microsoft.com/office/powerpoint/2010/main" val="1584216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758453"/>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77512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1561617"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2019 Arm Limited </a:t>
            </a:r>
          </a:p>
        </p:txBody>
      </p:sp>
    </p:spTree>
    <p:extLst>
      <p:ext uri="{BB962C8B-B14F-4D97-AF65-F5344CB8AC3E}">
        <p14:creationId xmlns:p14="http://schemas.microsoft.com/office/powerpoint/2010/main" val="311627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1561617"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2019 Arm Limited </a:t>
            </a:r>
          </a:p>
        </p:txBody>
      </p:sp>
    </p:spTree>
    <p:extLst>
      <p:ext uri="{BB962C8B-B14F-4D97-AF65-F5344CB8AC3E}">
        <p14:creationId xmlns:p14="http://schemas.microsoft.com/office/powerpoint/2010/main" val="3769446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0716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505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21140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1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28002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6" name="Title 1"/>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28" name="Text Placeholder 3"/>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33150" cy="4600989"/>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8" name="TextBox 20"/>
          <p:cNvSpPr txBox="1">
            <a:spLocks noChangeArrowheads="1"/>
          </p:cNvSpPr>
          <p:nvPr userDrawn="1"/>
        </p:nvSpPr>
        <p:spPr bwMode="auto">
          <a:xfrm>
            <a:off x="982663" y="6413179"/>
            <a:ext cx="1561617"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rgbClr val="7F7F7F"/>
                </a:solidFill>
              </a:rPr>
              <a:t>© 2019 Arm Limited </a:t>
            </a:r>
          </a:p>
        </p:txBody>
      </p:sp>
      <p:pic>
        <p:nvPicPr>
          <p:cNvPr id="9" name="Picture 8">
            <a:extLst>
              <a:ext uri="{FF2B5EF4-FFF2-40B4-BE49-F238E27FC236}">
                <a16:creationId xmlns:a16="http://schemas.microsoft.com/office/drawing/2014/main" id="{64B851AC-E803-1D4D-80AA-D8015B7F63A8}"/>
              </a:ext>
            </a:extLst>
          </p:cNvPr>
          <p:cNvPicPr>
            <a:picLocks noChangeAspect="1"/>
          </p:cNvPicPr>
          <p:nvPr userDrawn="1"/>
        </p:nvPicPr>
        <p:blipFill>
          <a:blip r:embed="rId31"/>
          <a:stretch>
            <a:fillRect/>
          </a:stretch>
        </p:blipFill>
        <p:spPr>
          <a:xfrm>
            <a:off x="10928783" y="6388810"/>
            <a:ext cx="783792" cy="237114"/>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6" r:id="rId11"/>
    <p:sldLayoutId id="2147485510" r:id="rId12"/>
    <p:sldLayoutId id="2147485436" r:id="rId13"/>
    <p:sldLayoutId id="2147485438" r:id="rId14"/>
    <p:sldLayoutId id="2147485440" r:id="rId15"/>
    <p:sldLayoutId id="2147485441" r:id="rId16"/>
    <p:sldLayoutId id="2147485442" r:id="rId17"/>
    <p:sldLayoutId id="2147485443" r:id="rId18"/>
    <p:sldLayoutId id="2147485444" r:id="rId19"/>
    <p:sldLayoutId id="2147485445" r:id="rId20"/>
    <p:sldLayoutId id="2147485446" r:id="rId21"/>
    <p:sldLayoutId id="2147485447" r:id="rId22"/>
    <p:sldLayoutId id="2147485448" r:id="rId23"/>
    <p:sldLayoutId id="2147485449" r:id="rId24"/>
    <p:sldLayoutId id="2147485450" r:id="rId25"/>
    <p:sldLayoutId id="2147485452" r:id="rId26"/>
    <p:sldLayoutId id="2147485512" r:id="rId27"/>
    <p:sldLayoutId id="2147485453" r:id="rId28"/>
    <p:sldLayoutId id="2147485513" r:id="rId29"/>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36.wmf"/><Relationship Id="rId3" Type="http://schemas.openxmlformats.org/officeDocument/2006/relationships/notesSlide" Target="../notesSlides/notesSlide12.xml"/><Relationship Id="rId7" Type="http://schemas.openxmlformats.org/officeDocument/2006/relationships/image" Target="../media/image33.wmf"/><Relationship Id="rId12" Type="http://schemas.openxmlformats.org/officeDocument/2006/relationships/oleObject" Target="../embeddings/oleObject5.bin"/><Relationship Id="rId17" Type="http://schemas.openxmlformats.org/officeDocument/2006/relationships/image" Target="../media/image38.wmf"/><Relationship Id="rId2" Type="http://schemas.openxmlformats.org/officeDocument/2006/relationships/slideLayout" Target="../slideLayouts/slideLayout15.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35.wmf"/><Relationship Id="rId5" Type="http://schemas.openxmlformats.org/officeDocument/2006/relationships/image" Target="../media/image32.wmf"/><Relationship Id="rId15" Type="http://schemas.openxmlformats.org/officeDocument/2006/relationships/image" Target="../media/image37.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34.wmf"/><Relationship Id="rId14"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43.wmf"/><Relationship Id="rId3" Type="http://schemas.openxmlformats.org/officeDocument/2006/relationships/notesSlide" Target="../notesSlides/notesSlide15.xml"/><Relationship Id="rId7" Type="http://schemas.openxmlformats.org/officeDocument/2006/relationships/image" Target="../media/image40.wmf"/><Relationship Id="rId12" Type="http://schemas.openxmlformats.org/officeDocument/2006/relationships/oleObject" Target="../embeddings/oleObject12.bin"/><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oleObject" Target="../embeddings/oleObject9.bin"/><Relationship Id="rId11" Type="http://schemas.openxmlformats.org/officeDocument/2006/relationships/image" Target="../media/image42.wmf"/><Relationship Id="rId5" Type="http://schemas.openxmlformats.org/officeDocument/2006/relationships/image" Target="../media/image39.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41.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47.wmf"/><Relationship Id="rId18" Type="http://schemas.openxmlformats.org/officeDocument/2006/relationships/oleObject" Target="../embeddings/oleObject20.bin"/><Relationship Id="rId3" Type="http://schemas.openxmlformats.org/officeDocument/2006/relationships/notesSlide" Target="../notesSlides/notesSlide16.xml"/><Relationship Id="rId7" Type="http://schemas.openxmlformats.org/officeDocument/2006/relationships/image" Target="../media/image45.wmf"/><Relationship Id="rId12" Type="http://schemas.openxmlformats.org/officeDocument/2006/relationships/oleObject" Target="../embeddings/oleObject17.bin"/><Relationship Id="rId17" Type="http://schemas.openxmlformats.org/officeDocument/2006/relationships/image" Target="../media/image49.wmf"/><Relationship Id="rId2" Type="http://schemas.openxmlformats.org/officeDocument/2006/relationships/slideLayout" Target="../slideLayouts/slideLayout15.xml"/><Relationship Id="rId16" Type="http://schemas.openxmlformats.org/officeDocument/2006/relationships/oleObject" Target="../embeddings/oleObject19.bin"/><Relationship Id="rId1" Type="http://schemas.openxmlformats.org/officeDocument/2006/relationships/vmlDrawing" Target="../drawings/vmlDrawing3.vml"/><Relationship Id="rId6" Type="http://schemas.openxmlformats.org/officeDocument/2006/relationships/oleObject" Target="../embeddings/oleObject14.bin"/><Relationship Id="rId11" Type="http://schemas.openxmlformats.org/officeDocument/2006/relationships/image" Target="../media/image46.wmf"/><Relationship Id="rId5" Type="http://schemas.openxmlformats.org/officeDocument/2006/relationships/image" Target="../media/image44.wmf"/><Relationship Id="rId15" Type="http://schemas.openxmlformats.org/officeDocument/2006/relationships/image" Target="../media/image48.wmf"/><Relationship Id="rId10" Type="http://schemas.openxmlformats.org/officeDocument/2006/relationships/oleObject" Target="../embeddings/oleObject16.bin"/><Relationship Id="rId19" Type="http://schemas.openxmlformats.org/officeDocument/2006/relationships/image" Target="../media/image50.wmf"/><Relationship Id="rId4" Type="http://schemas.openxmlformats.org/officeDocument/2006/relationships/oleObject" Target="../embeddings/oleObject13.bin"/><Relationship Id="rId9" Type="http://schemas.openxmlformats.org/officeDocument/2006/relationships/image" Target="../media/image41.wmf"/><Relationship Id="rId14" Type="http://schemas.openxmlformats.org/officeDocument/2006/relationships/oleObject" Target="../embeddings/oleObject18.bin"/></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5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notesSlide" Target="../notesSlides/notesSlide23.xml"/><Relationship Id="rId7" Type="http://schemas.openxmlformats.org/officeDocument/2006/relationships/oleObject" Target="../embeddings/oleObject22.bin"/><Relationship Id="rId2" Type="http://schemas.openxmlformats.org/officeDocument/2006/relationships/slideLayout" Target="../slideLayouts/slideLayout15.xml"/><Relationship Id="rId1" Type="http://schemas.openxmlformats.org/officeDocument/2006/relationships/vmlDrawing" Target="../drawings/vmlDrawing4.vml"/><Relationship Id="rId6" Type="http://schemas.openxmlformats.org/officeDocument/2006/relationships/image" Target="../media/image57.wmf"/><Relationship Id="rId5" Type="http://schemas.openxmlformats.org/officeDocument/2006/relationships/oleObject" Target="../embeddings/oleObject21.bin"/><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58.wmf"/><Relationship Id="rId2" Type="http://schemas.openxmlformats.org/officeDocument/2006/relationships/slideLayout" Target="../slideLayouts/slideLayout15.xml"/><Relationship Id="rId1" Type="http://schemas.openxmlformats.org/officeDocument/2006/relationships/vmlDrawing" Target="../drawings/vmlDrawing5.vml"/><Relationship Id="rId6" Type="http://schemas.openxmlformats.org/officeDocument/2006/relationships/oleObject" Target="../embeddings/oleObject24.bin"/><Relationship Id="rId5" Type="http://schemas.openxmlformats.org/officeDocument/2006/relationships/image" Target="../media/image57.wmf"/><Relationship Id="rId4" Type="http://schemas.openxmlformats.org/officeDocument/2006/relationships/oleObject" Target="../embeddings/oleObject23.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gif"/><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B3BF-D272-0C49-B51F-7C78F467BCCC}"/>
              </a:ext>
            </a:extLst>
          </p:cNvPr>
          <p:cNvSpPr>
            <a:spLocks noGrp="1"/>
          </p:cNvSpPr>
          <p:nvPr>
            <p:ph type="title"/>
          </p:nvPr>
        </p:nvSpPr>
        <p:spPr>
          <a:xfrm>
            <a:off x="3685735" y="1207042"/>
            <a:ext cx="7523604" cy="1519514"/>
          </a:xfrm>
        </p:spPr>
        <p:txBody>
          <a:bodyPr/>
          <a:lstStyle/>
          <a:p>
            <a:r>
              <a:rPr lang="en-US" dirty="0"/>
              <a:t>Optical Sensing in Robotics</a:t>
            </a:r>
          </a:p>
        </p:txBody>
      </p:sp>
    </p:spTree>
    <p:extLst>
      <p:ext uri="{BB962C8B-B14F-4D97-AF65-F5344CB8AC3E}">
        <p14:creationId xmlns:p14="http://schemas.microsoft.com/office/powerpoint/2010/main" val="812067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Review – Operational Amplifiers</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Single supply inverting OpAmp</a:t>
            </a:r>
            <a:endParaRPr lang="en-US" altLang="en-US" dirty="0"/>
          </a:p>
          <a:p>
            <a:pPr lvl="1"/>
            <a:r>
              <a:rPr lang="en-US" dirty="0"/>
              <a:t>Need to create a virtual ground at ½ V</a:t>
            </a:r>
            <a:r>
              <a:rPr lang="en-US" baseline="-25000" dirty="0"/>
              <a:t>dd</a:t>
            </a:r>
            <a:endParaRPr lang="en-US" altLang="en-US" dirty="0"/>
          </a:p>
        </p:txBody>
      </p:sp>
      <p:grpSp>
        <p:nvGrpSpPr>
          <p:cNvPr id="4" name="Group 3">
            <a:extLst>
              <a:ext uri="{FF2B5EF4-FFF2-40B4-BE49-F238E27FC236}">
                <a16:creationId xmlns:a16="http://schemas.microsoft.com/office/drawing/2014/main" id="{0A9D8AB8-9173-4A2A-95F4-11DAA5C34D4F}"/>
              </a:ext>
            </a:extLst>
          </p:cNvPr>
          <p:cNvGrpSpPr/>
          <p:nvPr/>
        </p:nvGrpSpPr>
        <p:grpSpPr>
          <a:xfrm>
            <a:off x="1978819" y="2743200"/>
            <a:ext cx="6542900" cy="3548516"/>
            <a:chOff x="4112419" y="2514600"/>
            <a:chExt cx="6542900" cy="3548516"/>
          </a:xfrm>
        </p:grpSpPr>
        <p:sp>
          <p:nvSpPr>
            <p:cNvPr id="5" name="TextBox 4">
              <a:extLst>
                <a:ext uri="{FF2B5EF4-FFF2-40B4-BE49-F238E27FC236}">
                  <a16:creationId xmlns:a16="http://schemas.microsoft.com/office/drawing/2014/main" id="{2D41E1F7-0B26-4E02-B84B-0DCD9DFAA59B}"/>
                </a:ext>
              </a:extLst>
            </p:cNvPr>
            <p:cNvSpPr txBox="1"/>
            <p:nvPr/>
          </p:nvSpPr>
          <p:spPr>
            <a:xfrm>
              <a:off x="9077774" y="3939746"/>
              <a:ext cx="1577545" cy="369332"/>
            </a:xfrm>
            <a:prstGeom prst="rect">
              <a:avLst/>
            </a:prstGeom>
            <a:noFill/>
          </p:spPr>
          <p:txBody>
            <a:bodyPr wrap="square" rtlCol="0">
              <a:spAutoFit/>
            </a:bodyPr>
            <a:lstStyle/>
            <a:p>
              <a:r>
                <a:rPr lang="en-US" dirty="0"/>
                <a:t>V</a:t>
              </a:r>
              <a:r>
                <a:rPr lang="en-US" baseline="-25000" dirty="0"/>
                <a:t>out</a:t>
              </a:r>
            </a:p>
          </p:txBody>
        </p:sp>
        <p:sp>
          <p:nvSpPr>
            <p:cNvPr id="6" name="Isosceles Triangle 5">
              <a:extLst>
                <a:ext uri="{FF2B5EF4-FFF2-40B4-BE49-F238E27FC236}">
                  <a16:creationId xmlns:a16="http://schemas.microsoft.com/office/drawing/2014/main" id="{3582F887-1A51-456C-B640-1D53AC691D98}"/>
                </a:ext>
              </a:extLst>
            </p:cNvPr>
            <p:cNvSpPr/>
            <p:nvPr/>
          </p:nvSpPr>
          <p:spPr>
            <a:xfrm rot="5400000">
              <a:off x="6388121" y="3383691"/>
              <a:ext cx="1786951" cy="154047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0841F231-8BB9-46C2-96F3-18407D24249C}"/>
                </a:ext>
              </a:extLst>
            </p:cNvPr>
            <p:cNvCxnSpPr>
              <a:stCxn id="6" idx="1"/>
            </p:cNvCxnSpPr>
            <p:nvPr/>
          </p:nvCxnSpPr>
          <p:spPr>
            <a:xfrm flipH="1" flipV="1">
              <a:off x="7277807" y="2988274"/>
              <a:ext cx="3789" cy="7189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5ECFF1D-7CBF-4919-A05C-2A26435479D2}"/>
                </a:ext>
              </a:extLst>
            </p:cNvPr>
            <p:cNvCxnSpPr/>
            <p:nvPr/>
          </p:nvCxnSpPr>
          <p:spPr>
            <a:xfrm>
              <a:off x="5712619" y="3828533"/>
              <a:ext cx="79906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F880B43-D875-404B-8F42-E794541DD74F}"/>
                </a:ext>
              </a:extLst>
            </p:cNvPr>
            <p:cNvCxnSpPr/>
            <p:nvPr/>
          </p:nvCxnSpPr>
          <p:spPr>
            <a:xfrm>
              <a:off x="4569619" y="4541106"/>
              <a:ext cx="192971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52CAF4A-688D-4817-BFB8-5FECCA10E133}"/>
                </a:ext>
              </a:extLst>
            </p:cNvPr>
            <p:cNvSpPr txBox="1"/>
            <p:nvPr/>
          </p:nvSpPr>
          <p:spPr>
            <a:xfrm>
              <a:off x="6602305" y="3630827"/>
              <a:ext cx="411892" cy="369332"/>
            </a:xfrm>
            <a:prstGeom prst="rect">
              <a:avLst/>
            </a:prstGeom>
            <a:noFill/>
          </p:spPr>
          <p:txBody>
            <a:bodyPr wrap="square" rtlCol="0">
              <a:spAutoFit/>
            </a:bodyPr>
            <a:lstStyle/>
            <a:p>
              <a:r>
                <a:rPr lang="en-US" dirty="0"/>
                <a:t>+</a:t>
              </a:r>
            </a:p>
          </p:txBody>
        </p:sp>
        <p:sp>
          <p:nvSpPr>
            <p:cNvPr id="11" name="TextBox 10">
              <a:extLst>
                <a:ext uri="{FF2B5EF4-FFF2-40B4-BE49-F238E27FC236}">
                  <a16:creationId xmlns:a16="http://schemas.microsoft.com/office/drawing/2014/main" id="{7DDC8ADA-0772-49ED-B122-164778489A6C}"/>
                </a:ext>
              </a:extLst>
            </p:cNvPr>
            <p:cNvSpPr txBox="1"/>
            <p:nvPr/>
          </p:nvSpPr>
          <p:spPr>
            <a:xfrm>
              <a:off x="6606423" y="4277494"/>
              <a:ext cx="411892" cy="461665"/>
            </a:xfrm>
            <a:prstGeom prst="rect">
              <a:avLst/>
            </a:prstGeom>
            <a:noFill/>
          </p:spPr>
          <p:txBody>
            <a:bodyPr wrap="square" rtlCol="0">
              <a:spAutoFit/>
            </a:bodyPr>
            <a:lstStyle/>
            <a:p>
              <a:r>
                <a:rPr lang="en-US" sz="2400" dirty="0"/>
                <a:t>-</a:t>
              </a:r>
            </a:p>
          </p:txBody>
        </p:sp>
        <p:grpSp>
          <p:nvGrpSpPr>
            <p:cNvPr id="12" name="Group 11">
              <a:extLst>
                <a:ext uri="{FF2B5EF4-FFF2-40B4-BE49-F238E27FC236}">
                  <a16:creationId xmlns:a16="http://schemas.microsoft.com/office/drawing/2014/main" id="{B6E46B84-5F2D-4FC7-AA46-DFC98D9E1367}"/>
                </a:ext>
              </a:extLst>
            </p:cNvPr>
            <p:cNvGrpSpPr/>
            <p:nvPr/>
          </p:nvGrpSpPr>
          <p:grpSpPr>
            <a:xfrm>
              <a:off x="7075980" y="2514600"/>
              <a:ext cx="1577545" cy="473675"/>
              <a:chOff x="7075980" y="2514600"/>
              <a:chExt cx="1577545" cy="473675"/>
            </a:xfrm>
          </p:grpSpPr>
          <p:sp>
            <p:nvSpPr>
              <p:cNvPr id="78" name="Oval 77">
                <a:extLst>
                  <a:ext uri="{FF2B5EF4-FFF2-40B4-BE49-F238E27FC236}">
                    <a16:creationId xmlns:a16="http://schemas.microsoft.com/office/drawing/2014/main" id="{D3135FEE-FEC1-4824-B42B-F3261CDDA519}"/>
                  </a:ext>
                </a:extLst>
              </p:cNvPr>
              <p:cNvSpPr/>
              <p:nvPr/>
            </p:nvSpPr>
            <p:spPr>
              <a:xfrm>
                <a:off x="7236619" y="2914134"/>
                <a:ext cx="74141" cy="741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8B0230CE-F833-4A79-B529-34FAE473D910}"/>
                  </a:ext>
                </a:extLst>
              </p:cNvPr>
              <p:cNvSpPr txBox="1"/>
              <p:nvPr/>
            </p:nvSpPr>
            <p:spPr>
              <a:xfrm>
                <a:off x="7075980" y="2514600"/>
                <a:ext cx="1577545" cy="369332"/>
              </a:xfrm>
              <a:prstGeom prst="rect">
                <a:avLst/>
              </a:prstGeom>
              <a:noFill/>
            </p:spPr>
            <p:txBody>
              <a:bodyPr wrap="square" rtlCol="0">
                <a:spAutoFit/>
              </a:bodyPr>
              <a:lstStyle/>
              <a:p>
                <a:r>
                  <a:rPr lang="en-US" dirty="0"/>
                  <a:t>V</a:t>
                </a:r>
                <a:r>
                  <a:rPr lang="en-US" baseline="-25000" dirty="0"/>
                  <a:t>dd</a:t>
                </a:r>
              </a:p>
            </p:txBody>
          </p:sp>
        </p:grpSp>
        <p:cxnSp>
          <p:nvCxnSpPr>
            <p:cNvPr id="13" name="Straight Connector 12">
              <a:extLst>
                <a:ext uri="{FF2B5EF4-FFF2-40B4-BE49-F238E27FC236}">
                  <a16:creationId xmlns:a16="http://schemas.microsoft.com/office/drawing/2014/main" id="{DA09E387-E678-4600-A25F-B88518FB835C}"/>
                </a:ext>
              </a:extLst>
            </p:cNvPr>
            <p:cNvCxnSpPr>
              <a:stCxn id="6" idx="0"/>
            </p:cNvCxnSpPr>
            <p:nvPr/>
          </p:nvCxnSpPr>
          <p:spPr>
            <a:xfrm flipV="1">
              <a:off x="8051834" y="4149809"/>
              <a:ext cx="947681" cy="4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F846889A-CD06-4940-B2B6-CA24C6BBAACA}"/>
                </a:ext>
              </a:extLst>
            </p:cNvPr>
            <p:cNvGrpSpPr/>
            <p:nvPr/>
          </p:nvGrpSpPr>
          <p:grpSpPr>
            <a:xfrm>
              <a:off x="7084219" y="4572000"/>
              <a:ext cx="457200" cy="1173806"/>
              <a:chOff x="7241919" y="4419600"/>
              <a:chExt cx="457200" cy="1173806"/>
            </a:xfrm>
          </p:grpSpPr>
          <p:cxnSp>
            <p:nvCxnSpPr>
              <p:cNvPr id="74" name="Straight Connector 73">
                <a:extLst>
                  <a:ext uri="{FF2B5EF4-FFF2-40B4-BE49-F238E27FC236}">
                    <a16:creationId xmlns:a16="http://schemas.microsoft.com/office/drawing/2014/main" id="{8647E80B-32FA-411D-ACF6-29896A216EDB}"/>
                  </a:ext>
                </a:extLst>
              </p:cNvPr>
              <p:cNvCxnSpPr/>
              <p:nvPr/>
            </p:nvCxnSpPr>
            <p:spPr>
              <a:xfrm>
                <a:off x="7465219" y="4419600"/>
                <a:ext cx="0" cy="10191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2D9B664-5517-4671-BD40-769D50DDD7FC}"/>
                  </a:ext>
                </a:extLst>
              </p:cNvPr>
              <p:cNvCxnSpPr/>
              <p:nvPr/>
            </p:nvCxnSpPr>
            <p:spPr bwMode="auto">
              <a:xfrm>
                <a:off x="7241919" y="5439419"/>
                <a:ext cx="4572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CA08E32-EE1A-42B7-ADB7-CB7B54C66F54}"/>
                  </a:ext>
                </a:extLst>
              </p:cNvPr>
              <p:cNvCxnSpPr/>
              <p:nvPr/>
            </p:nvCxnSpPr>
            <p:spPr bwMode="auto">
              <a:xfrm>
                <a:off x="7394319" y="5591819"/>
                <a:ext cx="1539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8729FD0-B6DC-4A7F-85C7-5841FDD86BE9}"/>
                  </a:ext>
                </a:extLst>
              </p:cNvPr>
              <p:cNvCxnSpPr/>
              <p:nvPr/>
            </p:nvCxnSpPr>
            <p:spPr bwMode="auto">
              <a:xfrm>
                <a:off x="7318119" y="5515619"/>
                <a:ext cx="3048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DE2B7770-C8E8-4366-9817-5A0D581330AE}"/>
                </a:ext>
              </a:extLst>
            </p:cNvPr>
            <p:cNvSpPr txBox="1"/>
            <p:nvPr/>
          </p:nvSpPr>
          <p:spPr>
            <a:xfrm>
              <a:off x="4112419" y="4114800"/>
              <a:ext cx="1082759" cy="276999"/>
            </a:xfrm>
            <a:prstGeom prst="rect">
              <a:avLst/>
            </a:prstGeom>
            <a:noFill/>
          </p:spPr>
          <p:txBody>
            <a:bodyPr wrap="square" rtlCol="0">
              <a:spAutoFit/>
            </a:bodyPr>
            <a:lstStyle/>
            <a:p>
              <a:r>
                <a:rPr lang="en-US" sz="1200" dirty="0"/>
                <a:t>R</a:t>
              </a:r>
              <a:r>
                <a:rPr lang="en-US" sz="1200" baseline="-25000" dirty="0"/>
                <a:t>1</a:t>
              </a:r>
            </a:p>
          </p:txBody>
        </p:sp>
        <p:sp>
          <p:nvSpPr>
            <p:cNvPr id="16" name="TextBox 15">
              <a:extLst>
                <a:ext uri="{FF2B5EF4-FFF2-40B4-BE49-F238E27FC236}">
                  <a16:creationId xmlns:a16="http://schemas.microsoft.com/office/drawing/2014/main" id="{C158293B-286B-4CC1-AA27-20C124D77E4A}"/>
                </a:ext>
              </a:extLst>
            </p:cNvPr>
            <p:cNvSpPr txBox="1"/>
            <p:nvPr/>
          </p:nvSpPr>
          <p:spPr>
            <a:xfrm>
              <a:off x="4112419" y="4876800"/>
              <a:ext cx="1082759" cy="276999"/>
            </a:xfrm>
            <a:prstGeom prst="rect">
              <a:avLst/>
            </a:prstGeom>
            <a:noFill/>
          </p:spPr>
          <p:txBody>
            <a:bodyPr wrap="square" rtlCol="0">
              <a:spAutoFit/>
            </a:bodyPr>
            <a:lstStyle/>
            <a:p>
              <a:r>
                <a:rPr lang="en-US" sz="1200" dirty="0"/>
                <a:t>R</a:t>
              </a:r>
              <a:r>
                <a:rPr lang="en-US" sz="1200" baseline="-25000" dirty="0"/>
                <a:t>2</a:t>
              </a:r>
            </a:p>
          </p:txBody>
        </p:sp>
        <p:grpSp>
          <p:nvGrpSpPr>
            <p:cNvPr id="17" name="Group 16">
              <a:extLst>
                <a:ext uri="{FF2B5EF4-FFF2-40B4-BE49-F238E27FC236}">
                  <a16:creationId xmlns:a16="http://schemas.microsoft.com/office/drawing/2014/main" id="{25A6AAE3-0127-4054-8443-2B9F84F83CEC}"/>
                </a:ext>
              </a:extLst>
            </p:cNvPr>
            <p:cNvGrpSpPr/>
            <p:nvPr/>
          </p:nvGrpSpPr>
          <p:grpSpPr>
            <a:xfrm>
              <a:off x="4341019" y="5595484"/>
              <a:ext cx="457200" cy="348116"/>
              <a:chOff x="1828861" y="5347508"/>
              <a:chExt cx="457200" cy="348116"/>
            </a:xfrm>
          </p:grpSpPr>
          <p:cxnSp>
            <p:nvCxnSpPr>
              <p:cNvPr id="69" name="Straight Connector 68">
                <a:extLst>
                  <a:ext uri="{FF2B5EF4-FFF2-40B4-BE49-F238E27FC236}">
                    <a16:creationId xmlns:a16="http://schemas.microsoft.com/office/drawing/2014/main" id="{371C6080-0592-458A-BA20-1079CDF74FAC}"/>
                  </a:ext>
                </a:extLst>
              </p:cNvPr>
              <p:cNvCxnSpPr/>
              <p:nvPr/>
            </p:nvCxnSpPr>
            <p:spPr>
              <a:xfrm>
                <a:off x="2066946" y="5347508"/>
                <a:ext cx="0" cy="1939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0" name="Group 208">
                <a:extLst>
                  <a:ext uri="{FF2B5EF4-FFF2-40B4-BE49-F238E27FC236}">
                    <a16:creationId xmlns:a16="http://schemas.microsoft.com/office/drawing/2014/main" id="{97ABEF60-F324-4A72-BEE8-0B5FE72DF174}"/>
                  </a:ext>
                </a:extLst>
              </p:cNvPr>
              <p:cNvGrpSpPr>
                <a:grpSpLocks/>
              </p:cNvGrpSpPr>
              <p:nvPr/>
            </p:nvGrpSpPr>
            <p:grpSpPr bwMode="auto">
              <a:xfrm>
                <a:off x="1828861" y="5541637"/>
                <a:ext cx="457200" cy="153987"/>
                <a:chOff x="304800" y="1676931"/>
                <a:chExt cx="457200" cy="153457"/>
              </a:xfrm>
            </p:grpSpPr>
            <p:cxnSp>
              <p:nvCxnSpPr>
                <p:cNvPr id="71" name="Straight Connector 70">
                  <a:extLst>
                    <a:ext uri="{FF2B5EF4-FFF2-40B4-BE49-F238E27FC236}">
                      <a16:creationId xmlns:a16="http://schemas.microsoft.com/office/drawing/2014/main" id="{10A2BFF1-8723-4BAF-855A-3163496AED10}"/>
                    </a:ext>
                  </a:extLst>
                </p:cNvPr>
                <p:cNvCxnSpPr/>
                <p:nvPr/>
              </p:nvCxnSpPr>
              <p:spPr>
                <a:xfrm>
                  <a:off x="304800" y="1676931"/>
                  <a:ext cx="457200" cy="15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B413D62-0F34-4E98-8794-4A37C3BAC621}"/>
                    </a:ext>
                  </a:extLst>
                </p:cNvPr>
                <p:cNvCxnSpPr/>
                <p:nvPr/>
              </p:nvCxnSpPr>
              <p:spPr>
                <a:xfrm>
                  <a:off x="457200" y="1828806"/>
                  <a:ext cx="153988" cy="15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166E123-D07B-4E78-98F2-38DE5E5DDEFB}"/>
                    </a:ext>
                  </a:extLst>
                </p:cNvPr>
                <p:cNvCxnSpPr/>
                <p:nvPr/>
              </p:nvCxnSpPr>
              <p:spPr>
                <a:xfrm>
                  <a:off x="381000" y="1752869"/>
                  <a:ext cx="304800" cy="15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8" name="Group 17">
              <a:extLst>
                <a:ext uri="{FF2B5EF4-FFF2-40B4-BE49-F238E27FC236}">
                  <a16:creationId xmlns:a16="http://schemas.microsoft.com/office/drawing/2014/main" id="{37D7CCCF-B3A2-4671-A8EE-1CFDE6705205}"/>
                </a:ext>
              </a:extLst>
            </p:cNvPr>
            <p:cNvGrpSpPr/>
            <p:nvPr/>
          </p:nvGrpSpPr>
          <p:grpSpPr>
            <a:xfrm>
              <a:off x="4493419" y="3657600"/>
              <a:ext cx="158517" cy="1982338"/>
              <a:chOff x="4645819" y="3733800"/>
              <a:chExt cx="158517" cy="1982338"/>
            </a:xfrm>
          </p:grpSpPr>
          <p:grpSp>
            <p:nvGrpSpPr>
              <p:cNvPr id="34" name="Group 33">
                <a:extLst>
                  <a:ext uri="{FF2B5EF4-FFF2-40B4-BE49-F238E27FC236}">
                    <a16:creationId xmlns:a16="http://schemas.microsoft.com/office/drawing/2014/main" id="{657AA4D8-B5C1-4044-B6B5-CA4E61D0A427}"/>
                  </a:ext>
                </a:extLst>
              </p:cNvPr>
              <p:cNvGrpSpPr/>
              <p:nvPr/>
            </p:nvGrpSpPr>
            <p:grpSpPr>
              <a:xfrm rot="16200000">
                <a:off x="4339673" y="4039946"/>
                <a:ext cx="770810" cy="158517"/>
                <a:chOff x="849756" y="3688296"/>
                <a:chExt cx="770810" cy="158517"/>
              </a:xfrm>
            </p:grpSpPr>
            <p:grpSp>
              <p:nvGrpSpPr>
                <p:cNvPr id="53" name="Group 52">
                  <a:extLst>
                    <a:ext uri="{FF2B5EF4-FFF2-40B4-BE49-F238E27FC236}">
                      <a16:creationId xmlns:a16="http://schemas.microsoft.com/office/drawing/2014/main" id="{192B968D-D7C5-4FA6-9536-447C0219E403}"/>
                    </a:ext>
                  </a:extLst>
                </p:cNvPr>
                <p:cNvGrpSpPr/>
                <p:nvPr/>
              </p:nvGrpSpPr>
              <p:grpSpPr>
                <a:xfrm>
                  <a:off x="849756" y="3688296"/>
                  <a:ext cx="408544" cy="158517"/>
                  <a:chOff x="5120759" y="4470055"/>
                  <a:chExt cx="408544" cy="158517"/>
                </a:xfrm>
              </p:grpSpPr>
              <p:grpSp>
                <p:nvGrpSpPr>
                  <p:cNvPr id="55" name="Group 369">
                    <a:extLst>
                      <a:ext uri="{FF2B5EF4-FFF2-40B4-BE49-F238E27FC236}">
                        <a16:creationId xmlns:a16="http://schemas.microsoft.com/office/drawing/2014/main" id="{E4C96E12-23E2-4EBA-BC6C-65B650B3F921}"/>
                      </a:ext>
                    </a:extLst>
                  </p:cNvPr>
                  <p:cNvGrpSpPr>
                    <a:grpSpLocks/>
                  </p:cNvGrpSpPr>
                  <p:nvPr/>
                </p:nvGrpSpPr>
                <p:grpSpPr bwMode="auto">
                  <a:xfrm rot="10800000">
                    <a:off x="5120759" y="4470055"/>
                    <a:ext cx="201614" cy="152401"/>
                    <a:chOff x="2310338" y="1219200"/>
                    <a:chExt cx="672045" cy="304802"/>
                  </a:xfrm>
                </p:grpSpPr>
                <p:cxnSp>
                  <p:nvCxnSpPr>
                    <p:cNvPr id="63" name="Straight Connector 62">
                      <a:extLst>
                        <a:ext uri="{FF2B5EF4-FFF2-40B4-BE49-F238E27FC236}">
                          <a16:creationId xmlns:a16="http://schemas.microsoft.com/office/drawing/2014/main" id="{2D7DCE9D-FBEE-47DC-80E7-4F534684433B}"/>
                        </a:ext>
                      </a:extLst>
                    </p:cNvPr>
                    <p:cNvCxnSpPr/>
                    <p:nvPr/>
                  </p:nvCxnSpPr>
                  <p:spPr>
                    <a:xfrm rot="5400000" flipH="1" flipV="1">
                      <a:off x="2273827" y="1255713"/>
                      <a:ext cx="152400" cy="79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B09B03E-91B2-4E7E-90A9-E400E9CE3923}"/>
                        </a:ext>
                      </a:extLst>
                    </p:cNvPr>
                    <p:cNvCxnSpPr/>
                    <p:nvPr/>
                  </p:nvCxnSpPr>
                  <p:spPr>
                    <a:xfrm rot="16200000" flipH="1">
                      <a:off x="2314043" y="1294873"/>
                      <a:ext cx="304800" cy="1534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B198DA0-9C9C-4A67-A707-24D6B89B187B}"/>
                        </a:ext>
                      </a:extLst>
                    </p:cNvPr>
                    <p:cNvCxnSpPr/>
                    <p:nvPr/>
                  </p:nvCxnSpPr>
                  <p:spPr>
                    <a:xfrm rot="5400000" flipH="1" flipV="1">
                      <a:off x="2438400" y="1297517"/>
                      <a:ext cx="304800" cy="1481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8747005-9208-4922-973F-720123089FEB}"/>
                        </a:ext>
                      </a:extLst>
                    </p:cNvPr>
                    <p:cNvCxnSpPr/>
                    <p:nvPr/>
                  </p:nvCxnSpPr>
                  <p:spPr>
                    <a:xfrm rot="16200000" flipH="1">
                      <a:off x="2615670" y="1294870"/>
                      <a:ext cx="304800" cy="153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64ED29B-783F-492A-AA3C-3D8D9215901A}"/>
                        </a:ext>
                      </a:extLst>
                    </p:cNvPr>
                    <p:cNvCxnSpPr/>
                    <p:nvPr/>
                  </p:nvCxnSpPr>
                  <p:spPr>
                    <a:xfrm rot="5400000" flipH="1" flipV="1">
                      <a:off x="2808287" y="1408113"/>
                      <a:ext cx="152400" cy="793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621CD6D-5D01-42C2-BC60-D743C14AF521}"/>
                        </a:ext>
                      </a:extLst>
                    </p:cNvPr>
                    <p:cNvCxnSpPr/>
                    <p:nvPr/>
                  </p:nvCxnSpPr>
                  <p:spPr>
                    <a:xfrm>
                      <a:off x="2908300" y="1377950"/>
                      <a:ext cx="74083" cy="3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Group 369">
                    <a:extLst>
                      <a:ext uri="{FF2B5EF4-FFF2-40B4-BE49-F238E27FC236}">
                        <a16:creationId xmlns:a16="http://schemas.microsoft.com/office/drawing/2014/main" id="{C87227B9-8545-46E1-8D78-BB36D8553E6E}"/>
                      </a:ext>
                    </a:extLst>
                  </p:cNvPr>
                  <p:cNvGrpSpPr>
                    <a:grpSpLocks/>
                  </p:cNvGrpSpPr>
                  <p:nvPr/>
                </p:nvGrpSpPr>
                <p:grpSpPr bwMode="auto">
                  <a:xfrm rot="10800000">
                    <a:off x="5318166" y="4476171"/>
                    <a:ext cx="211137" cy="152401"/>
                    <a:chOff x="2220383" y="1219200"/>
                    <a:chExt cx="703790" cy="304802"/>
                  </a:xfrm>
                </p:grpSpPr>
                <p:cxnSp>
                  <p:nvCxnSpPr>
                    <p:cNvPr id="57" name="Straight Connector 56">
                      <a:extLst>
                        <a:ext uri="{FF2B5EF4-FFF2-40B4-BE49-F238E27FC236}">
                          <a16:creationId xmlns:a16="http://schemas.microsoft.com/office/drawing/2014/main" id="{2621F248-3A1B-4FCF-B6DD-3846DE5F088B}"/>
                        </a:ext>
                      </a:extLst>
                    </p:cNvPr>
                    <p:cNvCxnSpPr/>
                    <p:nvPr/>
                  </p:nvCxnSpPr>
                  <p:spPr>
                    <a:xfrm>
                      <a:off x="2220383" y="1377950"/>
                      <a:ext cx="74083" cy="3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9F340AB-5CCF-4C01-B93E-EB0C76C2D8C3}"/>
                        </a:ext>
                      </a:extLst>
                    </p:cNvPr>
                    <p:cNvCxnSpPr/>
                    <p:nvPr/>
                  </p:nvCxnSpPr>
                  <p:spPr>
                    <a:xfrm rot="5400000" flipH="1" flipV="1">
                      <a:off x="2273827" y="1255713"/>
                      <a:ext cx="152400" cy="79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2458310-7EB4-4A47-93F2-AC5A3E3EBA96}"/>
                        </a:ext>
                      </a:extLst>
                    </p:cNvPr>
                    <p:cNvCxnSpPr/>
                    <p:nvPr/>
                  </p:nvCxnSpPr>
                  <p:spPr>
                    <a:xfrm rot="16200000" flipH="1">
                      <a:off x="2314043" y="1294873"/>
                      <a:ext cx="304800" cy="1534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6F5CFCF-6EBA-42B7-AD02-452736BF3366}"/>
                        </a:ext>
                      </a:extLst>
                    </p:cNvPr>
                    <p:cNvCxnSpPr/>
                    <p:nvPr/>
                  </p:nvCxnSpPr>
                  <p:spPr>
                    <a:xfrm rot="5400000" flipH="1" flipV="1">
                      <a:off x="2438400" y="1297517"/>
                      <a:ext cx="304800" cy="1481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C5914B1-836A-4B0B-8654-0E0912292BDE}"/>
                        </a:ext>
                      </a:extLst>
                    </p:cNvPr>
                    <p:cNvCxnSpPr/>
                    <p:nvPr/>
                  </p:nvCxnSpPr>
                  <p:spPr>
                    <a:xfrm rot="16200000" flipH="1">
                      <a:off x="2615670" y="1294870"/>
                      <a:ext cx="304800" cy="153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6393537-AD78-4648-A241-1C61655CCA00}"/>
                        </a:ext>
                      </a:extLst>
                    </p:cNvPr>
                    <p:cNvCxnSpPr/>
                    <p:nvPr/>
                  </p:nvCxnSpPr>
                  <p:spPr>
                    <a:xfrm rot="5400000" flipH="1" flipV="1">
                      <a:off x="2808287" y="1408113"/>
                      <a:ext cx="152400" cy="793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54" name="Straight Arrow Connector 53">
                  <a:extLst>
                    <a:ext uri="{FF2B5EF4-FFF2-40B4-BE49-F238E27FC236}">
                      <a16:creationId xmlns:a16="http://schemas.microsoft.com/office/drawing/2014/main" id="{796AC7AD-305B-4410-AE76-630CDE3A9755}"/>
                    </a:ext>
                  </a:extLst>
                </p:cNvPr>
                <p:cNvCxnSpPr/>
                <p:nvPr/>
              </p:nvCxnSpPr>
              <p:spPr>
                <a:xfrm rot="5400000" flipV="1">
                  <a:off x="1429220" y="3572631"/>
                  <a:ext cx="0" cy="382692"/>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2DD3835F-D6BB-4D50-9C70-B2DEFD8802A9}"/>
                  </a:ext>
                </a:extLst>
              </p:cNvPr>
              <p:cNvGrpSpPr/>
              <p:nvPr/>
            </p:nvGrpSpPr>
            <p:grpSpPr>
              <a:xfrm rot="16200000">
                <a:off x="4114909" y="5026710"/>
                <a:ext cx="1220338" cy="158517"/>
                <a:chOff x="1978819" y="2960416"/>
                <a:chExt cx="1220338" cy="158517"/>
              </a:xfrm>
            </p:grpSpPr>
            <p:grpSp>
              <p:nvGrpSpPr>
                <p:cNvPr id="36" name="Group 35">
                  <a:extLst>
                    <a:ext uri="{FF2B5EF4-FFF2-40B4-BE49-F238E27FC236}">
                      <a16:creationId xmlns:a16="http://schemas.microsoft.com/office/drawing/2014/main" id="{666F105C-34FE-4682-8BA5-DD5F604E7A68}"/>
                    </a:ext>
                  </a:extLst>
                </p:cNvPr>
                <p:cNvGrpSpPr/>
                <p:nvPr/>
              </p:nvGrpSpPr>
              <p:grpSpPr>
                <a:xfrm>
                  <a:off x="2387404" y="2960416"/>
                  <a:ext cx="408544" cy="158517"/>
                  <a:chOff x="5120759" y="4470055"/>
                  <a:chExt cx="408544" cy="158517"/>
                </a:xfrm>
              </p:grpSpPr>
              <p:grpSp>
                <p:nvGrpSpPr>
                  <p:cNvPr id="39" name="Group 369">
                    <a:extLst>
                      <a:ext uri="{FF2B5EF4-FFF2-40B4-BE49-F238E27FC236}">
                        <a16:creationId xmlns:a16="http://schemas.microsoft.com/office/drawing/2014/main" id="{C495CD5D-E5A1-478F-9500-612EFAD7A4E6}"/>
                      </a:ext>
                    </a:extLst>
                  </p:cNvPr>
                  <p:cNvGrpSpPr>
                    <a:grpSpLocks/>
                  </p:cNvGrpSpPr>
                  <p:nvPr/>
                </p:nvGrpSpPr>
                <p:grpSpPr bwMode="auto">
                  <a:xfrm rot="10800000">
                    <a:off x="5120759" y="4470055"/>
                    <a:ext cx="201614" cy="152401"/>
                    <a:chOff x="2310338" y="1219200"/>
                    <a:chExt cx="672045" cy="304802"/>
                  </a:xfrm>
                </p:grpSpPr>
                <p:cxnSp>
                  <p:nvCxnSpPr>
                    <p:cNvPr id="47" name="Straight Connector 46">
                      <a:extLst>
                        <a:ext uri="{FF2B5EF4-FFF2-40B4-BE49-F238E27FC236}">
                          <a16:creationId xmlns:a16="http://schemas.microsoft.com/office/drawing/2014/main" id="{4BE70CC4-828B-4F92-A9C6-AB6449DD89B4}"/>
                        </a:ext>
                      </a:extLst>
                    </p:cNvPr>
                    <p:cNvCxnSpPr/>
                    <p:nvPr/>
                  </p:nvCxnSpPr>
                  <p:spPr>
                    <a:xfrm rot="5400000" flipH="1" flipV="1">
                      <a:off x="2273827" y="1255713"/>
                      <a:ext cx="152400" cy="79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9175B2E-E822-4259-87F1-292C0EBB4FAF}"/>
                        </a:ext>
                      </a:extLst>
                    </p:cNvPr>
                    <p:cNvCxnSpPr/>
                    <p:nvPr/>
                  </p:nvCxnSpPr>
                  <p:spPr>
                    <a:xfrm rot="16200000" flipH="1">
                      <a:off x="2314043" y="1294873"/>
                      <a:ext cx="304800" cy="1534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59D2597-E652-4118-934A-5E9244BFD3EA}"/>
                        </a:ext>
                      </a:extLst>
                    </p:cNvPr>
                    <p:cNvCxnSpPr/>
                    <p:nvPr/>
                  </p:nvCxnSpPr>
                  <p:spPr>
                    <a:xfrm rot="5400000" flipH="1" flipV="1">
                      <a:off x="2438400" y="1297517"/>
                      <a:ext cx="304800" cy="1481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11DBA2D-9F60-4418-ABC5-4314A8B9B8D5}"/>
                        </a:ext>
                      </a:extLst>
                    </p:cNvPr>
                    <p:cNvCxnSpPr/>
                    <p:nvPr/>
                  </p:nvCxnSpPr>
                  <p:spPr>
                    <a:xfrm rot="16200000" flipH="1">
                      <a:off x="2615670" y="1294870"/>
                      <a:ext cx="304800" cy="153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DF16A7F-9714-4680-95C0-F97A31662AB3}"/>
                        </a:ext>
                      </a:extLst>
                    </p:cNvPr>
                    <p:cNvCxnSpPr/>
                    <p:nvPr/>
                  </p:nvCxnSpPr>
                  <p:spPr>
                    <a:xfrm rot="5400000" flipH="1" flipV="1">
                      <a:off x="2808287" y="1408113"/>
                      <a:ext cx="152400" cy="793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EC65DBC-5FDA-4C53-B76D-A0D4C75F6211}"/>
                        </a:ext>
                      </a:extLst>
                    </p:cNvPr>
                    <p:cNvCxnSpPr/>
                    <p:nvPr/>
                  </p:nvCxnSpPr>
                  <p:spPr>
                    <a:xfrm>
                      <a:off x="2908300" y="1377950"/>
                      <a:ext cx="74083" cy="3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 name="Group 369">
                    <a:extLst>
                      <a:ext uri="{FF2B5EF4-FFF2-40B4-BE49-F238E27FC236}">
                        <a16:creationId xmlns:a16="http://schemas.microsoft.com/office/drawing/2014/main" id="{55C7E50B-C19F-48A3-A2D3-9E6E9D37824F}"/>
                      </a:ext>
                    </a:extLst>
                  </p:cNvPr>
                  <p:cNvGrpSpPr>
                    <a:grpSpLocks/>
                  </p:cNvGrpSpPr>
                  <p:nvPr/>
                </p:nvGrpSpPr>
                <p:grpSpPr bwMode="auto">
                  <a:xfrm rot="10800000">
                    <a:off x="5318166" y="4476171"/>
                    <a:ext cx="211137" cy="152401"/>
                    <a:chOff x="2220383" y="1219200"/>
                    <a:chExt cx="703790" cy="304802"/>
                  </a:xfrm>
                </p:grpSpPr>
                <p:cxnSp>
                  <p:nvCxnSpPr>
                    <p:cNvPr id="41" name="Straight Connector 40">
                      <a:extLst>
                        <a:ext uri="{FF2B5EF4-FFF2-40B4-BE49-F238E27FC236}">
                          <a16:creationId xmlns:a16="http://schemas.microsoft.com/office/drawing/2014/main" id="{9948C711-2A19-498A-B920-2CEA6D390697}"/>
                        </a:ext>
                      </a:extLst>
                    </p:cNvPr>
                    <p:cNvCxnSpPr/>
                    <p:nvPr/>
                  </p:nvCxnSpPr>
                  <p:spPr>
                    <a:xfrm>
                      <a:off x="2220383" y="1377950"/>
                      <a:ext cx="74083" cy="3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0137131-F67C-4514-894C-FF8BF88A1C62}"/>
                        </a:ext>
                      </a:extLst>
                    </p:cNvPr>
                    <p:cNvCxnSpPr/>
                    <p:nvPr/>
                  </p:nvCxnSpPr>
                  <p:spPr>
                    <a:xfrm rot="5400000" flipH="1" flipV="1">
                      <a:off x="2273827" y="1255713"/>
                      <a:ext cx="152400" cy="79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6ECB2BA-BC5C-43E5-9ED5-80204B9F7092}"/>
                        </a:ext>
                      </a:extLst>
                    </p:cNvPr>
                    <p:cNvCxnSpPr/>
                    <p:nvPr/>
                  </p:nvCxnSpPr>
                  <p:spPr>
                    <a:xfrm rot="16200000" flipH="1">
                      <a:off x="2314043" y="1294873"/>
                      <a:ext cx="304800" cy="1534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C08269E-1068-4ED1-9EAE-F7C6AEF4D1E9}"/>
                        </a:ext>
                      </a:extLst>
                    </p:cNvPr>
                    <p:cNvCxnSpPr/>
                    <p:nvPr/>
                  </p:nvCxnSpPr>
                  <p:spPr>
                    <a:xfrm rot="5400000" flipH="1" flipV="1">
                      <a:off x="2438400" y="1297517"/>
                      <a:ext cx="304800" cy="1481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5398FA5-7380-4745-80C6-B20C6E20E974}"/>
                        </a:ext>
                      </a:extLst>
                    </p:cNvPr>
                    <p:cNvCxnSpPr/>
                    <p:nvPr/>
                  </p:nvCxnSpPr>
                  <p:spPr>
                    <a:xfrm rot="16200000" flipH="1">
                      <a:off x="2615670" y="1294870"/>
                      <a:ext cx="304800" cy="153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1DA4752-D389-43EF-87A2-4BEE43D70D8A}"/>
                        </a:ext>
                      </a:extLst>
                    </p:cNvPr>
                    <p:cNvCxnSpPr/>
                    <p:nvPr/>
                  </p:nvCxnSpPr>
                  <p:spPr>
                    <a:xfrm rot="5400000" flipH="1" flipV="1">
                      <a:off x="2808287" y="1408113"/>
                      <a:ext cx="152400" cy="793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37" name="Straight Connector 36">
                  <a:extLst>
                    <a:ext uri="{FF2B5EF4-FFF2-40B4-BE49-F238E27FC236}">
                      <a16:creationId xmlns:a16="http://schemas.microsoft.com/office/drawing/2014/main" id="{A36AE051-E8DD-49F2-BABD-6F87E52A6E50}"/>
                    </a:ext>
                  </a:extLst>
                </p:cNvPr>
                <p:cNvCxnSpPr/>
                <p:nvPr/>
              </p:nvCxnSpPr>
              <p:spPr>
                <a:xfrm flipH="1">
                  <a:off x="1978819" y="3032150"/>
                  <a:ext cx="4097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FD72FF6-57DC-4FD1-8B1B-79CC7571B690}"/>
                    </a:ext>
                  </a:extLst>
                </p:cNvPr>
                <p:cNvCxnSpPr/>
                <p:nvPr/>
              </p:nvCxnSpPr>
              <p:spPr>
                <a:xfrm>
                  <a:off x="2789150" y="3048284"/>
                  <a:ext cx="4100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9" name="Group 18">
              <a:extLst>
                <a:ext uri="{FF2B5EF4-FFF2-40B4-BE49-F238E27FC236}">
                  <a16:creationId xmlns:a16="http://schemas.microsoft.com/office/drawing/2014/main" id="{965C7A9A-7C46-4A17-8E77-62E36337838B}"/>
                </a:ext>
              </a:extLst>
            </p:cNvPr>
            <p:cNvGrpSpPr/>
            <p:nvPr/>
          </p:nvGrpSpPr>
          <p:grpSpPr>
            <a:xfrm>
              <a:off x="4417219" y="3200400"/>
              <a:ext cx="1577545" cy="473675"/>
              <a:chOff x="7075980" y="2514600"/>
              <a:chExt cx="1577545" cy="473675"/>
            </a:xfrm>
          </p:grpSpPr>
          <p:sp>
            <p:nvSpPr>
              <p:cNvPr id="32" name="Oval 31">
                <a:extLst>
                  <a:ext uri="{FF2B5EF4-FFF2-40B4-BE49-F238E27FC236}">
                    <a16:creationId xmlns:a16="http://schemas.microsoft.com/office/drawing/2014/main" id="{B5AF8807-8B77-461A-B2DD-326F1F104EA1}"/>
                  </a:ext>
                </a:extLst>
              </p:cNvPr>
              <p:cNvSpPr/>
              <p:nvPr/>
            </p:nvSpPr>
            <p:spPr>
              <a:xfrm>
                <a:off x="7236619" y="2914134"/>
                <a:ext cx="74141" cy="741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965EF793-5FCF-41FC-8920-D484D1E56DF1}"/>
                  </a:ext>
                </a:extLst>
              </p:cNvPr>
              <p:cNvSpPr txBox="1"/>
              <p:nvPr/>
            </p:nvSpPr>
            <p:spPr>
              <a:xfrm>
                <a:off x="7075980" y="2514600"/>
                <a:ext cx="1577545" cy="369332"/>
              </a:xfrm>
              <a:prstGeom prst="rect">
                <a:avLst/>
              </a:prstGeom>
              <a:noFill/>
            </p:spPr>
            <p:txBody>
              <a:bodyPr wrap="square" rtlCol="0">
                <a:spAutoFit/>
              </a:bodyPr>
              <a:lstStyle/>
              <a:p>
                <a:r>
                  <a:rPr lang="en-US" dirty="0"/>
                  <a:t>V</a:t>
                </a:r>
                <a:r>
                  <a:rPr lang="en-US" baseline="-25000" dirty="0"/>
                  <a:t>dd</a:t>
                </a:r>
              </a:p>
            </p:txBody>
          </p:sp>
        </p:grpSp>
        <p:sp>
          <p:nvSpPr>
            <p:cNvPr id="20" name="TextBox 19">
              <a:extLst>
                <a:ext uri="{FF2B5EF4-FFF2-40B4-BE49-F238E27FC236}">
                  <a16:creationId xmlns:a16="http://schemas.microsoft.com/office/drawing/2014/main" id="{D8BAC0D6-A78D-4A3B-AE8D-76F96EC8CCBA}"/>
                </a:ext>
              </a:extLst>
            </p:cNvPr>
            <p:cNvSpPr txBox="1"/>
            <p:nvPr/>
          </p:nvSpPr>
          <p:spPr>
            <a:xfrm>
              <a:off x="5026819" y="4876800"/>
              <a:ext cx="272112" cy="276999"/>
            </a:xfrm>
            <a:prstGeom prst="rect">
              <a:avLst/>
            </a:prstGeom>
            <a:noFill/>
          </p:spPr>
          <p:txBody>
            <a:bodyPr wrap="square" rtlCol="0">
              <a:spAutoFit/>
            </a:bodyPr>
            <a:lstStyle/>
            <a:p>
              <a:r>
                <a:rPr lang="en-US" sz="1200" dirty="0"/>
                <a:t>C</a:t>
              </a:r>
              <a:endParaRPr lang="en-US" sz="1200" baseline="-25000" dirty="0"/>
            </a:p>
          </p:txBody>
        </p:sp>
        <p:grpSp>
          <p:nvGrpSpPr>
            <p:cNvPr id="21" name="Group 20">
              <a:extLst>
                <a:ext uri="{FF2B5EF4-FFF2-40B4-BE49-F238E27FC236}">
                  <a16:creationId xmlns:a16="http://schemas.microsoft.com/office/drawing/2014/main" id="{9929F220-094B-49B8-9054-EBD707A0B072}"/>
                </a:ext>
              </a:extLst>
            </p:cNvPr>
            <p:cNvGrpSpPr/>
            <p:nvPr/>
          </p:nvGrpSpPr>
          <p:grpSpPr>
            <a:xfrm rot="16200000">
              <a:off x="4909107" y="4994512"/>
              <a:ext cx="1215788" cy="370764"/>
              <a:chOff x="8475154" y="5447448"/>
              <a:chExt cx="1215788" cy="370764"/>
            </a:xfrm>
          </p:grpSpPr>
          <p:cxnSp>
            <p:nvCxnSpPr>
              <p:cNvPr id="28" name="Straight Connector 27">
                <a:extLst>
                  <a:ext uri="{FF2B5EF4-FFF2-40B4-BE49-F238E27FC236}">
                    <a16:creationId xmlns:a16="http://schemas.microsoft.com/office/drawing/2014/main" id="{7E631F1A-08F0-451B-B771-814F84A4BD4D}"/>
                  </a:ext>
                </a:extLst>
              </p:cNvPr>
              <p:cNvCxnSpPr/>
              <p:nvPr/>
            </p:nvCxnSpPr>
            <p:spPr>
              <a:xfrm flipH="1">
                <a:off x="8475154" y="5636314"/>
                <a:ext cx="7862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900BB7B-0863-4E93-9D82-46B231E9832B}"/>
                  </a:ext>
                </a:extLst>
              </p:cNvPr>
              <p:cNvCxnSpPr/>
              <p:nvPr/>
            </p:nvCxnSpPr>
            <p:spPr>
              <a:xfrm rot="5400000" flipV="1">
                <a:off x="9492480" y="5440339"/>
                <a:ext cx="0" cy="396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F07DD6F-110B-4DEC-9899-ED3EB2B63A82}"/>
                  </a:ext>
                </a:extLst>
              </p:cNvPr>
              <p:cNvCxnSpPr/>
              <p:nvPr/>
            </p:nvCxnSpPr>
            <p:spPr>
              <a:xfrm>
                <a:off x="9253076" y="5447448"/>
                <a:ext cx="0" cy="3684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521FB1B-762B-43F9-B340-39F51F17A264}"/>
                  </a:ext>
                </a:extLst>
              </p:cNvPr>
              <p:cNvCxnSpPr/>
              <p:nvPr/>
            </p:nvCxnSpPr>
            <p:spPr>
              <a:xfrm>
                <a:off x="9289470" y="5449723"/>
                <a:ext cx="0" cy="3684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B82E1EF4-D78F-4B69-AEF2-37D1B99C4B57}"/>
                </a:ext>
              </a:extLst>
            </p:cNvPr>
            <p:cNvGrpSpPr/>
            <p:nvPr/>
          </p:nvGrpSpPr>
          <p:grpSpPr>
            <a:xfrm>
              <a:off x="5255419" y="5715000"/>
              <a:ext cx="457200" cy="348116"/>
              <a:chOff x="1828861" y="5347508"/>
              <a:chExt cx="457200" cy="348116"/>
            </a:xfrm>
          </p:grpSpPr>
          <p:cxnSp>
            <p:nvCxnSpPr>
              <p:cNvPr id="23" name="Straight Connector 22">
                <a:extLst>
                  <a:ext uri="{FF2B5EF4-FFF2-40B4-BE49-F238E27FC236}">
                    <a16:creationId xmlns:a16="http://schemas.microsoft.com/office/drawing/2014/main" id="{9D0DE04E-6657-4701-B13F-DA694D2156DC}"/>
                  </a:ext>
                </a:extLst>
              </p:cNvPr>
              <p:cNvCxnSpPr/>
              <p:nvPr/>
            </p:nvCxnSpPr>
            <p:spPr>
              <a:xfrm>
                <a:off x="2066946" y="5347508"/>
                <a:ext cx="0" cy="1939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 name="Group 208">
                <a:extLst>
                  <a:ext uri="{FF2B5EF4-FFF2-40B4-BE49-F238E27FC236}">
                    <a16:creationId xmlns:a16="http://schemas.microsoft.com/office/drawing/2014/main" id="{0470D315-2498-4955-91F3-57BBA100B272}"/>
                  </a:ext>
                </a:extLst>
              </p:cNvPr>
              <p:cNvGrpSpPr>
                <a:grpSpLocks/>
              </p:cNvGrpSpPr>
              <p:nvPr/>
            </p:nvGrpSpPr>
            <p:grpSpPr bwMode="auto">
              <a:xfrm>
                <a:off x="1828861" y="5541637"/>
                <a:ext cx="457200" cy="153987"/>
                <a:chOff x="304800" y="1676931"/>
                <a:chExt cx="457200" cy="153457"/>
              </a:xfrm>
            </p:grpSpPr>
            <p:cxnSp>
              <p:nvCxnSpPr>
                <p:cNvPr id="25" name="Straight Connector 24">
                  <a:extLst>
                    <a:ext uri="{FF2B5EF4-FFF2-40B4-BE49-F238E27FC236}">
                      <a16:creationId xmlns:a16="http://schemas.microsoft.com/office/drawing/2014/main" id="{A685FB7D-34FB-4B84-B735-7743474ADCA8}"/>
                    </a:ext>
                  </a:extLst>
                </p:cNvPr>
                <p:cNvCxnSpPr/>
                <p:nvPr/>
              </p:nvCxnSpPr>
              <p:spPr>
                <a:xfrm>
                  <a:off x="304800" y="1676931"/>
                  <a:ext cx="457200" cy="15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66A29A6-E32B-479A-8CA4-40C79C530B56}"/>
                    </a:ext>
                  </a:extLst>
                </p:cNvPr>
                <p:cNvCxnSpPr/>
                <p:nvPr/>
              </p:nvCxnSpPr>
              <p:spPr>
                <a:xfrm>
                  <a:off x="457200" y="1828806"/>
                  <a:ext cx="153988" cy="15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FADEEB9-8774-4938-82FA-C59C3945BD9F}"/>
                    </a:ext>
                  </a:extLst>
                </p:cNvPr>
                <p:cNvCxnSpPr/>
                <p:nvPr/>
              </p:nvCxnSpPr>
              <p:spPr>
                <a:xfrm>
                  <a:off x="381000" y="1752869"/>
                  <a:ext cx="304800" cy="15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80" name="Picture 79">
            <a:extLst>
              <a:ext uri="{FF2B5EF4-FFF2-40B4-BE49-F238E27FC236}">
                <a16:creationId xmlns:a16="http://schemas.microsoft.com/office/drawing/2014/main" id="{A250CB2E-A83B-489B-AC9D-A02A516F17BA}"/>
              </a:ext>
            </a:extLst>
          </p:cNvPr>
          <p:cNvPicPr>
            <a:picLocks noChangeAspect="1"/>
          </p:cNvPicPr>
          <p:nvPr/>
        </p:nvPicPr>
        <p:blipFill>
          <a:blip r:embed="rId3"/>
          <a:stretch>
            <a:fillRect/>
          </a:stretch>
        </p:blipFill>
        <p:spPr>
          <a:xfrm>
            <a:off x="7922419" y="1676400"/>
            <a:ext cx="3089748" cy="1731407"/>
          </a:xfrm>
          <a:prstGeom prst="rect">
            <a:avLst/>
          </a:prstGeom>
          <a:ln>
            <a:solidFill>
              <a:srgbClr val="C00000"/>
            </a:solidFill>
          </a:ln>
        </p:spPr>
      </p:pic>
    </p:spTree>
    <p:extLst>
      <p:ext uri="{BB962C8B-B14F-4D97-AF65-F5344CB8AC3E}">
        <p14:creationId xmlns:p14="http://schemas.microsoft.com/office/powerpoint/2010/main" val="276130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Summary: Sensors and Operational Amplifiers</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Sensors provide information about the state of the environment to the microcontroller</a:t>
            </a:r>
          </a:p>
          <a:p>
            <a:r>
              <a:rPr lang="en-US" dirty="0"/>
              <a:t>Operational Amplifiers (OpAmps) are often used to amplify the sensing signal</a:t>
            </a:r>
          </a:p>
          <a:p>
            <a:r>
              <a:rPr lang="en-US" dirty="0"/>
              <a:t>OpAmps come in two flavors:</a:t>
            </a:r>
            <a:endParaRPr lang="en-US" altLang="en-US" dirty="0"/>
          </a:p>
          <a:p>
            <a:pPr lvl="1"/>
            <a:r>
              <a:rPr lang="en-US" dirty="0"/>
              <a:t>Non-inverting</a:t>
            </a:r>
          </a:p>
          <a:p>
            <a:pPr lvl="1"/>
            <a:r>
              <a:rPr lang="en-US" dirty="0"/>
              <a:t>Inverting</a:t>
            </a:r>
          </a:p>
          <a:p>
            <a:r>
              <a:rPr lang="en-US" dirty="0"/>
              <a:t>Gain of a non-inverting amplifier is always &gt; 1</a:t>
            </a:r>
          </a:p>
          <a:p>
            <a:r>
              <a:rPr lang="en-US" dirty="0"/>
              <a:t>A virtual ground can be used if an amplifier is used as single supply</a:t>
            </a:r>
            <a:endParaRPr lang="en-US" altLang="en-US" dirty="0"/>
          </a:p>
        </p:txBody>
      </p:sp>
    </p:spTree>
    <p:extLst>
      <p:ext uri="{BB962C8B-B14F-4D97-AF65-F5344CB8AC3E}">
        <p14:creationId xmlns:p14="http://schemas.microsoft.com/office/powerpoint/2010/main" val="1981440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Optical Rotary Encoders and Velocity Sensing</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Velocity sensing is necessary for a car to reach a set velocity</a:t>
            </a:r>
            <a:endParaRPr lang="en-US" altLang="en-US" dirty="0"/>
          </a:p>
          <a:p>
            <a:pPr lvl="1"/>
            <a:r>
              <a:rPr lang="en-US" dirty="0"/>
              <a:t>Recall</a:t>
            </a:r>
          </a:p>
          <a:p>
            <a:pPr lvl="1"/>
            <a:r>
              <a:rPr lang="en-US" dirty="0"/>
              <a:t>To reach the desired velocity, the car has to accelerate, i.e. increase i</a:t>
            </a:r>
            <a:r>
              <a:rPr lang="en-US" baseline="-25000" dirty="0"/>
              <a:t>m</a:t>
            </a:r>
          </a:p>
          <a:p>
            <a:pPr lvl="1"/>
            <a:r>
              <a:rPr lang="en-US" dirty="0"/>
              <a:t>Once desired velocity is reached the car has to coast, reducing i</a:t>
            </a:r>
            <a:r>
              <a:rPr lang="en-US" baseline="-25000" dirty="0"/>
              <a:t>m</a:t>
            </a:r>
            <a:r>
              <a:rPr lang="en-US" dirty="0"/>
              <a:t> to counteract friction and drag</a:t>
            </a:r>
          </a:p>
          <a:p>
            <a:pPr lvl="1"/>
            <a:r>
              <a:rPr lang="en-US" dirty="0"/>
              <a:t>I</a:t>
            </a:r>
            <a:r>
              <a:rPr lang="en-US" baseline="-25000" dirty="0"/>
              <a:t>m</a:t>
            </a:r>
            <a:r>
              <a:rPr lang="en-US" dirty="0"/>
              <a:t> must be larger to maintain same velocity if traversing an incline</a:t>
            </a:r>
          </a:p>
          <a:p>
            <a:r>
              <a:rPr lang="en-US" dirty="0"/>
              <a:t>Velocity = distance / time</a:t>
            </a:r>
          </a:p>
          <a:p>
            <a:endParaRPr lang="en-US" sz="1100" dirty="0"/>
          </a:p>
          <a:p>
            <a:r>
              <a:rPr lang="en-US" dirty="0"/>
              <a:t>Assuming a no-slip condition:</a:t>
            </a:r>
          </a:p>
          <a:p>
            <a:endParaRPr lang="en-US" sz="1800" dirty="0"/>
          </a:p>
          <a:p>
            <a:r>
              <a:rPr lang="en-US" dirty="0"/>
              <a:t>Resulting velocity:</a:t>
            </a:r>
            <a:endParaRPr lang="en-US" altLang="en-US" dirty="0"/>
          </a:p>
          <a:p>
            <a:pPr lvl="1"/>
            <a:endParaRPr lang="en-US" dirty="0"/>
          </a:p>
          <a:p>
            <a:pPr lvl="1"/>
            <a:endParaRPr lang="en-US" altLang="en-US" dirty="0"/>
          </a:p>
        </p:txBody>
      </p:sp>
      <p:graphicFrame>
        <p:nvGraphicFramePr>
          <p:cNvPr id="4" name="Object 3">
            <a:extLst>
              <a:ext uri="{FF2B5EF4-FFF2-40B4-BE49-F238E27FC236}">
                <a16:creationId xmlns:a16="http://schemas.microsoft.com/office/drawing/2014/main" id="{6BEBC828-1CE5-438E-ACCA-9383260CEA2A}"/>
              </a:ext>
            </a:extLst>
          </p:cNvPr>
          <p:cNvGraphicFramePr>
            <a:graphicFrameLocks noChangeAspect="1"/>
          </p:cNvGraphicFramePr>
          <p:nvPr>
            <p:extLst>
              <p:ext uri="{D42A27DB-BD31-4B8C-83A1-F6EECF244321}">
                <p14:modId xmlns:p14="http://schemas.microsoft.com/office/powerpoint/2010/main" val="1010795024"/>
              </p:ext>
            </p:extLst>
          </p:nvPr>
        </p:nvGraphicFramePr>
        <p:xfrm>
          <a:off x="2040951" y="1513205"/>
          <a:ext cx="760412" cy="441325"/>
        </p:xfrm>
        <a:graphic>
          <a:graphicData uri="http://schemas.openxmlformats.org/presentationml/2006/ole">
            <mc:AlternateContent xmlns:mc="http://schemas.openxmlformats.org/markup-compatibility/2006">
              <mc:Choice xmlns:v="urn:schemas-microsoft-com:vml" Requires="v">
                <p:oleObj spid="_x0000_s1103" name="Equation" r:id="rId4" imgW="393480" imgH="228600" progId="Equation.3">
                  <p:embed/>
                </p:oleObj>
              </mc:Choice>
              <mc:Fallback>
                <p:oleObj name="Equation" r:id="rId4" imgW="393480" imgH="228600" progId="Equation.3">
                  <p:embed/>
                  <p:pic>
                    <p:nvPicPr>
                      <p:cNvPr id="4" name="Object 3">
                        <a:extLst>
                          <a:ext uri="{FF2B5EF4-FFF2-40B4-BE49-F238E27FC236}">
                            <a16:creationId xmlns:a16="http://schemas.microsoft.com/office/drawing/2014/main" id="{6BEBC828-1CE5-438E-ACCA-9383260CEA2A}"/>
                          </a:ext>
                        </a:extLst>
                      </p:cNvPr>
                      <p:cNvPicPr/>
                      <p:nvPr/>
                    </p:nvPicPr>
                    <p:blipFill>
                      <a:blip r:embed="rId5"/>
                      <a:stretch>
                        <a:fillRect/>
                      </a:stretch>
                    </p:blipFill>
                    <p:spPr>
                      <a:xfrm>
                        <a:off x="2040951" y="1513205"/>
                        <a:ext cx="760412" cy="44132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014348CC-F8BA-4EE1-B394-F17AFB0BA77A}"/>
              </a:ext>
            </a:extLst>
          </p:cNvPr>
          <p:cNvGraphicFramePr>
            <a:graphicFrameLocks noChangeAspect="1"/>
          </p:cNvGraphicFramePr>
          <p:nvPr>
            <p:extLst>
              <p:ext uri="{D42A27DB-BD31-4B8C-83A1-F6EECF244321}">
                <p14:modId xmlns:p14="http://schemas.microsoft.com/office/powerpoint/2010/main" val="3376296092"/>
              </p:ext>
            </p:extLst>
          </p:nvPr>
        </p:nvGraphicFramePr>
        <p:xfrm>
          <a:off x="4749800" y="3566160"/>
          <a:ext cx="1346200" cy="342900"/>
        </p:xfrm>
        <a:graphic>
          <a:graphicData uri="http://schemas.openxmlformats.org/presentationml/2006/ole">
            <mc:AlternateContent xmlns:mc="http://schemas.openxmlformats.org/markup-compatibility/2006">
              <mc:Choice xmlns:v="urn:schemas-microsoft-com:vml" Requires="v">
                <p:oleObj spid="_x0000_s1104" name="Equation" r:id="rId6" imgW="698400" imgH="177480" progId="Equation.3">
                  <p:embed/>
                </p:oleObj>
              </mc:Choice>
              <mc:Fallback>
                <p:oleObj name="Equation" r:id="rId6" imgW="698400" imgH="177480" progId="Equation.3">
                  <p:embed/>
                  <p:pic>
                    <p:nvPicPr>
                      <p:cNvPr id="5" name="Object 4">
                        <a:extLst>
                          <a:ext uri="{FF2B5EF4-FFF2-40B4-BE49-F238E27FC236}">
                            <a16:creationId xmlns:a16="http://schemas.microsoft.com/office/drawing/2014/main" id="{014348CC-F8BA-4EE1-B394-F17AFB0BA77A}"/>
                          </a:ext>
                        </a:extLst>
                      </p:cNvPr>
                      <p:cNvPicPr/>
                      <p:nvPr/>
                    </p:nvPicPr>
                    <p:blipFill>
                      <a:blip r:embed="rId7"/>
                      <a:stretch>
                        <a:fillRect/>
                      </a:stretch>
                    </p:blipFill>
                    <p:spPr>
                      <a:xfrm>
                        <a:off x="4749800" y="3566160"/>
                        <a:ext cx="1346200" cy="3429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79A50542-7E61-469C-8515-00894A6E21CB}"/>
              </a:ext>
            </a:extLst>
          </p:cNvPr>
          <p:cNvGraphicFramePr>
            <a:graphicFrameLocks noChangeAspect="1"/>
          </p:cNvGraphicFramePr>
          <p:nvPr>
            <p:extLst>
              <p:ext uri="{D42A27DB-BD31-4B8C-83A1-F6EECF244321}">
                <p14:modId xmlns:p14="http://schemas.microsoft.com/office/powerpoint/2010/main" val="1557353444"/>
              </p:ext>
            </p:extLst>
          </p:nvPr>
        </p:nvGraphicFramePr>
        <p:xfrm>
          <a:off x="3266013" y="4204579"/>
          <a:ext cx="2643187" cy="757237"/>
        </p:xfrm>
        <a:graphic>
          <a:graphicData uri="http://schemas.openxmlformats.org/presentationml/2006/ole">
            <mc:AlternateContent xmlns:mc="http://schemas.openxmlformats.org/markup-compatibility/2006">
              <mc:Choice xmlns:v="urn:schemas-microsoft-com:vml" Requires="v">
                <p:oleObj spid="_x0000_s1105" name="Equation" r:id="rId8" imgW="1371600" imgH="393480" progId="Equation.3">
                  <p:embed/>
                </p:oleObj>
              </mc:Choice>
              <mc:Fallback>
                <p:oleObj name="Equation" r:id="rId8" imgW="1371600" imgH="393480" progId="Equation.3">
                  <p:embed/>
                  <p:pic>
                    <p:nvPicPr>
                      <p:cNvPr id="6" name="Object 5">
                        <a:extLst>
                          <a:ext uri="{FF2B5EF4-FFF2-40B4-BE49-F238E27FC236}">
                            <a16:creationId xmlns:a16="http://schemas.microsoft.com/office/drawing/2014/main" id="{79A50542-7E61-469C-8515-00894A6E21CB}"/>
                          </a:ext>
                        </a:extLst>
                      </p:cNvPr>
                      <p:cNvPicPr/>
                      <p:nvPr/>
                    </p:nvPicPr>
                    <p:blipFill>
                      <a:blip r:embed="rId9"/>
                      <a:stretch>
                        <a:fillRect/>
                      </a:stretch>
                    </p:blipFill>
                    <p:spPr>
                      <a:xfrm>
                        <a:off x="3266013" y="4204579"/>
                        <a:ext cx="2643187" cy="757237"/>
                      </a:xfrm>
                      <a:prstGeom prst="rect">
                        <a:avLst/>
                      </a:prstGeom>
                    </p:spPr>
                  </p:pic>
                </p:oleObj>
              </mc:Fallback>
            </mc:AlternateContent>
          </a:graphicData>
        </a:graphic>
      </p:graphicFrame>
      <p:sp>
        <p:nvSpPr>
          <p:cNvPr id="7" name="Oval 6">
            <a:extLst>
              <a:ext uri="{FF2B5EF4-FFF2-40B4-BE49-F238E27FC236}">
                <a16:creationId xmlns:a16="http://schemas.microsoft.com/office/drawing/2014/main" id="{421877BD-6D01-4F6F-BEB1-389920E82E73}"/>
              </a:ext>
            </a:extLst>
          </p:cNvPr>
          <p:cNvSpPr/>
          <p:nvPr/>
        </p:nvSpPr>
        <p:spPr>
          <a:xfrm>
            <a:off x="7541419" y="4343400"/>
            <a:ext cx="1219200" cy="1219200"/>
          </a:xfrm>
          <a:prstGeom prst="ellipse">
            <a:avLst/>
          </a:prstGeom>
          <a:solidFill>
            <a:srgbClr val="92D050"/>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A7A43FD9-28DE-4B9B-A829-1D588A26D36B}"/>
              </a:ext>
            </a:extLst>
          </p:cNvPr>
          <p:cNvSpPr/>
          <p:nvPr/>
        </p:nvSpPr>
        <p:spPr>
          <a:xfrm>
            <a:off x="9446419" y="4343400"/>
            <a:ext cx="1219200" cy="1219200"/>
          </a:xfrm>
          <a:prstGeom prst="ellipse">
            <a:avLst/>
          </a:prstGeom>
          <a:solidFill>
            <a:srgbClr val="92D050"/>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D04DBC34-BFA3-48A3-A447-75AB6E8BB45B}"/>
              </a:ext>
            </a:extLst>
          </p:cNvPr>
          <p:cNvCxnSpPr/>
          <p:nvPr/>
        </p:nvCxnSpPr>
        <p:spPr>
          <a:xfrm>
            <a:off x="7160419" y="5562600"/>
            <a:ext cx="426720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30880FF-CA0F-4E4F-B839-3E42E8FD833A}"/>
              </a:ext>
            </a:extLst>
          </p:cNvPr>
          <p:cNvCxnSpPr/>
          <p:nvPr/>
        </p:nvCxnSpPr>
        <p:spPr>
          <a:xfrm>
            <a:off x="8151019" y="4953000"/>
            <a:ext cx="1905000" cy="0"/>
          </a:xfrm>
          <a:prstGeom prst="straightConnector1">
            <a:avLst/>
          </a:prstGeom>
          <a:ln w="19050">
            <a:solidFill>
              <a:schemeClr val="tx1"/>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6D58ADC-7006-4DC9-97FC-6D606B52E7C9}"/>
              </a:ext>
            </a:extLst>
          </p:cNvPr>
          <p:cNvCxnSpPr/>
          <p:nvPr/>
        </p:nvCxnSpPr>
        <p:spPr>
          <a:xfrm>
            <a:off x="8151019" y="5867400"/>
            <a:ext cx="1905000" cy="0"/>
          </a:xfrm>
          <a:prstGeom prst="straightConnector1">
            <a:avLst/>
          </a:prstGeom>
          <a:ln w="19050">
            <a:solidFill>
              <a:schemeClr val="tx1"/>
            </a:solidFill>
            <a:prstDash val="sysDot"/>
            <a:headEnd type="arrow" w="med" len="med"/>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4D2C0A3-B9C3-4174-9FC4-06FEFE4C5FD0}"/>
              </a:ext>
            </a:extLst>
          </p:cNvPr>
          <p:cNvCxnSpPr/>
          <p:nvPr/>
        </p:nvCxnSpPr>
        <p:spPr>
          <a:xfrm>
            <a:off x="8151019" y="4953000"/>
            <a:ext cx="0" cy="11430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68BA26-968A-450D-8A20-6B0FA0FDD0E7}"/>
              </a:ext>
            </a:extLst>
          </p:cNvPr>
          <p:cNvCxnSpPr/>
          <p:nvPr/>
        </p:nvCxnSpPr>
        <p:spPr>
          <a:xfrm>
            <a:off x="10056019" y="4953000"/>
            <a:ext cx="0" cy="11430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4" name="Object 13">
            <a:extLst>
              <a:ext uri="{FF2B5EF4-FFF2-40B4-BE49-F238E27FC236}">
                <a16:creationId xmlns:a16="http://schemas.microsoft.com/office/drawing/2014/main" id="{BAEEA491-46E8-437E-8327-DCAC62778A7F}"/>
              </a:ext>
            </a:extLst>
          </p:cNvPr>
          <p:cNvGraphicFramePr>
            <a:graphicFrameLocks noChangeAspect="1"/>
          </p:cNvGraphicFramePr>
          <p:nvPr>
            <p:extLst>
              <p:ext uri="{D42A27DB-BD31-4B8C-83A1-F6EECF244321}">
                <p14:modId xmlns:p14="http://schemas.microsoft.com/office/powerpoint/2010/main" val="2198351589"/>
              </p:ext>
            </p:extLst>
          </p:nvPr>
        </p:nvGraphicFramePr>
        <p:xfrm>
          <a:off x="8989219" y="5867400"/>
          <a:ext cx="415925" cy="342900"/>
        </p:xfrm>
        <a:graphic>
          <a:graphicData uri="http://schemas.openxmlformats.org/presentationml/2006/ole">
            <mc:AlternateContent xmlns:mc="http://schemas.openxmlformats.org/markup-compatibility/2006">
              <mc:Choice xmlns:v="urn:schemas-microsoft-com:vml" Requires="v">
                <p:oleObj spid="_x0000_s1106" name="Equation" r:id="rId10" imgW="215640" imgH="177480" progId="Equation.3">
                  <p:embed/>
                </p:oleObj>
              </mc:Choice>
              <mc:Fallback>
                <p:oleObj name="Equation" r:id="rId10" imgW="215640" imgH="177480" progId="Equation.3">
                  <p:embed/>
                  <p:pic>
                    <p:nvPicPr>
                      <p:cNvPr id="14" name="Object 13">
                        <a:extLst>
                          <a:ext uri="{FF2B5EF4-FFF2-40B4-BE49-F238E27FC236}">
                            <a16:creationId xmlns:a16="http://schemas.microsoft.com/office/drawing/2014/main" id="{BAEEA491-46E8-437E-8327-DCAC62778A7F}"/>
                          </a:ext>
                        </a:extLst>
                      </p:cNvPr>
                      <p:cNvPicPr/>
                      <p:nvPr/>
                    </p:nvPicPr>
                    <p:blipFill>
                      <a:blip r:embed="rId11"/>
                      <a:stretch>
                        <a:fillRect/>
                      </a:stretch>
                    </p:blipFill>
                    <p:spPr>
                      <a:xfrm>
                        <a:off x="8989219" y="5867400"/>
                        <a:ext cx="415925" cy="342900"/>
                      </a:xfrm>
                      <a:prstGeom prst="rect">
                        <a:avLst/>
                      </a:prstGeom>
                    </p:spPr>
                  </p:pic>
                </p:oleObj>
              </mc:Fallback>
            </mc:AlternateContent>
          </a:graphicData>
        </a:graphic>
      </p:graphicFrame>
      <p:cxnSp>
        <p:nvCxnSpPr>
          <p:cNvPr id="15" name="Straight Arrow Connector 14">
            <a:extLst>
              <a:ext uri="{FF2B5EF4-FFF2-40B4-BE49-F238E27FC236}">
                <a16:creationId xmlns:a16="http://schemas.microsoft.com/office/drawing/2014/main" id="{1BDB4D22-CE7A-41CF-AEA2-B855DD1E38A5}"/>
              </a:ext>
            </a:extLst>
          </p:cNvPr>
          <p:cNvCxnSpPr>
            <a:endCxn id="7" idx="7"/>
          </p:cNvCxnSpPr>
          <p:nvPr/>
        </p:nvCxnSpPr>
        <p:spPr>
          <a:xfrm flipV="1">
            <a:off x="8151019" y="4521948"/>
            <a:ext cx="431052" cy="431052"/>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aphicFrame>
        <p:nvGraphicFramePr>
          <p:cNvPr id="16" name="Object 15">
            <a:extLst>
              <a:ext uri="{FF2B5EF4-FFF2-40B4-BE49-F238E27FC236}">
                <a16:creationId xmlns:a16="http://schemas.microsoft.com/office/drawing/2014/main" id="{E64BCAC3-DB82-40E4-8168-CF5C8BC1F79A}"/>
              </a:ext>
            </a:extLst>
          </p:cNvPr>
          <p:cNvGraphicFramePr>
            <a:graphicFrameLocks noChangeAspect="1"/>
          </p:cNvGraphicFramePr>
          <p:nvPr>
            <p:extLst>
              <p:ext uri="{D42A27DB-BD31-4B8C-83A1-F6EECF244321}">
                <p14:modId xmlns:p14="http://schemas.microsoft.com/office/powerpoint/2010/main" val="4050939328"/>
              </p:ext>
            </p:extLst>
          </p:nvPr>
        </p:nvGraphicFramePr>
        <p:xfrm>
          <a:off x="8303419" y="4724400"/>
          <a:ext cx="152400" cy="213756"/>
        </p:xfrm>
        <a:graphic>
          <a:graphicData uri="http://schemas.openxmlformats.org/presentationml/2006/ole">
            <mc:AlternateContent xmlns:mc="http://schemas.openxmlformats.org/markup-compatibility/2006">
              <mc:Choice xmlns:v="urn:schemas-microsoft-com:vml" Requires="v">
                <p:oleObj spid="_x0000_s1107" name="Equation" r:id="rId12" imgW="126720" imgH="177480" progId="Equation.3">
                  <p:embed/>
                </p:oleObj>
              </mc:Choice>
              <mc:Fallback>
                <p:oleObj name="Equation" r:id="rId12" imgW="126720" imgH="177480" progId="Equation.3">
                  <p:embed/>
                  <p:pic>
                    <p:nvPicPr>
                      <p:cNvPr id="16" name="Object 15">
                        <a:extLst>
                          <a:ext uri="{FF2B5EF4-FFF2-40B4-BE49-F238E27FC236}">
                            <a16:creationId xmlns:a16="http://schemas.microsoft.com/office/drawing/2014/main" id="{E64BCAC3-DB82-40E4-8168-CF5C8BC1F79A}"/>
                          </a:ext>
                        </a:extLst>
                      </p:cNvPr>
                      <p:cNvPicPr/>
                      <p:nvPr/>
                    </p:nvPicPr>
                    <p:blipFill>
                      <a:blip r:embed="rId13"/>
                      <a:stretch>
                        <a:fillRect/>
                      </a:stretch>
                    </p:blipFill>
                    <p:spPr>
                      <a:xfrm>
                        <a:off x="8303419" y="4724400"/>
                        <a:ext cx="152400" cy="213756"/>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24B30498-9C0F-4DCD-92D4-4CF5334DA8CA}"/>
              </a:ext>
            </a:extLst>
          </p:cNvPr>
          <p:cNvGraphicFramePr>
            <a:graphicFrameLocks noChangeAspect="1"/>
          </p:cNvGraphicFramePr>
          <p:nvPr>
            <p:extLst>
              <p:ext uri="{D42A27DB-BD31-4B8C-83A1-F6EECF244321}">
                <p14:modId xmlns:p14="http://schemas.microsoft.com/office/powerpoint/2010/main" val="1774036884"/>
              </p:ext>
            </p:extLst>
          </p:nvPr>
        </p:nvGraphicFramePr>
        <p:xfrm>
          <a:off x="8312150" y="4449763"/>
          <a:ext cx="136525" cy="152400"/>
        </p:xfrm>
        <a:graphic>
          <a:graphicData uri="http://schemas.openxmlformats.org/presentationml/2006/ole">
            <mc:AlternateContent xmlns:mc="http://schemas.openxmlformats.org/markup-compatibility/2006">
              <mc:Choice xmlns:v="urn:schemas-microsoft-com:vml" Requires="v">
                <p:oleObj spid="_x0000_s1108" name="Equation" r:id="rId14" imgW="114120" imgH="126720" progId="Equation.3">
                  <p:embed/>
                </p:oleObj>
              </mc:Choice>
              <mc:Fallback>
                <p:oleObj name="Equation" r:id="rId14" imgW="114120" imgH="126720" progId="Equation.3">
                  <p:embed/>
                  <p:pic>
                    <p:nvPicPr>
                      <p:cNvPr id="17" name="Object 16">
                        <a:extLst>
                          <a:ext uri="{FF2B5EF4-FFF2-40B4-BE49-F238E27FC236}">
                            <a16:creationId xmlns:a16="http://schemas.microsoft.com/office/drawing/2014/main" id="{24B30498-9C0F-4DCD-92D4-4CF5334DA8CA}"/>
                          </a:ext>
                        </a:extLst>
                      </p:cNvPr>
                      <p:cNvPicPr/>
                      <p:nvPr/>
                    </p:nvPicPr>
                    <p:blipFill>
                      <a:blip r:embed="rId15"/>
                      <a:stretch>
                        <a:fillRect/>
                      </a:stretch>
                    </p:blipFill>
                    <p:spPr>
                      <a:xfrm>
                        <a:off x="8312150" y="4449763"/>
                        <a:ext cx="136525" cy="152400"/>
                      </a:xfrm>
                      <a:prstGeom prst="rect">
                        <a:avLst/>
                      </a:prstGeom>
                    </p:spPr>
                  </p:pic>
                </p:oleObj>
              </mc:Fallback>
            </mc:AlternateContent>
          </a:graphicData>
        </a:graphic>
      </p:graphicFrame>
      <p:cxnSp>
        <p:nvCxnSpPr>
          <p:cNvPr id="18" name="Straight Arrow Connector 17">
            <a:extLst>
              <a:ext uri="{FF2B5EF4-FFF2-40B4-BE49-F238E27FC236}">
                <a16:creationId xmlns:a16="http://schemas.microsoft.com/office/drawing/2014/main" id="{75F26B04-0B29-44CC-9E43-75E24CB22108}"/>
              </a:ext>
            </a:extLst>
          </p:cNvPr>
          <p:cNvCxnSpPr/>
          <p:nvPr/>
        </p:nvCxnSpPr>
        <p:spPr>
          <a:xfrm flipV="1">
            <a:off x="10056019" y="4495800"/>
            <a:ext cx="431052" cy="431052"/>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7E26C3F-3C2F-4847-82DC-CE034EA487E1}"/>
              </a:ext>
            </a:extLst>
          </p:cNvPr>
          <p:cNvCxnSpPr/>
          <p:nvPr/>
        </p:nvCxnSpPr>
        <p:spPr>
          <a:xfrm>
            <a:off x="10056019" y="4926852"/>
            <a:ext cx="457200" cy="330948"/>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0" name="Arc 19">
            <a:extLst>
              <a:ext uri="{FF2B5EF4-FFF2-40B4-BE49-F238E27FC236}">
                <a16:creationId xmlns:a16="http://schemas.microsoft.com/office/drawing/2014/main" id="{EA69037A-C720-450E-B4A0-A36741B398DE}"/>
              </a:ext>
            </a:extLst>
          </p:cNvPr>
          <p:cNvSpPr/>
          <p:nvPr/>
        </p:nvSpPr>
        <p:spPr>
          <a:xfrm>
            <a:off x="9903619" y="4648200"/>
            <a:ext cx="609600" cy="609600"/>
          </a:xfrm>
          <a:prstGeom prst="arc">
            <a:avLst>
              <a:gd name="adj1" fmla="val 18691005"/>
              <a:gd name="adj2" fmla="val 1718593"/>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aphicFrame>
        <p:nvGraphicFramePr>
          <p:cNvPr id="21" name="Object 20">
            <a:extLst>
              <a:ext uri="{FF2B5EF4-FFF2-40B4-BE49-F238E27FC236}">
                <a16:creationId xmlns:a16="http://schemas.microsoft.com/office/drawing/2014/main" id="{59C0CBF4-FB8B-4603-9154-85A7EA926A18}"/>
              </a:ext>
            </a:extLst>
          </p:cNvPr>
          <p:cNvGraphicFramePr>
            <a:graphicFrameLocks noChangeAspect="1"/>
          </p:cNvGraphicFramePr>
          <p:nvPr>
            <p:extLst>
              <p:ext uri="{D42A27DB-BD31-4B8C-83A1-F6EECF244321}">
                <p14:modId xmlns:p14="http://schemas.microsoft.com/office/powerpoint/2010/main" val="547622493"/>
              </p:ext>
            </p:extLst>
          </p:nvPr>
        </p:nvGraphicFramePr>
        <p:xfrm>
          <a:off x="10132219" y="4800600"/>
          <a:ext cx="280193" cy="214313"/>
        </p:xfrm>
        <a:graphic>
          <a:graphicData uri="http://schemas.openxmlformats.org/presentationml/2006/ole">
            <mc:AlternateContent xmlns:mc="http://schemas.openxmlformats.org/markup-compatibility/2006">
              <mc:Choice xmlns:v="urn:schemas-microsoft-com:vml" Requires="v">
                <p:oleObj spid="_x0000_s1109" name="Equation" r:id="rId16" imgW="241200" imgH="177480" progId="Equation.3">
                  <p:embed/>
                </p:oleObj>
              </mc:Choice>
              <mc:Fallback>
                <p:oleObj name="Equation" r:id="rId16" imgW="241200" imgH="177480" progId="Equation.3">
                  <p:embed/>
                  <p:pic>
                    <p:nvPicPr>
                      <p:cNvPr id="21" name="Object 20">
                        <a:extLst>
                          <a:ext uri="{FF2B5EF4-FFF2-40B4-BE49-F238E27FC236}">
                            <a16:creationId xmlns:a16="http://schemas.microsoft.com/office/drawing/2014/main" id="{59C0CBF4-FB8B-4603-9154-85A7EA926A18}"/>
                          </a:ext>
                        </a:extLst>
                      </p:cNvPr>
                      <p:cNvPicPr/>
                      <p:nvPr/>
                    </p:nvPicPr>
                    <p:blipFill>
                      <a:blip r:embed="rId17"/>
                      <a:stretch>
                        <a:fillRect/>
                      </a:stretch>
                    </p:blipFill>
                    <p:spPr>
                      <a:xfrm>
                        <a:off x="10132219" y="4800600"/>
                        <a:ext cx="280193" cy="214313"/>
                      </a:xfrm>
                      <a:prstGeom prst="rect">
                        <a:avLst/>
                      </a:prstGeom>
                    </p:spPr>
                  </p:pic>
                </p:oleObj>
              </mc:Fallback>
            </mc:AlternateContent>
          </a:graphicData>
        </a:graphic>
      </p:graphicFrame>
    </p:spTree>
    <p:extLst>
      <p:ext uri="{BB962C8B-B14F-4D97-AF65-F5344CB8AC3E}">
        <p14:creationId xmlns:p14="http://schemas.microsoft.com/office/powerpoint/2010/main" val="4182744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Optical Rotary Encoders and Velocity Sensing</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Optical rotary encoders:</a:t>
            </a:r>
            <a:endParaRPr lang="en-US" altLang="en-US" dirty="0"/>
          </a:p>
          <a:p>
            <a:pPr lvl="1"/>
            <a:r>
              <a:rPr lang="en-US" dirty="0"/>
              <a:t>Non-contact way to measure rotation/angular velocity</a:t>
            </a:r>
          </a:p>
          <a:p>
            <a:pPr lvl="1"/>
            <a:r>
              <a:rPr lang="en-US" dirty="0"/>
              <a:t>Can be purchased enclosed, or can be built onto the car wheel base</a:t>
            </a:r>
          </a:p>
          <a:p>
            <a:pPr marL="342900" lvl="1" indent="-342900">
              <a:spcBef>
                <a:spcPts val="600"/>
              </a:spcBef>
            </a:pPr>
            <a:r>
              <a:rPr lang="en-US" sz="2400" dirty="0"/>
              <a:t>Basics of operations:</a:t>
            </a:r>
          </a:p>
        </p:txBody>
      </p:sp>
      <p:grpSp>
        <p:nvGrpSpPr>
          <p:cNvPr id="4" name="Group 3">
            <a:extLst>
              <a:ext uri="{FF2B5EF4-FFF2-40B4-BE49-F238E27FC236}">
                <a16:creationId xmlns:a16="http://schemas.microsoft.com/office/drawing/2014/main" id="{1DC6227D-AF79-4F75-A9FF-B42D249CC68C}"/>
              </a:ext>
            </a:extLst>
          </p:cNvPr>
          <p:cNvGrpSpPr/>
          <p:nvPr/>
        </p:nvGrpSpPr>
        <p:grpSpPr>
          <a:xfrm>
            <a:off x="683419" y="3733800"/>
            <a:ext cx="3657600" cy="2438400"/>
            <a:chOff x="4798219" y="3200400"/>
            <a:chExt cx="4343400" cy="2895600"/>
          </a:xfrm>
        </p:grpSpPr>
        <p:grpSp>
          <p:nvGrpSpPr>
            <p:cNvPr id="5" name="Group 4">
              <a:extLst>
                <a:ext uri="{FF2B5EF4-FFF2-40B4-BE49-F238E27FC236}">
                  <a16:creationId xmlns:a16="http://schemas.microsoft.com/office/drawing/2014/main" id="{BF0EA32B-CCB8-4F15-A9DD-C6BD50E7BBBD}"/>
                </a:ext>
              </a:extLst>
            </p:cNvPr>
            <p:cNvGrpSpPr/>
            <p:nvPr/>
          </p:nvGrpSpPr>
          <p:grpSpPr>
            <a:xfrm>
              <a:off x="4798219" y="3505200"/>
              <a:ext cx="2209800" cy="2186093"/>
              <a:chOff x="7513140" y="4114798"/>
              <a:chExt cx="1389700" cy="1374791"/>
            </a:xfrm>
          </p:grpSpPr>
          <p:sp>
            <p:nvSpPr>
              <p:cNvPr id="23" name="Oval 22">
                <a:extLst>
                  <a:ext uri="{FF2B5EF4-FFF2-40B4-BE49-F238E27FC236}">
                    <a16:creationId xmlns:a16="http://schemas.microsoft.com/office/drawing/2014/main" id="{554136FC-775F-461F-ACD4-550EDED1D9A1}"/>
                  </a:ext>
                </a:extLst>
              </p:cNvPr>
              <p:cNvSpPr/>
              <p:nvPr/>
            </p:nvSpPr>
            <p:spPr>
              <a:xfrm>
                <a:off x="7521366" y="4114800"/>
                <a:ext cx="1371600" cy="1371600"/>
              </a:xfrm>
              <a:prstGeom prst="ellips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Freeform 33">
                <a:extLst>
                  <a:ext uri="{FF2B5EF4-FFF2-40B4-BE49-F238E27FC236}">
                    <a16:creationId xmlns:a16="http://schemas.microsoft.com/office/drawing/2014/main" id="{5AC2DF79-52B8-4DED-A289-D4F4DCF1FD10}"/>
                  </a:ext>
                </a:extLst>
              </p:cNvPr>
              <p:cNvSpPr/>
              <p:nvPr/>
            </p:nvSpPr>
            <p:spPr>
              <a:xfrm>
                <a:off x="8151019" y="4267200"/>
                <a:ext cx="751821" cy="533400"/>
              </a:xfrm>
              <a:custGeom>
                <a:avLst/>
                <a:gdLst>
                  <a:gd name="connsiteX0" fmla="*/ 0 w 703385"/>
                  <a:gd name="connsiteY0" fmla="*/ 492369 h 492369"/>
                  <a:gd name="connsiteX1" fmla="*/ 482321 w 703385"/>
                  <a:gd name="connsiteY1" fmla="*/ 0 h 492369"/>
                  <a:gd name="connsiteX2" fmla="*/ 582804 w 703385"/>
                  <a:gd name="connsiteY2" fmla="*/ 110532 h 492369"/>
                  <a:gd name="connsiteX3" fmla="*/ 633046 w 703385"/>
                  <a:gd name="connsiteY3" fmla="*/ 200967 h 492369"/>
                  <a:gd name="connsiteX4" fmla="*/ 683288 w 703385"/>
                  <a:gd name="connsiteY4" fmla="*/ 311499 h 492369"/>
                  <a:gd name="connsiteX5" fmla="*/ 703385 w 703385"/>
                  <a:gd name="connsiteY5" fmla="*/ 492369 h 492369"/>
                  <a:gd name="connsiteX6" fmla="*/ 0 w 703385"/>
                  <a:gd name="connsiteY6" fmla="*/ 492369 h 49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3385" h="492369">
                    <a:moveTo>
                      <a:pt x="0" y="492369"/>
                    </a:moveTo>
                    <a:lnTo>
                      <a:pt x="482321" y="0"/>
                    </a:lnTo>
                    <a:lnTo>
                      <a:pt x="582804" y="110532"/>
                    </a:lnTo>
                    <a:lnTo>
                      <a:pt x="633046" y="200967"/>
                    </a:lnTo>
                    <a:lnTo>
                      <a:pt x="683288" y="311499"/>
                    </a:lnTo>
                    <a:lnTo>
                      <a:pt x="703385" y="492369"/>
                    </a:lnTo>
                    <a:lnTo>
                      <a:pt x="0" y="492369"/>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Freeform 34">
                <a:extLst>
                  <a:ext uri="{FF2B5EF4-FFF2-40B4-BE49-F238E27FC236}">
                    <a16:creationId xmlns:a16="http://schemas.microsoft.com/office/drawing/2014/main" id="{085EA85B-EAE1-4F36-BC5D-D7DA2AADE46C}"/>
                  </a:ext>
                </a:extLst>
              </p:cNvPr>
              <p:cNvSpPr/>
              <p:nvPr/>
            </p:nvSpPr>
            <p:spPr>
              <a:xfrm rot="5400000">
                <a:off x="8074819" y="4846979"/>
                <a:ext cx="751821" cy="533400"/>
              </a:xfrm>
              <a:custGeom>
                <a:avLst/>
                <a:gdLst>
                  <a:gd name="connsiteX0" fmla="*/ 0 w 703385"/>
                  <a:gd name="connsiteY0" fmla="*/ 492369 h 492369"/>
                  <a:gd name="connsiteX1" fmla="*/ 482321 w 703385"/>
                  <a:gd name="connsiteY1" fmla="*/ 0 h 492369"/>
                  <a:gd name="connsiteX2" fmla="*/ 582804 w 703385"/>
                  <a:gd name="connsiteY2" fmla="*/ 110532 h 492369"/>
                  <a:gd name="connsiteX3" fmla="*/ 633046 w 703385"/>
                  <a:gd name="connsiteY3" fmla="*/ 200967 h 492369"/>
                  <a:gd name="connsiteX4" fmla="*/ 683288 w 703385"/>
                  <a:gd name="connsiteY4" fmla="*/ 311499 h 492369"/>
                  <a:gd name="connsiteX5" fmla="*/ 703385 w 703385"/>
                  <a:gd name="connsiteY5" fmla="*/ 492369 h 492369"/>
                  <a:gd name="connsiteX6" fmla="*/ 0 w 703385"/>
                  <a:gd name="connsiteY6" fmla="*/ 492369 h 49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3385" h="492369">
                    <a:moveTo>
                      <a:pt x="0" y="492369"/>
                    </a:moveTo>
                    <a:lnTo>
                      <a:pt x="482321" y="0"/>
                    </a:lnTo>
                    <a:lnTo>
                      <a:pt x="582804" y="110532"/>
                    </a:lnTo>
                    <a:lnTo>
                      <a:pt x="633046" y="200967"/>
                    </a:lnTo>
                    <a:lnTo>
                      <a:pt x="683288" y="311499"/>
                    </a:lnTo>
                    <a:lnTo>
                      <a:pt x="703385" y="492369"/>
                    </a:lnTo>
                    <a:lnTo>
                      <a:pt x="0" y="492369"/>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Freeform 35">
                <a:extLst>
                  <a:ext uri="{FF2B5EF4-FFF2-40B4-BE49-F238E27FC236}">
                    <a16:creationId xmlns:a16="http://schemas.microsoft.com/office/drawing/2014/main" id="{154BCAC8-F02E-4FC6-8C4E-876F8C09BC14}"/>
                  </a:ext>
                </a:extLst>
              </p:cNvPr>
              <p:cNvSpPr/>
              <p:nvPr/>
            </p:nvSpPr>
            <p:spPr>
              <a:xfrm rot="10800000">
                <a:off x="7513140" y="4785688"/>
                <a:ext cx="751821" cy="533400"/>
              </a:xfrm>
              <a:custGeom>
                <a:avLst/>
                <a:gdLst>
                  <a:gd name="connsiteX0" fmla="*/ 0 w 703385"/>
                  <a:gd name="connsiteY0" fmla="*/ 492369 h 492369"/>
                  <a:gd name="connsiteX1" fmla="*/ 482321 w 703385"/>
                  <a:gd name="connsiteY1" fmla="*/ 0 h 492369"/>
                  <a:gd name="connsiteX2" fmla="*/ 582804 w 703385"/>
                  <a:gd name="connsiteY2" fmla="*/ 110532 h 492369"/>
                  <a:gd name="connsiteX3" fmla="*/ 633046 w 703385"/>
                  <a:gd name="connsiteY3" fmla="*/ 200967 h 492369"/>
                  <a:gd name="connsiteX4" fmla="*/ 683288 w 703385"/>
                  <a:gd name="connsiteY4" fmla="*/ 311499 h 492369"/>
                  <a:gd name="connsiteX5" fmla="*/ 703385 w 703385"/>
                  <a:gd name="connsiteY5" fmla="*/ 492369 h 492369"/>
                  <a:gd name="connsiteX6" fmla="*/ 0 w 703385"/>
                  <a:gd name="connsiteY6" fmla="*/ 492369 h 49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3385" h="492369">
                    <a:moveTo>
                      <a:pt x="0" y="492369"/>
                    </a:moveTo>
                    <a:lnTo>
                      <a:pt x="482321" y="0"/>
                    </a:lnTo>
                    <a:lnTo>
                      <a:pt x="582804" y="110532"/>
                    </a:lnTo>
                    <a:lnTo>
                      <a:pt x="633046" y="200967"/>
                    </a:lnTo>
                    <a:lnTo>
                      <a:pt x="683288" y="311499"/>
                    </a:lnTo>
                    <a:lnTo>
                      <a:pt x="703385" y="492369"/>
                    </a:lnTo>
                    <a:lnTo>
                      <a:pt x="0" y="492369"/>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Freeform 36">
                <a:extLst>
                  <a:ext uri="{FF2B5EF4-FFF2-40B4-BE49-F238E27FC236}">
                    <a16:creationId xmlns:a16="http://schemas.microsoft.com/office/drawing/2014/main" id="{6DA456CB-678A-4F70-98E2-D2FF0CDEA7D7}"/>
                  </a:ext>
                </a:extLst>
              </p:cNvPr>
              <p:cNvSpPr/>
              <p:nvPr/>
            </p:nvSpPr>
            <p:spPr>
              <a:xfrm rot="16200000">
                <a:off x="7547692" y="4224009"/>
                <a:ext cx="751821" cy="533400"/>
              </a:xfrm>
              <a:custGeom>
                <a:avLst/>
                <a:gdLst>
                  <a:gd name="connsiteX0" fmla="*/ 0 w 703385"/>
                  <a:gd name="connsiteY0" fmla="*/ 492369 h 492369"/>
                  <a:gd name="connsiteX1" fmla="*/ 482321 w 703385"/>
                  <a:gd name="connsiteY1" fmla="*/ 0 h 492369"/>
                  <a:gd name="connsiteX2" fmla="*/ 582804 w 703385"/>
                  <a:gd name="connsiteY2" fmla="*/ 110532 h 492369"/>
                  <a:gd name="connsiteX3" fmla="*/ 633046 w 703385"/>
                  <a:gd name="connsiteY3" fmla="*/ 200967 h 492369"/>
                  <a:gd name="connsiteX4" fmla="*/ 683288 w 703385"/>
                  <a:gd name="connsiteY4" fmla="*/ 311499 h 492369"/>
                  <a:gd name="connsiteX5" fmla="*/ 703385 w 703385"/>
                  <a:gd name="connsiteY5" fmla="*/ 492369 h 492369"/>
                  <a:gd name="connsiteX6" fmla="*/ 0 w 703385"/>
                  <a:gd name="connsiteY6" fmla="*/ 492369 h 49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3385" h="492369">
                    <a:moveTo>
                      <a:pt x="0" y="492369"/>
                    </a:moveTo>
                    <a:lnTo>
                      <a:pt x="482321" y="0"/>
                    </a:lnTo>
                    <a:lnTo>
                      <a:pt x="582804" y="110532"/>
                    </a:lnTo>
                    <a:lnTo>
                      <a:pt x="633046" y="200967"/>
                    </a:lnTo>
                    <a:lnTo>
                      <a:pt x="683288" y="311499"/>
                    </a:lnTo>
                    <a:lnTo>
                      <a:pt x="703385" y="492369"/>
                    </a:lnTo>
                    <a:lnTo>
                      <a:pt x="0" y="492369"/>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6" name="Arc 5">
              <a:extLst>
                <a:ext uri="{FF2B5EF4-FFF2-40B4-BE49-F238E27FC236}">
                  <a16:creationId xmlns:a16="http://schemas.microsoft.com/office/drawing/2014/main" id="{F2201B95-FFEA-4B00-9CDB-93C6971E7609}"/>
                </a:ext>
              </a:extLst>
            </p:cNvPr>
            <p:cNvSpPr/>
            <p:nvPr/>
          </p:nvSpPr>
          <p:spPr>
            <a:xfrm>
              <a:off x="4798219" y="3200400"/>
              <a:ext cx="2514600" cy="2514600"/>
            </a:xfrm>
            <a:prstGeom prst="arc">
              <a:avLst>
                <a:gd name="adj1" fmla="val 16903409"/>
                <a:gd name="adj2" fmla="val 20719025"/>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Oval 6">
              <a:extLst>
                <a:ext uri="{FF2B5EF4-FFF2-40B4-BE49-F238E27FC236}">
                  <a16:creationId xmlns:a16="http://schemas.microsoft.com/office/drawing/2014/main" id="{46357B7A-482A-4015-8A2D-D12C77B0995B}"/>
                </a:ext>
              </a:extLst>
            </p:cNvPr>
            <p:cNvSpPr/>
            <p:nvPr/>
          </p:nvSpPr>
          <p:spPr>
            <a:xfrm>
              <a:off x="6627019" y="4800600"/>
              <a:ext cx="152400" cy="152400"/>
            </a:xfrm>
            <a:prstGeom prst="ellipse">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2C63DF1F-AEAA-407D-B6C8-4C10F4A580D8}"/>
                </a:ext>
              </a:extLst>
            </p:cNvPr>
            <p:cNvGrpSpPr/>
            <p:nvPr/>
          </p:nvGrpSpPr>
          <p:grpSpPr>
            <a:xfrm rot="20700000">
              <a:off x="7634837" y="4369862"/>
              <a:ext cx="304800" cy="762000"/>
              <a:chOff x="7846219" y="4114800"/>
              <a:chExt cx="304800" cy="762000"/>
            </a:xfrm>
          </p:grpSpPr>
          <p:cxnSp>
            <p:nvCxnSpPr>
              <p:cNvPr id="19" name="Straight Connector 18">
                <a:extLst>
                  <a:ext uri="{FF2B5EF4-FFF2-40B4-BE49-F238E27FC236}">
                    <a16:creationId xmlns:a16="http://schemas.microsoft.com/office/drawing/2014/main" id="{CF5662FA-880C-436F-9585-F63FF19339EB}"/>
                  </a:ext>
                </a:extLst>
              </p:cNvPr>
              <p:cNvCxnSpPr/>
              <p:nvPr/>
            </p:nvCxnSpPr>
            <p:spPr>
              <a:xfrm flipH="1">
                <a:off x="7998619" y="4648200"/>
                <a:ext cx="1" cy="2286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Isosceles Triangle 19">
                <a:extLst>
                  <a:ext uri="{FF2B5EF4-FFF2-40B4-BE49-F238E27FC236}">
                    <a16:creationId xmlns:a16="http://schemas.microsoft.com/office/drawing/2014/main" id="{35273171-0D61-4B09-B537-0F491DCFD4A9}"/>
                  </a:ext>
                </a:extLst>
              </p:cNvPr>
              <p:cNvSpPr/>
              <p:nvPr/>
            </p:nvSpPr>
            <p:spPr>
              <a:xfrm>
                <a:off x="7846219" y="4385440"/>
                <a:ext cx="304800" cy="262759"/>
              </a:xfrm>
              <a:prstGeom prst="triangle">
                <a:avLst/>
              </a:prstGeom>
              <a:solidFill>
                <a:srgbClr val="FF0000"/>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747B8DF9-E725-4684-A5F5-BDDF5E2D7594}"/>
                  </a:ext>
                </a:extLst>
              </p:cNvPr>
              <p:cNvCxnSpPr/>
              <p:nvPr/>
            </p:nvCxnSpPr>
            <p:spPr>
              <a:xfrm flipH="1">
                <a:off x="7998619" y="4114800"/>
                <a:ext cx="1" cy="2286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A3EF098-8580-476C-9EB2-BA49055B6A6E}"/>
                  </a:ext>
                </a:extLst>
              </p:cNvPr>
              <p:cNvCxnSpPr/>
              <p:nvPr/>
            </p:nvCxnSpPr>
            <p:spPr>
              <a:xfrm flipH="1">
                <a:off x="7846219" y="4343400"/>
                <a:ext cx="30480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0353CE43-FA90-4617-B5A7-8CC4BF818F94}"/>
                </a:ext>
              </a:extLst>
            </p:cNvPr>
            <p:cNvGrpSpPr/>
            <p:nvPr/>
          </p:nvGrpSpPr>
          <p:grpSpPr>
            <a:xfrm rot="2700000">
              <a:off x="7080390" y="5253971"/>
              <a:ext cx="304800" cy="762000"/>
              <a:chOff x="7846219" y="4114800"/>
              <a:chExt cx="304800" cy="762000"/>
            </a:xfrm>
          </p:grpSpPr>
          <p:cxnSp>
            <p:nvCxnSpPr>
              <p:cNvPr id="15" name="Straight Connector 14">
                <a:extLst>
                  <a:ext uri="{FF2B5EF4-FFF2-40B4-BE49-F238E27FC236}">
                    <a16:creationId xmlns:a16="http://schemas.microsoft.com/office/drawing/2014/main" id="{C1CC722C-0173-4D7B-B6B2-3029DE8BAA1D}"/>
                  </a:ext>
                </a:extLst>
              </p:cNvPr>
              <p:cNvCxnSpPr/>
              <p:nvPr/>
            </p:nvCxnSpPr>
            <p:spPr>
              <a:xfrm flipH="1">
                <a:off x="7998619" y="4648200"/>
                <a:ext cx="1" cy="2286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Isosceles Triangle 15">
                <a:extLst>
                  <a:ext uri="{FF2B5EF4-FFF2-40B4-BE49-F238E27FC236}">
                    <a16:creationId xmlns:a16="http://schemas.microsoft.com/office/drawing/2014/main" id="{95FDBD7E-BA08-4D52-B543-91E420C98043}"/>
                  </a:ext>
                </a:extLst>
              </p:cNvPr>
              <p:cNvSpPr/>
              <p:nvPr/>
            </p:nvSpPr>
            <p:spPr>
              <a:xfrm>
                <a:off x="7846219" y="4385440"/>
                <a:ext cx="304800" cy="262759"/>
              </a:xfrm>
              <a:prstGeom prst="triangle">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0EB92328-03BA-4621-B3C3-DA51A9DABC53}"/>
                  </a:ext>
                </a:extLst>
              </p:cNvPr>
              <p:cNvCxnSpPr/>
              <p:nvPr/>
            </p:nvCxnSpPr>
            <p:spPr>
              <a:xfrm flipH="1">
                <a:off x="7998619" y="4114800"/>
                <a:ext cx="1" cy="2286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87D1488-C050-46A7-AE33-7DB54CBDB823}"/>
                  </a:ext>
                </a:extLst>
              </p:cNvPr>
              <p:cNvCxnSpPr/>
              <p:nvPr/>
            </p:nvCxnSpPr>
            <p:spPr>
              <a:xfrm flipH="1">
                <a:off x="7846219" y="4343400"/>
                <a:ext cx="30480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4463FC6C-1A60-4D67-9BE1-0A2F810EC4E8}"/>
                </a:ext>
              </a:extLst>
            </p:cNvPr>
            <p:cNvGrpSpPr/>
            <p:nvPr/>
          </p:nvGrpSpPr>
          <p:grpSpPr>
            <a:xfrm>
              <a:off x="7160419" y="4724400"/>
              <a:ext cx="335086" cy="213495"/>
              <a:chOff x="7250417" y="4481309"/>
              <a:chExt cx="477428" cy="304186"/>
            </a:xfrm>
          </p:grpSpPr>
          <p:sp>
            <p:nvSpPr>
              <p:cNvPr id="13" name="Freeform 55">
                <a:extLst>
                  <a:ext uri="{FF2B5EF4-FFF2-40B4-BE49-F238E27FC236}">
                    <a16:creationId xmlns:a16="http://schemas.microsoft.com/office/drawing/2014/main" id="{C2AF5DEB-DD1C-4736-88DF-1EB9036896FE}"/>
                  </a:ext>
                </a:extLst>
              </p:cNvPr>
              <p:cNvSpPr/>
              <p:nvPr/>
            </p:nvSpPr>
            <p:spPr>
              <a:xfrm rot="20448926">
                <a:off x="7250417" y="4481309"/>
                <a:ext cx="401228" cy="151786"/>
              </a:xfrm>
              <a:custGeom>
                <a:avLst/>
                <a:gdLst>
                  <a:gd name="connsiteX0" fmla="*/ 0 w 663191"/>
                  <a:gd name="connsiteY0" fmla="*/ 70339 h 132527"/>
                  <a:gd name="connsiteX1" fmla="*/ 50242 w 663191"/>
                  <a:gd name="connsiteY1" fmla="*/ 60290 h 132527"/>
                  <a:gd name="connsiteX2" fmla="*/ 80387 w 663191"/>
                  <a:gd name="connsiteY2" fmla="*/ 40194 h 132527"/>
                  <a:gd name="connsiteX3" fmla="*/ 110532 w 663191"/>
                  <a:gd name="connsiteY3" fmla="*/ 30145 h 132527"/>
                  <a:gd name="connsiteX4" fmla="*/ 170822 w 663191"/>
                  <a:gd name="connsiteY4" fmla="*/ 0 h 132527"/>
                  <a:gd name="connsiteX5" fmla="*/ 291402 w 663191"/>
                  <a:gd name="connsiteY5" fmla="*/ 20097 h 132527"/>
                  <a:gd name="connsiteX6" fmla="*/ 351693 w 663191"/>
                  <a:gd name="connsiteY6" fmla="*/ 60290 h 132527"/>
                  <a:gd name="connsiteX7" fmla="*/ 381838 w 663191"/>
                  <a:gd name="connsiteY7" fmla="*/ 90436 h 132527"/>
                  <a:gd name="connsiteX8" fmla="*/ 411983 w 663191"/>
                  <a:gd name="connsiteY8" fmla="*/ 100484 h 132527"/>
                  <a:gd name="connsiteX9" fmla="*/ 442128 w 663191"/>
                  <a:gd name="connsiteY9" fmla="*/ 130629 h 132527"/>
                  <a:gd name="connsiteX10" fmla="*/ 582805 w 663191"/>
                  <a:gd name="connsiteY10" fmla="*/ 120581 h 132527"/>
                  <a:gd name="connsiteX11" fmla="*/ 612950 w 663191"/>
                  <a:gd name="connsiteY11" fmla="*/ 100484 h 132527"/>
                  <a:gd name="connsiteX12" fmla="*/ 663191 w 663191"/>
                  <a:gd name="connsiteY12" fmla="*/ 100484 h 13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3191" h="132527">
                    <a:moveTo>
                      <a:pt x="0" y="70339"/>
                    </a:moveTo>
                    <a:cubicBezTo>
                      <a:pt x="16747" y="66989"/>
                      <a:pt x="34250" y="66287"/>
                      <a:pt x="50242" y="60290"/>
                    </a:cubicBezTo>
                    <a:cubicBezTo>
                      <a:pt x="61550" y="56050"/>
                      <a:pt x="69585" y="45595"/>
                      <a:pt x="80387" y="40194"/>
                    </a:cubicBezTo>
                    <a:cubicBezTo>
                      <a:pt x="89861" y="35457"/>
                      <a:pt x="101058" y="34882"/>
                      <a:pt x="110532" y="30145"/>
                    </a:cubicBezTo>
                    <a:cubicBezTo>
                      <a:pt x="188448" y="-8813"/>
                      <a:pt x="95051" y="25259"/>
                      <a:pt x="170822" y="0"/>
                    </a:cubicBezTo>
                    <a:cubicBezTo>
                      <a:pt x="187421" y="1844"/>
                      <a:pt x="261943" y="3732"/>
                      <a:pt x="291402" y="20097"/>
                    </a:cubicBezTo>
                    <a:cubicBezTo>
                      <a:pt x="312516" y="31827"/>
                      <a:pt x="334614" y="43211"/>
                      <a:pt x="351693" y="60290"/>
                    </a:cubicBezTo>
                    <a:cubicBezTo>
                      <a:pt x="361741" y="70339"/>
                      <a:pt x="370014" y="82553"/>
                      <a:pt x="381838" y="90436"/>
                    </a:cubicBezTo>
                    <a:cubicBezTo>
                      <a:pt x="390651" y="96311"/>
                      <a:pt x="401935" y="97135"/>
                      <a:pt x="411983" y="100484"/>
                    </a:cubicBezTo>
                    <a:cubicBezTo>
                      <a:pt x="422031" y="110532"/>
                      <a:pt x="428015" y="128969"/>
                      <a:pt x="442128" y="130629"/>
                    </a:cubicBezTo>
                    <a:cubicBezTo>
                      <a:pt x="488818" y="136122"/>
                      <a:pt x="536509" y="128751"/>
                      <a:pt x="582805" y="120581"/>
                    </a:cubicBezTo>
                    <a:cubicBezTo>
                      <a:pt x="594698" y="118482"/>
                      <a:pt x="601234" y="103413"/>
                      <a:pt x="612950" y="100484"/>
                    </a:cubicBezTo>
                    <a:cubicBezTo>
                      <a:pt x="629197" y="96422"/>
                      <a:pt x="646444" y="100484"/>
                      <a:pt x="663191" y="100484"/>
                    </a:cubicBezTo>
                  </a:path>
                </a:pathLst>
              </a:custGeom>
              <a:noFill/>
              <a:ln w="28575">
                <a:solidFill>
                  <a:srgbClr val="FF0000"/>
                </a:solidFill>
                <a:head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Freeform 56">
                <a:extLst>
                  <a:ext uri="{FF2B5EF4-FFF2-40B4-BE49-F238E27FC236}">
                    <a16:creationId xmlns:a16="http://schemas.microsoft.com/office/drawing/2014/main" id="{119F3B7E-C18B-430E-95E1-F19DD4827A78}"/>
                  </a:ext>
                </a:extLst>
              </p:cNvPr>
              <p:cNvSpPr/>
              <p:nvPr/>
            </p:nvSpPr>
            <p:spPr>
              <a:xfrm rot="20448926">
                <a:off x="7326617" y="4633709"/>
                <a:ext cx="401228" cy="151786"/>
              </a:xfrm>
              <a:custGeom>
                <a:avLst/>
                <a:gdLst>
                  <a:gd name="connsiteX0" fmla="*/ 0 w 663191"/>
                  <a:gd name="connsiteY0" fmla="*/ 70339 h 132527"/>
                  <a:gd name="connsiteX1" fmla="*/ 50242 w 663191"/>
                  <a:gd name="connsiteY1" fmla="*/ 60290 h 132527"/>
                  <a:gd name="connsiteX2" fmla="*/ 80387 w 663191"/>
                  <a:gd name="connsiteY2" fmla="*/ 40194 h 132527"/>
                  <a:gd name="connsiteX3" fmla="*/ 110532 w 663191"/>
                  <a:gd name="connsiteY3" fmla="*/ 30145 h 132527"/>
                  <a:gd name="connsiteX4" fmla="*/ 170822 w 663191"/>
                  <a:gd name="connsiteY4" fmla="*/ 0 h 132527"/>
                  <a:gd name="connsiteX5" fmla="*/ 291402 w 663191"/>
                  <a:gd name="connsiteY5" fmla="*/ 20097 h 132527"/>
                  <a:gd name="connsiteX6" fmla="*/ 351693 w 663191"/>
                  <a:gd name="connsiteY6" fmla="*/ 60290 h 132527"/>
                  <a:gd name="connsiteX7" fmla="*/ 381838 w 663191"/>
                  <a:gd name="connsiteY7" fmla="*/ 90436 h 132527"/>
                  <a:gd name="connsiteX8" fmla="*/ 411983 w 663191"/>
                  <a:gd name="connsiteY8" fmla="*/ 100484 h 132527"/>
                  <a:gd name="connsiteX9" fmla="*/ 442128 w 663191"/>
                  <a:gd name="connsiteY9" fmla="*/ 130629 h 132527"/>
                  <a:gd name="connsiteX10" fmla="*/ 582805 w 663191"/>
                  <a:gd name="connsiteY10" fmla="*/ 120581 h 132527"/>
                  <a:gd name="connsiteX11" fmla="*/ 612950 w 663191"/>
                  <a:gd name="connsiteY11" fmla="*/ 100484 h 132527"/>
                  <a:gd name="connsiteX12" fmla="*/ 663191 w 663191"/>
                  <a:gd name="connsiteY12" fmla="*/ 100484 h 13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3191" h="132527">
                    <a:moveTo>
                      <a:pt x="0" y="70339"/>
                    </a:moveTo>
                    <a:cubicBezTo>
                      <a:pt x="16747" y="66989"/>
                      <a:pt x="34250" y="66287"/>
                      <a:pt x="50242" y="60290"/>
                    </a:cubicBezTo>
                    <a:cubicBezTo>
                      <a:pt x="61550" y="56050"/>
                      <a:pt x="69585" y="45595"/>
                      <a:pt x="80387" y="40194"/>
                    </a:cubicBezTo>
                    <a:cubicBezTo>
                      <a:pt x="89861" y="35457"/>
                      <a:pt x="101058" y="34882"/>
                      <a:pt x="110532" y="30145"/>
                    </a:cubicBezTo>
                    <a:cubicBezTo>
                      <a:pt x="188448" y="-8813"/>
                      <a:pt x="95051" y="25259"/>
                      <a:pt x="170822" y="0"/>
                    </a:cubicBezTo>
                    <a:cubicBezTo>
                      <a:pt x="187421" y="1844"/>
                      <a:pt x="261943" y="3732"/>
                      <a:pt x="291402" y="20097"/>
                    </a:cubicBezTo>
                    <a:cubicBezTo>
                      <a:pt x="312516" y="31827"/>
                      <a:pt x="334614" y="43211"/>
                      <a:pt x="351693" y="60290"/>
                    </a:cubicBezTo>
                    <a:cubicBezTo>
                      <a:pt x="361741" y="70339"/>
                      <a:pt x="370014" y="82553"/>
                      <a:pt x="381838" y="90436"/>
                    </a:cubicBezTo>
                    <a:cubicBezTo>
                      <a:pt x="390651" y="96311"/>
                      <a:pt x="401935" y="97135"/>
                      <a:pt x="411983" y="100484"/>
                    </a:cubicBezTo>
                    <a:cubicBezTo>
                      <a:pt x="422031" y="110532"/>
                      <a:pt x="428015" y="128969"/>
                      <a:pt x="442128" y="130629"/>
                    </a:cubicBezTo>
                    <a:cubicBezTo>
                      <a:pt x="488818" y="136122"/>
                      <a:pt x="536509" y="128751"/>
                      <a:pt x="582805" y="120581"/>
                    </a:cubicBezTo>
                    <a:cubicBezTo>
                      <a:pt x="594698" y="118482"/>
                      <a:pt x="601234" y="103413"/>
                      <a:pt x="612950" y="100484"/>
                    </a:cubicBezTo>
                    <a:cubicBezTo>
                      <a:pt x="629197" y="96422"/>
                      <a:pt x="646444" y="100484"/>
                      <a:pt x="663191" y="100484"/>
                    </a:cubicBezTo>
                  </a:path>
                </a:pathLst>
              </a:custGeom>
              <a:noFill/>
              <a:ln w="28575">
                <a:solidFill>
                  <a:srgbClr val="FF0000"/>
                </a:solidFill>
                <a:head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22F6D00B-EC3E-44A1-B83F-86DA64187A79}"/>
                </a:ext>
              </a:extLst>
            </p:cNvPr>
            <p:cNvSpPr txBox="1"/>
            <p:nvPr/>
          </p:nvSpPr>
          <p:spPr>
            <a:xfrm>
              <a:off x="8227219" y="4572000"/>
              <a:ext cx="914400" cy="381000"/>
            </a:xfrm>
            <a:prstGeom prst="rect">
              <a:avLst/>
            </a:prstGeom>
            <a:noFill/>
            <a:ln>
              <a:noFill/>
            </a:ln>
          </p:spPr>
          <p:txBody>
            <a:bodyPr vert="horz" wrap="square" lIns="0" tIns="0" rIns="0" bIns="0" rtlCol="0" anchor="t">
              <a:normAutofit/>
            </a:bodyPr>
            <a:lstStyle/>
            <a:p>
              <a:r>
                <a:rPr lang="en-US" sz="1600" dirty="0"/>
                <a:t>LED</a:t>
              </a:r>
            </a:p>
          </p:txBody>
        </p:sp>
        <p:sp>
          <p:nvSpPr>
            <p:cNvPr id="12" name="TextBox 11">
              <a:extLst>
                <a:ext uri="{FF2B5EF4-FFF2-40B4-BE49-F238E27FC236}">
                  <a16:creationId xmlns:a16="http://schemas.microsoft.com/office/drawing/2014/main" id="{04809CC6-9A06-4E84-ABFD-EB3BCBD1EE7B}"/>
                </a:ext>
              </a:extLst>
            </p:cNvPr>
            <p:cNvSpPr txBox="1"/>
            <p:nvPr/>
          </p:nvSpPr>
          <p:spPr>
            <a:xfrm>
              <a:off x="7617619" y="5715000"/>
              <a:ext cx="914400" cy="381000"/>
            </a:xfrm>
            <a:prstGeom prst="rect">
              <a:avLst/>
            </a:prstGeom>
            <a:noFill/>
            <a:ln>
              <a:noFill/>
            </a:ln>
          </p:spPr>
          <p:txBody>
            <a:bodyPr vert="horz" wrap="square" lIns="0" tIns="0" rIns="0" bIns="0" rtlCol="0" anchor="t">
              <a:normAutofit/>
            </a:bodyPr>
            <a:lstStyle/>
            <a:p>
              <a:r>
                <a:rPr lang="en-US" sz="1200" dirty="0"/>
                <a:t>Photodiode</a:t>
              </a:r>
            </a:p>
          </p:txBody>
        </p:sp>
      </p:grpSp>
      <p:grpSp>
        <p:nvGrpSpPr>
          <p:cNvPr id="28" name="Group 27">
            <a:extLst>
              <a:ext uri="{FF2B5EF4-FFF2-40B4-BE49-F238E27FC236}">
                <a16:creationId xmlns:a16="http://schemas.microsoft.com/office/drawing/2014/main" id="{78A954CC-C75F-444D-B355-DDC74FB6A5FA}"/>
              </a:ext>
            </a:extLst>
          </p:cNvPr>
          <p:cNvGrpSpPr/>
          <p:nvPr/>
        </p:nvGrpSpPr>
        <p:grpSpPr>
          <a:xfrm>
            <a:off x="5479964" y="3505200"/>
            <a:ext cx="5109456" cy="2183456"/>
            <a:chOff x="2002203" y="1696405"/>
            <a:chExt cx="7311120" cy="3124312"/>
          </a:xfrm>
        </p:grpSpPr>
        <p:cxnSp>
          <p:nvCxnSpPr>
            <p:cNvPr id="29" name="Straight Arrow Connector 28">
              <a:extLst>
                <a:ext uri="{FF2B5EF4-FFF2-40B4-BE49-F238E27FC236}">
                  <a16:creationId xmlns:a16="http://schemas.microsoft.com/office/drawing/2014/main" id="{B9F8935A-5797-487A-BDA5-129936D49B36}"/>
                </a:ext>
              </a:extLst>
            </p:cNvPr>
            <p:cNvCxnSpPr/>
            <p:nvPr/>
          </p:nvCxnSpPr>
          <p:spPr>
            <a:xfrm flipV="1">
              <a:off x="2095207" y="1696405"/>
              <a:ext cx="0" cy="31243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8D54AD2-096B-4AFB-B7FC-06BB94E4C6B8}"/>
                </a:ext>
              </a:extLst>
            </p:cNvPr>
            <p:cNvCxnSpPr/>
            <p:nvPr/>
          </p:nvCxnSpPr>
          <p:spPr>
            <a:xfrm>
              <a:off x="2002203" y="4621843"/>
              <a:ext cx="7311120" cy="185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8198114C-AF7D-41E3-A94C-3C0B28F348FF}"/>
              </a:ext>
            </a:extLst>
          </p:cNvPr>
          <p:cNvCxnSpPr/>
          <p:nvPr/>
        </p:nvCxnSpPr>
        <p:spPr>
          <a:xfrm>
            <a:off x="6767619" y="5525063"/>
            <a:ext cx="0" cy="1009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AB9119B-5C74-4925-BDDF-591420D6F333}"/>
              </a:ext>
            </a:extLst>
          </p:cNvPr>
          <p:cNvCxnSpPr/>
          <p:nvPr/>
        </p:nvCxnSpPr>
        <p:spPr>
          <a:xfrm>
            <a:off x="7983894" y="5530175"/>
            <a:ext cx="0" cy="958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D929E4A-E5E7-4BD6-AC1B-43F5E0463269}"/>
              </a:ext>
            </a:extLst>
          </p:cNvPr>
          <p:cNvSpPr txBox="1"/>
          <p:nvPr/>
        </p:nvSpPr>
        <p:spPr>
          <a:xfrm>
            <a:off x="6519030" y="5612452"/>
            <a:ext cx="774987" cy="369332"/>
          </a:xfrm>
          <a:prstGeom prst="rect">
            <a:avLst/>
          </a:prstGeom>
          <a:noFill/>
        </p:spPr>
        <p:txBody>
          <a:bodyPr wrap="square" rtlCol="0">
            <a:spAutoFit/>
          </a:bodyPr>
          <a:lstStyle/>
          <a:p>
            <a:r>
              <a:rPr lang="el-GR"/>
              <a:t>π</a:t>
            </a:r>
            <a:r>
              <a:rPr lang="en-US" dirty="0"/>
              <a:t>/4</a:t>
            </a:r>
          </a:p>
        </p:txBody>
      </p:sp>
      <p:sp>
        <p:nvSpPr>
          <p:cNvPr id="34" name="TextBox 33">
            <a:extLst>
              <a:ext uri="{FF2B5EF4-FFF2-40B4-BE49-F238E27FC236}">
                <a16:creationId xmlns:a16="http://schemas.microsoft.com/office/drawing/2014/main" id="{583DCEC1-61E6-460C-8CDB-166D88948238}"/>
              </a:ext>
            </a:extLst>
          </p:cNvPr>
          <p:cNvSpPr txBox="1"/>
          <p:nvPr/>
        </p:nvSpPr>
        <p:spPr>
          <a:xfrm>
            <a:off x="7830694" y="5602676"/>
            <a:ext cx="933329" cy="369332"/>
          </a:xfrm>
          <a:prstGeom prst="rect">
            <a:avLst/>
          </a:prstGeom>
          <a:noFill/>
        </p:spPr>
        <p:txBody>
          <a:bodyPr wrap="square" rtlCol="0">
            <a:spAutoFit/>
          </a:bodyPr>
          <a:lstStyle/>
          <a:p>
            <a:r>
              <a:rPr lang="el-GR"/>
              <a:t>π</a:t>
            </a:r>
            <a:r>
              <a:rPr lang="en-US" dirty="0"/>
              <a:t>/2</a:t>
            </a:r>
          </a:p>
        </p:txBody>
      </p:sp>
      <p:sp>
        <p:nvSpPr>
          <p:cNvPr id="35" name="TextBox 34">
            <a:extLst>
              <a:ext uri="{FF2B5EF4-FFF2-40B4-BE49-F238E27FC236}">
                <a16:creationId xmlns:a16="http://schemas.microsoft.com/office/drawing/2014/main" id="{14DD8A1C-B32D-418F-AEAD-523BDA220B1D}"/>
              </a:ext>
            </a:extLst>
          </p:cNvPr>
          <p:cNvSpPr txBox="1"/>
          <p:nvPr/>
        </p:nvSpPr>
        <p:spPr>
          <a:xfrm>
            <a:off x="5407819" y="5650554"/>
            <a:ext cx="774987" cy="483058"/>
          </a:xfrm>
          <a:prstGeom prst="rect">
            <a:avLst/>
          </a:prstGeom>
          <a:noFill/>
        </p:spPr>
        <p:txBody>
          <a:bodyPr wrap="square" rtlCol="0">
            <a:spAutoFit/>
          </a:bodyPr>
          <a:lstStyle/>
          <a:p>
            <a:r>
              <a:rPr lang="en-US" dirty="0"/>
              <a:t>0</a:t>
            </a:r>
          </a:p>
        </p:txBody>
      </p:sp>
      <p:sp>
        <p:nvSpPr>
          <p:cNvPr id="36" name="TextBox 35">
            <a:extLst>
              <a:ext uri="{FF2B5EF4-FFF2-40B4-BE49-F238E27FC236}">
                <a16:creationId xmlns:a16="http://schemas.microsoft.com/office/drawing/2014/main" id="{10BAACCC-84C2-4BED-8616-970392F500E7}"/>
              </a:ext>
            </a:extLst>
          </p:cNvPr>
          <p:cNvSpPr txBox="1"/>
          <p:nvPr/>
        </p:nvSpPr>
        <p:spPr>
          <a:xfrm>
            <a:off x="10513219" y="5562600"/>
            <a:ext cx="774987" cy="483058"/>
          </a:xfrm>
          <a:prstGeom prst="rect">
            <a:avLst/>
          </a:prstGeom>
          <a:noFill/>
        </p:spPr>
        <p:txBody>
          <a:bodyPr wrap="square" rtlCol="0">
            <a:spAutoFit/>
          </a:bodyPr>
          <a:lstStyle/>
          <a:p>
            <a:r>
              <a:rPr lang="el-GR"/>
              <a:t>θ</a:t>
            </a:r>
            <a:endParaRPr lang="en-US" dirty="0"/>
          </a:p>
        </p:txBody>
      </p:sp>
      <p:cxnSp>
        <p:nvCxnSpPr>
          <p:cNvPr id="37" name="Straight Connector 36">
            <a:extLst>
              <a:ext uri="{FF2B5EF4-FFF2-40B4-BE49-F238E27FC236}">
                <a16:creationId xmlns:a16="http://schemas.microsoft.com/office/drawing/2014/main" id="{4CED3539-48ED-45AA-8B63-7751F6074C1E}"/>
              </a:ext>
            </a:extLst>
          </p:cNvPr>
          <p:cNvCxnSpPr/>
          <p:nvPr/>
        </p:nvCxnSpPr>
        <p:spPr>
          <a:xfrm>
            <a:off x="9066219" y="5566299"/>
            <a:ext cx="0" cy="958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89FB2B64-C233-4C15-9BC6-59EB50640E61}"/>
              </a:ext>
            </a:extLst>
          </p:cNvPr>
          <p:cNvSpPr txBox="1"/>
          <p:nvPr/>
        </p:nvSpPr>
        <p:spPr>
          <a:xfrm>
            <a:off x="8913019" y="5638800"/>
            <a:ext cx="933329" cy="369332"/>
          </a:xfrm>
          <a:prstGeom prst="rect">
            <a:avLst/>
          </a:prstGeom>
          <a:noFill/>
        </p:spPr>
        <p:txBody>
          <a:bodyPr wrap="square" rtlCol="0">
            <a:spAutoFit/>
          </a:bodyPr>
          <a:lstStyle/>
          <a:p>
            <a:r>
              <a:rPr lang="en-US" dirty="0"/>
              <a:t>3</a:t>
            </a:r>
            <a:r>
              <a:rPr lang="el-GR"/>
              <a:t>π</a:t>
            </a:r>
            <a:r>
              <a:rPr lang="en-US" dirty="0"/>
              <a:t>/4</a:t>
            </a:r>
          </a:p>
        </p:txBody>
      </p:sp>
      <p:sp>
        <p:nvSpPr>
          <p:cNvPr id="39" name="TextBox 38">
            <a:extLst>
              <a:ext uri="{FF2B5EF4-FFF2-40B4-BE49-F238E27FC236}">
                <a16:creationId xmlns:a16="http://schemas.microsoft.com/office/drawing/2014/main" id="{D8843292-A15D-4384-B3E5-D134E311AEE0}"/>
              </a:ext>
            </a:extLst>
          </p:cNvPr>
          <p:cNvSpPr txBox="1"/>
          <p:nvPr/>
        </p:nvSpPr>
        <p:spPr>
          <a:xfrm>
            <a:off x="4569619" y="3200400"/>
            <a:ext cx="1295400" cy="533400"/>
          </a:xfrm>
          <a:prstGeom prst="rect">
            <a:avLst/>
          </a:prstGeom>
          <a:noFill/>
          <a:ln>
            <a:noFill/>
          </a:ln>
        </p:spPr>
        <p:txBody>
          <a:bodyPr vert="horz" wrap="square" lIns="0" tIns="0" rIns="0" bIns="0" rtlCol="0" anchor="t">
            <a:noAutofit/>
          </a:bodyPr>
          <a:lstStyle/>
          <a:p>
            <a:r>
              <a:rPr lang="en-US" sz="1600" dirty="0"/>
              <a:t>Photodiode</a:t>
            </a:r>
          </a:p>
          <a:p>
            <a:r>
              <a:rPr lang="en-US" sz="1600" dirty="0"/>
              <a:t>output</a:t>
            </a:r>
          </a:p>
        </p:txBody>
      </p:sp>
      <p:sp>
        <p:nvSpPr>
          <p:cNvPr id="40" name="Freeform 85">
            <a:extLst>
              <a:ext uri="{FF2B5EF4-FFF2-40B4-BE49-F238E27FC236}">
                <a16:creationId xmlns:a16="http://schemas.microsoft.com/office/drawing/2014/main" id="{89C3FACA-3983-4CA4-8621-D25F72306DC3}"/>
              </a:ext>
            </a:extLst>
          </p:cNvPr>
          <p:cNvSpPr/>
          <p:nvPr/>
        </p:nvSpPr>
        <p:spPr>
          <a:xfrm>
            <a:off x="5546690" y="4139921"/>
            <a:ext cx="4833257" cy="1125415"/>
          </a:xfrm>
          <a:custGeom>
            <a:avLst/>
            <a:gdLst>
              <a:gd name="connsiteX0" fmla="*/ 0 w 4833257"/>
              <a:gd name="connsiteY0" fmla="*/ 10048 h 1125415"/>
              <a:gd name="connsiteX1" fmla="*/ 562708 w 4833257"/>
              <a:gd name="connsiteY1" fmla="*/ 10048 h 1125415"/>
              <a:gd name="connsiteX2" fmla="*/ 562708 w 4833257"/>
              <a:gd name="connsiteY2" fmla="*/ 1075174 h 1125415"/>
              <a:gd name="connsiteX3" fmla="*/ 1838848 w 4833257"/>
              <a:gd name="connsiteY3" fmla="*/ 1075174 h 1125415"/>
              <a:gd name="connsiteX4" fmla="*/ 1838848 w 4833257"/>
              <a:gd name="connsiteY4" fmla="*/ 0 h 1125415"/>
              <a:gd name="connsiteX5" fmla="*/ 2984361 w 4833257"/>
              <a:gd name="connsiteY5" fmla="*/ 0 h 1125415"/>
              <a:gd name="connsiteX6" fmla="*/ 2984361 w 4833257"/>
              <a:gd name="connsiteY6" fmla="*/ 1125415 h 1125415"/>
              <a:gd name="connsiteX7" fmla="*/ 4250453 w 4833257"/>
              <a:gd name="connsiteY7" fmla="*/ 1125415 h 1125415"/>
              <a:gd name="connsiteX8" fmla="*/ 4250453 w 4833257"/>
              <a:gd name="connsiteY8" fmla="*/ 50242 h 1125415"/>
              <a:gd name="connsiteX9" fmla="*/ 4833257 w 4833257"/>
              <a:gd name="connsiteY9" fmla="*/ 50242 h 112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3257" h="1125415">
                <a:moveTo>
                  <a:pt x="0" y="10048"/>
                </a:moveTo>
                <a:lnTo>
                  <a:pt x="562708" y="10048"/>
                </a:lnTo>
                <a:lnTo>
                  <a:pt x="562708" y="1075174"/>
                </a:lnTo>
                <a:lnTo>
                  <a:pt x="1838848" y="1075174"/>
                </a:lnTo>
                <a:lnTo>
                  <a:pt x="1838848" y="0"/>
                </a:lnTo>
                <a:lnTo>
                  <a:pt x="2984361" y="0"/>
                </a:lnTo>
                <a:lnTo>
                  <a:pt x="2984361" y="1125415"/>
                </a:lnTo>
                <a:lnTo>
                  <a:pt x="4250453" y="1125415"/>
                </a:lnTo>
                <a:lnTo>
                  <a:pt x="4250453" y="50242"/>
                </a:lnTo>
                <a:lnTo>
                  <a:pt x="4833257" y="50242"/>
                </a:lnTo>
              </a:path>
            </a:pathLst>
          </a:cu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8706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Optical Rotary Encoders and Velocity Sensing</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a:xfrm>
            <a:off x="634170" y="4659899"/>
            <a:ext cx="11233150" cy="1558021"/>
          </a:xfrm>
        </p:spPr>
        <p:txBody>
          <a:bodyPr/>
          <a:lstStyle/>
          <a:p>
            <a:r>
              <a:rPr lang="en-US" dirty="0"/>
              <a:t>Two ways to measure velocity:</a:t>
            </a:r>
            <a:endParaRPr lang="en-US" altLang="en-US" dirty="0"/>
          </a:p>
          <a:p>
            <a:pPr marL="995362" lvl="1" indent="-457200">
              <a:buFont typeface="+mj-lt"/>
              <a:buAutoNum type="arabicPeriod"/>
            </a:pPr>
            <a:r>
              <a:rPr lang="en-US" dirty="0"/>
              <a:t>Count number of transitions (edges) within a fixed amount of time</a:t>
            </a:r>
          </a:p>
          <a:p>
            <a:pPr marL="995362" lvl="1" indent="-457200">
              <a:buFont typeface="+mj-lt"/>
              <a:buAutoNum type="arabicPeriod"/>
            </a:pPr>
            <a:r>
              <a:rPr lang="en-US" dirty="0"/>
              <a:t>Measure time between two transitions, i.e. the width of pulse or valley</a:t>
            </a:r>
            <a:endParaRPr lang="en-US" altLang="en-US" dirty="0"/>
          </a:p>
          <a:p>
            <a:pPr marL="342900" lvl="1" indent="-342900">
              <a:spcBef>
                <a:spcPts val="600"/>
              </a:spcBef>
            </a:pPr>
            <a:r>
              <a:rPr lang="en-US" sz="2400" dirty="0"/>
              <a:t>Depends on the number of transitions vs. sampling rate</a:t>
            </a:r>
            <a:endParaRPr lang="en-US" altLang="en-US" sz="2400" dirty="0"/>
          </a:p>
        </p:txBody>
      </p:sp>
      <p:grpSp>
        <p:nvGrpSpPr>
          <p:cNvPr id="4" name="Group 3">
            <a:extLst>
              <a:ext uri="{FF2B5EF4-FFF2-40B4-BE49-F238E27FC236}">
                <a16:creationId xmlns:a16="http://schemas.microsoft.com/office/drawing/2014/main" id="{6166A0C4-D6C6-4B6F-B2BB-72A2D9C0E382}"/>
              </a:ext>
            </a:extLst>
          </p:cNvPr>
          <p:cNvGrpSpPr/>
          <p:nvPr/>
        </p:nvGrpSpPr>
        <p:grpSpPr>
          <a:xfrm>
            <a:off x="1750219" y="1219200"/>
            <a:ext cx="8839200" cy="2477026"/>
            <a:chOff x="683419" y="3200400"/>
            <a:chExt cx="10604787" cy="2971800"/>
          </a:xfrm>
        </p:grpSpPr>
        <p:grpSp>
          <p:nvGrpSpPr>
            <p:cNvPr id="5" name="Group 4">
              <a:extLst>
                <a:ext uri="{FF2B5EF4-FFF2-40B4-BE49-F238E27FC236}">
                  <a16:creationId xmlns:a16="http://schemas.microsoft.com/office/drawing/2014/main" id="{8D50FDB9-2386-4508-958C-94756C96A701}"/>
                </a:ext>
              </a:extLst>
            </p:cNvPr>
            <p:cNvGrpSpPr/>
            <p:nvPr/>
          </p:nvGrpSpPr>
          <p:grpSpPr>
            <a:xfrm>
              <a:off x="683419" y="3733800"/>
              <a:ext cx="3657600" cy="2438400"/>
              <a:chOff x="4798219" y="3200400"/>
              <a:chExt cx="4343400" cy="2895600"/>
            </a:xfrm>
          </p:grpSpPr>
          <p:grpSp>
            <p:nvGrpSpPr>
              <p:cNvPr id="19" name="Group 18">
                <a:extLst>
                  <a:ext uri="{FF2B5EF4-FFF2-40B4-BE49-F238E27FC236}">
                    <a16:creationId xmlns:a16="http://schemas.microsoft.com/office/drawing/2014/main" id="{2283A436-7694-48EC-AA5B-13827694D1F7}"/>
                  </a:ext>
                </a:extLst>
              </p:cNvPr>
              <p:cNvGrpSpPr/>
              <p:nvPr/>
            </p:nvGrpSpPr>
            <p:grpSpPr>
              <a:xfrm>
                <a:off x="4798219" y="3505200"/>
                <a:ext cx="2209800" cy="2186093"/>
                <a:chOff x="7513140" y="4114798"/>
                <a:chExt cx="1389700" cy="1374791"/>
              </a:xfrm>
            </p:grpSpPr>
            <p:sp>
              <p:nvSpPr>
                <p:cNvPr id="37" name="Oval 36">
                  <a:extLst>
                    <a:ext uri="{FF2B5EF4-FFF2-40B4-BE49-F238E27FC236}">
                      <a16:creationId xmlns:a16="http://schemas.microsoft.com/office/drawing/2014/main" id="{4B4E58B1-9C34-4926-90A9-88241137E844}"/>
                    </a:ext>
                  </a:extLst>
                </p:cNvPr>
                <p:cNvSpPr/>
                <p:nvPr/>
              </p:nvSpPr>
              <p:spPr>
                <a:xfrm>
                  <a:off x="7521366" y="4114800"/>
                  <a:ext cx="1371600" cy="1371600"/>
                </a:xfrm>
                <a:prstGeom prst="ellips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Freeform 33">
                  <a:extLst>
                    <a:ext uri="{FF2B5EF4-FFF2-40B4-BE49-F238E27FC236}">
                      <a16:creationId xmlns:a16="http://schemas.microsoft.com/office/drawing/2014/main" id="{B5C8B77E-FCB5-4658-9C01-729D7A12F580}"/>
                    </a:ext>
                  </a:extLst>
                </p:cNvPr>
                <p:cNvSpPr/>
                <p:nvPr/>
              </p:nvSpPr>
              <p:spPr>
                <a:xfrm>
                  <a:off x="8151019" y="4267200"/>
                  <a:ext cx="751821" cy="533400"/>
                </a:xfrm>
                <a:custGeom>
                  <a:avLst/>
                  <a:gdLst>
                    <a:gd name="connsiteX0" fmla="*/ 0 w 703385"/>
                    <a:gd name="connsiteY0" fmla="*/ 492369 h 492369"/>
                    <a:gd name="connsiteX1" fmla="*/ 482321 w 703385"/>
                    <a:gd name="connsiteY1" fmla="*/ 0 h 492369"/>
                    <a:gd name="connsiteX2" fmla="*/ 582804 w 703385"/>
                    <a:gd name="connsiteY2" fmla="*/ 110532 h 492369"/>
                    <a:gd name="connsiteX3" fmla="*/ 633046 w 703385"/>
                    <a:gd name="connsiteY3" fmla="*/ 200967 h 492369"/>
                    <a:gd name="connsiteX4" fmla="*/ 683288 w 703385"/>
                    <a:gd name="connsiteY4" fmla="*/ 311499 h 492369"/>
                    <a:gd name="connsiteX5" fmla="*/ 703385 w 703385"/>
                    <a:gd name="connsiteY5" fmla="*/ 492369 h 492369"/>
                    <a:gd name="connsiteX6" fmla="*/ 0 w 703385"/>
                    <a:gd name="connsiteY6" fmla="*/ 492369 h 49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3385" h="492369">
                      <a:moveTo>
                        <a:pt x="0" y="492369"/>
                      </a:moveTo>
                      <a:lnTo>
                        <a:pt x="482321" y="0"/>
                      </a:lnTo>
                      <a:lnTo>
                        <a:pt x="582804" y="110532"/>
                      </a:lnTo>
                      <a:lnTo>
                        <a:pt x="633046" y="200967"/>
                      </a:lnTo>
                      <a:lnTo>
                        <a:pt x="683288" y="311499"/>
                      </a:lnTo>
                      <a:lnTo>
                        <a:pt x="703385" y="492369"/>
                      </a:lnTo>
                      <a:lnTo>
                        <a:pt x="0" y="492369"/>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Freeform 34">
                  <a:extLst>
                    <a:ext uri="{FF2B5EF4-FFF2-40B4-BE49-F238E27FC236}">
                      <a16:creationId xmlns:a16="http://schemas.microsoft.com/office/drawing/2014/main" id="{89A18B67-7A54-4D33-BFCA-A16451A4B07F}"/>
                    </a:ext>
                  </a:extLst>
                </p:cNvPr>
                <p:cNvSpPr/>
                <p:nvPr/>
              </p:nvSpPr>
              <p:spPr>
                <a:xfrm rot="5400000">
                  <a:off x="8074819" y="4846979"/>
                  <a:ext cx="751821" cy="533400"/>
                </a:xfrm>
                <a:custGeom>
                  <a:avLst/>
                  <a:gdLst>
                    <a:gd name="connsiteX0" fmla="*/ 0 w 703385"/>
                    <a:gd name="connsiteY0" fmla="*/ 492369 h 492369"/>
                    <a:gd name="connsiteX1" fmla="*/ 482321 w 703385"/>
                    <a:gd name="connsiteY1" fmla="*/ 0 h 492369"/>
                    <a:gd name="connsiteX2" fmla="*/ 582804 w 703385"/>
                    <a:gd name="connsiteY2" fmla="*/ 110532 h 492369"/>
                    <a:gd name="connsiteX3" fmla="*/ 633046 w 703385"/>
                    <a:gd name="connsiteY3" fmla="*/ 200967 h 492369"/>
                    <a:gd name="connsiteX4" fmla="*/ 683288 w 703385"/>
                    <a:gd name="connsiteY4" fmla="*/ 311499 h 492369"/>
                    <a:gd name="connsiteX5" fmla="*/ 703385 w 703385"/>
                    <a:gd name="connsiteY5" fmla="*/ 492369 h 492369"/>
                    <a:gd name="connsiteX6" fmla="*/ 0 w 703385"/>
                    <a:gd name="connsiteY6" fmla="*/ 492369 h 49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3385" h="492369">
                      <a:moveTo>
                        <a:pt x="0" y="492369"/>
                      </a:moveTo>
                      <a:lnTo>
                        <a:pt x="482321" y="0"/>
                      </a:lnTo>
                      <a:lnTo>
                        <a:pt x="582804" y="110532"/>
                      </a:lnTo>
                      <a:lnTo>
                        <a:pt x="633046" y="200967"/>
                      </a:lnTo>
                      <a:lnTo>
                        <a:pt x="683288" y="311499"/>
                      </a:lnTo>
                      <a:lnTo>
                        <a:pt x="703385" y="492369"/>
                      </a:lnTo>
                      <a:lnTo>
                        <a:pt x="0" y="492369"/>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Freeform 35">
                  <a:extLst>
                    <a:ext uri="{FF2B5EF4-FFF2-40B4-BE49-F238E27FC236}">
                      <a16:creationId xmlns:a16="http://schemas.microsoft.com/office/drawing/2014/main" id="{F851935C-0CC3-4394-A742-FD1752B62428}"/>
                    </a:ext>
                  </a:extLst>
                </p:cNvPr>
                <p:cNvSpPr/>
                <p:nvPr/>
              </p:nvSpPr>
              <p:spPr>
                <a:xfrm rot="10800000">
                  <a:off x="7513140" y="4785688"/>
                  <a:ext cx="751821" cy="533400"/>
                </a:xfrm>
                <a:custGeom>
                  <a:avLst/>
                  <a:gdLst>
                    <a:gd name="connsiteX0" fmla="*/ 0 w 703385"/>
                    <a:gd name="connsiteY0" fmla="*/ 492369 h 492369"/>
                    <a:gd name="connsiteX1" fmla="*/ 482321 w 703385"/>
                    <a:gd name="connsiteY1" fmla="*/ 0 h 492369"/>
                    <a:gd name="connsiteX2" fmla="*/ 582804 w 703385"/>
                    <a:gd name="connsiteY2" fmla="*/ 110532 h 492369"/>
                    <a:gd name="connsiteX3" fmla="*/ 633046 w 703385"/>
                    <a:gd name="connsiteY3" fmla="*/ 200967 h 492369"/>
                    <a:gd name="connsiteX4" fmla="*/ 683288 w 703385"/>
                    <a:gd name="connsiteY4" fmla="*/ 311499 h 492369"/>
                    <a:gd name="connsiteX5" fmla="*/ 703385 w 703385"/>
                    <a:gd name="connsiteY5" fmla="*/ 492369 h 492369"/>
                    <a:gd name="connsiteX6" fmla="*/ 0 w 703385"/>
                    <a:gd name="connsiteY6" fmla="*/ 492369 h 49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3385" h="492369">
                      <a:moveTo>
                        <a:pt x="0" y="492369"/>
                      </a:moveTo>
                      <a:lnTo>
                        <a:pt x="482321" y="0"/>
                      </a:lnTo>
                      <a:lnTo>
                        <a:pt x="582804" y="110532"/>
                      </a:lnTo>
                      <a:lnTo>
                        <a:pt x="633046" y="200967"/>
                      </a:lnTo>
                      <a:lnTo>
                        <a:pt x="683288" y="311499"/>
                      </a:lnTo>
                      <a:lnTo>
                        <a:pt x="703385" y="492369"/>
                      </a:lnTo>
                      <a:lnTo>
                        <a:pt x="0" y="492369"/>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Freeform 36">
                  <a:extLst>
                    <a:ext uri="{FF2B5EF4-FFF2-40B4-BE49-F238E27FC236}">
                      <a16:creationId xmlns:a16="http://schemas.microsoft.com/office/drawing/2014/main" id="{1E96192D-B548-445D-8630-9700F2E7D3AD}"/>
                    </a:ext>
                  </a:extLst>
                </p:cNvPr>
                <p:cNvSpPr/>
                <p:nvPr/>
              </p:nvSpPr>
              <p:spPr>
                <a:xfrm rot="16200000">
                  <a:off x="7547692" y="4224009"/>
                  <a:ext cx="751821" cy="533400"/>
                </a:xfrm>
                <a:custGeom>
                  <a:avLst/>
                  <a:gdLst>
                    <a:gd name="connsiteX0" fmla="*/ 0 w 703385"/>
                    <a:gd name="connsiteY0" fmla="*/ 492369 h 492369"/>
                    <a:gd name="connsiteX1" fmla="*/ 482321 w 703385"/>
                    <a:gd name="connsiteY1" fmla="*/ 0 h 492369"/>
                    <a:gd name="connsiteX2" fmla="*/ 582804 w 703385"/>
                    <a:gd name="connsiteY2" fmla="*/ 110532 h 492369"/>
                    <a:gd name="connsiteX3" fmla="*/ 633046 w 703385"/>
                    <a:gd name="connsiteY3" fmla="*/ 200967 h 492369"/>
                    <a:gd name="connsiteX4" fmla="*/ 683288 w 703385"/>
                    <a:gd name="connsiteY4" fmla="*/ 311499 h 492369"/>
                    <a:gd name="connsiteX5" fmla="*/ 703385 w 703385"/>
                    <a:gd name="connsiteY5" fmla="*/ 492369 h 492369"/>
                    <a:gd name="connsiteX6" fmla="*/ 0 w 703385"/>
                    <a:gd name="connsiteY6" fmla="*/ 492369 h 49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3385" h="492369">
                      <a:moveTo>
                        <a:pt x="0" y="492369"/>
                      </a:moveTo>
                      <a:lnTo>
                        <a:pt x="482321" y="0"/>
                      </a:lnTo>
                      <a:lnTo>
                        <a:pt x="582804" y="110532"/>
                      </a:lnTo>
                      <a:lnTo>
                        <a:pt x="633046" y="200967"/>
                      </a:lnTo>
                      <a:lnTo>
                        <a:pt x="683288" y="311499"/>
                      </a:lnTo>
                      <a:lnTo>
                        <a:pt x="703385" y="492369"/>
                      </a:lnTo>
                      <a:lnTo>
                        <a:pt x="0" y="492369"/>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0" name="Arc 19">
                <a:extLst>
                  <a:ext uri="{FF2B5EF4-FFF2-40B4-BE49-F238E27FC236}">
                    <a16:creationId xmlns:a16="http://schemas.microsoft.com/office/drawing/2014/main" id="{F63B4486-1A26-4EF5-B8EB-A8E21EF23DF4}"/>
                  </a:ext>
                </a:extLst>
              </p:cNvPr>
              <p:cNvSpPr/>
              <p:nvPr/>
            </p:nvSpPr>
            <p:spPr>
              <a:xfrm>
                <a:off x="4798219" y="3200400"/>
                <a:ext cx="2514600" cy="2514600"/>
              </a:xfrm>
              <a:prstGeom prst="arc">
                <a:avLst>
                  <a:gd name="adj1" fmla="val 16903409"/>
                  <a:gd name="adj2" fmla="val 20719025"/>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Oval 20">
                <a:extLst>
                  <a:ext uri="{FF2B5EF4-FFF2-40B4-BE49-F238E27FC236}">
                    <a16:creationId xmlns:a16="http://schemas.microsoft.com/office/drawing/2014/main" id="{55619017-B2B0-4D83-B952-11A65D266DFB}"/>
                  </a:ext>
                </a:extLst>
              </p:cNvPr>
              <p:cNvSpPr/>
              <p:nvPr/>
            </p:nvSpPr>
            <p:spPr>
              <a:xfrm>
                <a:off x="6627019" y="4800600"/>
                <a:ext cx="152400" cy="152400"/>
              </a:xfrm>
              <a:prstGeom prst="ellipse">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7A57C46B-B7A9-4DAC-908F-E2A0831545CF}"/>
                  </a:ext>
                </a:extLst>
              </p:cNvPr>
              <p:cNvGrpSpPr/>
              <p:nvPr/>
            </p:nvGrpSpPr>
            <p:grpSpPr>
              <a:xfrm rot="20700000">
                <a:off x="7634837" y="4369862"/>
                <a:ext cx="304800" cy="762000"/>
                <a:chOff x="7846219" y="4114800"/>
                <a:chExt cx="304800" cy="762000"/>
              </a:xfrm>
            </p:grpSpPr>
            <p:cxnSp>
              <p:nvCxnSpPr>
                <p:cNvPr id="33" name="Straight Connector 32">
                  <a:extLst>
                    <a:ext uri="{FF2B5EF4-FFF2-40B4-BE49-F238E27FC236}">
                      <a16:creationId xmlns:a16="http://schemas.microsoft.com/office/drawing/2014/main" id="{8B2111EF-CDAC-40BC-BEC3-5F46444A1886}"/>
                    </a:ext>
                  </a:extLst>
                </p:cNvPr>
                <p:cNvCxnSpPr/>
                <p:nvPr/>
              </p:nvCxnSpPr>
              <p:spPr>
                <a:xfrm flipH="1">
                  <a:off x="7998619" y="4648200"/>
                  <a:ext cx="1" cy="2286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Isosceles Triangle 33">
                  <a:extLst>
                    <a:ext uri="{FF2B5EF4-FFF2-40B4-BE49-F238E27FC236}">
                      <a16:creationId xmlns:a16="http://schemas.microsoft.com/office/drawing/2014/main" id="{DF703B60-5D78-4A2D-BE0F-FD2C9987F8D6}"/>
                    </a:ext>
                  </a:extLst>
                </p:cNvPr>
                <p:cNvSpPr/>
                <p:nvPr/>
              </p:nvSpPr>
              <p:spPr>
                <a:xfrm>
                  <a:off x="7846219" y="4385440"/>
                  <a:ext cx="304800" cy="262759"/>
                </a:xfrm>
                <a:prstGeom prst="triangle">
                  <a:avLst/>
                </a:prstGeom>
                <a:solidFill>
                  <a:srgbClr val="FF0000"/>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EA0F08F4-6CC6-42F2-BF15-D4A04FCB03C3}"/>
                    </a:ext>
                  </a:extLst>
                </p:cNvPr>
                <p:cNvCxnSpPr/>
                <p:nvPr/>
              </p:nvCxnSpPr>
              <p:spPr>
                <a:xfrm flipH="1">
                  <a:off x="7998619" y="4114800"/>
                  <a:ext cx="1" cy="2286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5FDB2C5-63E0-411D-AD08-D2A75647722E}"/>
                    </a:ext>
                  </a:extLst>
                </p:cNvPr>
                <p:cNvCxnSpPr/>
                <p:nvPr/>
              </p:nvCxnSpPr>
              <p:spPr>
                <a:xfrm flipH="1">
                  <a:off x="7846219" y="4343400"/>
                  <a:ext cx="30480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EA3755D8-387A-48D7-A4C6-27B84672C99D}"/>
                  </a:ext>
                </a:extLst>
              </p:cNvPr>
              <p:cNvGrpSpPr/>
              <p:nvPr/>
            </p:nvGrpSpPr>
            <p:grpSpPr>
              <a:xfrm rot="2700000">
                <a:off x="7080390" y="5253971"/>
                <a:ext cx="304800" cy="762000"/>
                <a:chOff x="7846219" y="4114800"/>
                <a:chExt cx="304800" cy="762000"/>
              </a:xfrm>
            </p:grpSpPr>
            <p:cxnSp>
              <p:nvCxnSpPr>
                <p:cNvPr id="29" name="Straight Connector 28">
                  <a:extLst>
                    <a:ext uri="{FF2B5EF4-FFF2-40B4-BE49-F238E27FC236}">
                      <a16:creationId xmlns:a16="http://schemas.microsoft.com/office/drawing/2014/main" id="{C2700EA3-D1C8-45F7-BFEF-21B0AF52340C}"/>
                    </a:ext>
                  </a:extLst>
                </p:cNvPr>
                <p:cNvCxnSpPr/>
                <p:nvPr/>
              </p:nvCxnSpPr>
              <p:spPr>
                <a:xfrm flipH="1">
                  <a:off x="7998619" y="4648200"/>
                  <a:ext cx="1" cy="2286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Isosceles Triangle 29">
                  <a:extLst>
                    <a:ext uri="{FF2B5EF4-FFF2-40B4-BE49-F238E27FC236}">
                      <a16:creationId xmlns:a16="http://schemas.microsoft.com/office/drawing/2014/main" id="{749049C9-F2F4-4935-A52C-BB3C9FE1334E}"/>
                    </a:ext>
                  </a:extLst>
                </p:cNvPr>
                <p:cNvSpPr/>
                <p:nvPr/>
              </p:nvSpPr>
              <p:spPr>
                <a:xfrm>
                  <a:off x="7846219" y="4385440"/>
                  <a:ext cx="304800" cy="262759"/>
                </a:xfrm>
                <a:prstGeom prst="triangle">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1" name="Straight Connector 30">
                  <a:extLst>
                    <a:ext uri="{FF2B5EF4-FFF2-40B4-BE49-F238E27FC236}">
                      <a16:creationId xmlns:a16="http://schemas.microsoft.com/office/drawing/2014/main" id="{88ADADD6-E8EC-40C2-A13F-37C03866B8F9}"/>
                    </a:ext>
                  </a:extLst>
                </p:cNvPr>
                <p:cNvCxnSpPr/>
                <p:nvPr/>
              </p:nvCxnSpPr>
              <p:spPr>
                <a:xfrm flipH="1">
                  <a:off x="7998619" y="4114800"/>
                  <a:ext cx="1" cy="2286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AA1F242-872C-48BA-8EBD-4C1BFC26972B}"/>
                    </a:ext>
                  </a:extLst>
                </p:cNvPr>
                <p:cNvCxnSpPr/>
                <p:nvPr/>
              </p:nvCxnSpPr>
              <p:spPr>
                <a:xfrm flipH="1">
                  <a:off x="7846219" y="4343400"/>
                  <a:ext cx="30480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C10A69CB-2340-458D-8D82-1F9AF692CD80}"/>
                  </a:ext>
                </a:extLst>
              </p:cNvPr>
              <p:cNvGrpSpPr/>
              <p:nvPr/>
            </p:nvGrpSpPr>
            <p:grpSpPr>
              <a:xfrm>
                <a:off x="7160419" y="4724400"/>
                <a:ext cx="335086" cy="213495"/>
                <a:chOff x="7250417" y="4481309"/>
                <a:chExt cx="477428" cy="304186"/>
              </a:xfrm>
            </p:grpSpPr>
            <p:sp>
              <p:nvSpPr>
                <p:cNvPr id="27" name="Freeform 55">
                  <a:extLst>
                    <a:ext uri="{FF2B5EF4-FFF2-40B4-BE49-F238E27FC236}">
                      <a16:creationId xmlns:a16="http://schemas.microsoft.com/office/drawing/2014/main" id="{FE0E59FC-4205-4D27-83E8-28B8FD66DC31}"/>
                    </a:ext>
                  </a:extLst>
                </p:cNvPr>
                <p:cNvSpPr/>
                <p:nvPr/>
              </p:nvSpPr>
              <p:spPr>
                <a:xfrm rot="20448926">
                  <a:off x="7250417" y="4481309"/>
                  <a:ext cx="401228" cy="151786"/>
                </a:xfrm>
                <a:custGeom>
                  <a:avLst/>
                  <a:gdLst>
                    <a:gd name="connsiteX0" fmla="*/ 0 w 663191"/>
                    <a:gd name="connsiteY0" fmla="*/ 70339 h 132527"/>
                    <a:gd name="connsiteX1" fmla="*/ 50242 w 663191"/>
                    <a:gd name="connsiteY1" fmla="*/ 60290 h 132527"/>
                    <a:gd name="connsiteX2" fmla="*/ 80387 w 663191"/>
                    <a:gd name="connsiteY2" fmla="*/ 40194 h 132527"/>
                    <a:gd name="connsiteX3" fmla="*/ 110532 w 663191"/>
                    <a:gd name="connsiteY3" fmla="*/ 30145 h 132527"/>
                    <a:gd name="connsiteX4" fmla="*/ 170822 w 663191"/>
                    <a:gd name="connsiteY4" fmla="*/ 0 h 132527"/>
                    <a:gd name="connsiteX5" fmla="*/ 291402 w 663191"/>
                    <a:gd name="connsiteY5" fmla="*/ 20097 h 132527"/>
                    <a:gd name="connsiteX6" fmla="*/ 351693 w 663191"/>
                    <a:gd name="connsiteY6" fmla="*/ 60290 h 132527"/>
                    <a:gd name="connsiteX7" fmla="*/ 381838 w 663191"/>
                    <a:gd name="connsiteY7" fmla="*/ 90436 h 132527"/>
                    <a:gd name="connsiteX8" fmla="*/ 411983 w 663191"/>
                    <a:gd name="connsiteY8" fmla="*/ 100484 h 132527"/>
                    <a:gd name="connsiteX9" fmla="*/ 442128 w 663191"/>
                    <a:gd name="connsiteY9" fmla="*/ 130629 h 132527"/>
                    <a:gd name="connsiteX10" fmla="*/ 582805 w 663191"/>
                    <a:gd name="connsiteY10" fmla="*/ 120581 h 132527"/>
                    <a:gd name="connsiteX11" fmla="*/ 612950 w 663191"/>
                    <a:gd name="connsiteY11" fmla="*/ 100484 h 132527"/>
                    <a:gd name="connsiteX12" fmla="*/ 663191 w 663191"/>
                    <a:gd name="connsiteY12" fmla="*/ 100484 h 13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3191" h="132527">
                      <a:moveTo>
                        <a:pt x="0" y="70339"/>
                      </a:moveTo>
                      <a:cubicBezTo>
                        <a:pt x="16747" y="66989"/>
                        <a:pt x="34250" y="66287"/>
                        <a:pt x="50242" y="60290"/>
                      </a:cubicBezTo>
                      <a:cubicBezTo>
                        <a:pt x="61550" y="56050"/>
                        <a:pt x="69585" y="45595"/>
                        <a:pt x="80387" y="40194"/>
                      </a:cubicBezTo>
                      <a:cubicBezTo>
                        <a:pt x="89861" y="35457"/>
                        <a:pt x="101058" y="34882"/>
                        <a:pt x="110532" y="30145"/>
                      </a:cubicBezTo>
                      <a:cubicBezTo>
                        <a:pt x="188448" y="-8813"/>
                        <a:pt x="95051" y="25259"/>
                        <a:pt x="170822" y="0"/>
                      </a:cubicBezTo>
                      <a:cubicBezTo>
                        <a:pt x="187421" y="1844"/>
                        <a:pt x="261943" y="3732"/>
                        <a:pt x="291402" y="20097"/>
                      </a:cubicBezTo>
                      <a:cubicBezTo>
                        <a:pt x="312516" y="31827"/>
                        <a:pt x="334614" y="43211"/>
                        <a:pt x="351693" y="60290"/>
                      </a:cubicBezTo>
                      <a:cubicBezTo>
                        <a:pt x="361741" y="70339"/>
                        <a:pt x="370014" y="82553"/>
                        <a:pt x="381838" y="90436"/>
                      </a:cubicBezTo>
                      <a:cubicBezTo>
                        <a:pt x="390651" y="96311"/>
                        <a:pt x="401935" y="97135"/>
                        <a:pt x="411983" y="100484"/>
                      </a:cubicBezTo>
                      <a:cubicBezTo>
                        <a:pt x="422031" y="110532"/>
                        <a:pt x="428015" y="128969"/>
                        <a:pt x="442128" y="130629"/>
                      </a:cubicBezTo>
                      <a:cubicBezTo>
                        <a:pt x="488818" y="136122"/>
                        <a:pt x="536509" y="128751"/>
                        <a:pt x="582805" y="120581"/>
                      </a:cubicBezTo>
                      <a:cubicBezTo>
                        <a:pt x="594698" y="118482"/>
                        <a:pt x="601234" y="103413"/>
                        <a:pt x="612950" y="100484"/>
                      </a:cubicBezTo>
                      <a:cubicBezTo>
                        <a:pt x="629197" y="96422"/>
                        <a:pt x="646444" y="100484"/>
                        <a:pt x="663191" y="100484"/>
                      </a:cubicBezTo>
                    </a:path>
                  </a:pathLst>
                </a:custGeom>
                <a:noFill/>
                <a:ln w="28575">
                  <a:solidFill>
                    <a:srgbClr val="FF0000"/>
                  </a:solidFill>
                  <a:head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Freeform 56">
                  <a:extLst>
                    <a:ext uri="{FF2B5EF4-FFF2-40B4-BE49-F238E27FC236}">
                      <a16:creationId xmlns:a16="http://schemas.microsoft.com/office/drawing/2014/main" id="{9CBD0594-8C79-4675-92FA-E619E044CAE6}"/>
                    </a:ext>
                  </a:extLst>
                </p:cNvPr>
                <p:cNvSpPr/>
                <p:nvPr/>
              </p:nvSpPr>
              <p:spPr>
                <a:xfrm rot="20448926">
                  <a:off x="7326617" y="4633709"/>
                  <a:ext cx="401228" cy="151786"/>
                </a:xfrm>
                <a:custGeom>
                  <a:avLst/>
                  <a:gdLst>
                    <a:gd name="connsiteX0" fmla="*/ 0 w 663191"/>
                    <a:gd name="connsiteY0" fmla="*/ 70339 h 132527"/>
                    <a:gd name="connsiteX1" fmla="*/ 50242 w 663191"/>
                    <a:gd name="connsiteY1" fmla="*/ 60290 h 132527"/>
                    <a:gd name="connsiteX2" fmla="*/ 80387 w 663191"/>
                    <a:gd name="connsiteY2" fmla="*/ 40194 h 132527"/>
                    <a:gd name="connsiteX3" fmla="*/ 110532 w 663191"/>
                    <a:gd name="connsiteY3" fmla="*/ 30145 h 132527"/>
                    <a:gd name="connsiteX4" fmla="*/ 170822 w 663191"/>
                    <a:gd name="connsiteY4" fmla="*/ 0 h 132527"/>
                    <a:gd name="connsiteX5" fmla="*/ 291402 w 663191"/>
                    <a:gd name="connsiteY5" fmla="*/ 20097 h 132527"/>
                    <a:gd name="connsiteX6" fmla="*/ 351693 w 663191"/>
                    <a:gd name="connsiteY6" fmla="*/ 60290 h 132527"/>
                    <a:gd name="connsiteX7" fmla="*/ 381838 w 663191"/>
                    <a:gd name="connsiteY7" fmla="*/ 90436 h 132527"/>
                    <a:gd name="connsiteX8" fmla="*/ 411983 w 663191"/>
                    <a:gd name="connsiteY8" fmla="*/ 100484 h 132527"/>
                    <a:gd name="connsiteX9" fmla="*/ 442128 w 663191"/>
                    <a:gd name="connsiteY9" fmla="*/ 130629 h 132527"/>
                    <a:gd name="connsiteX10" fmla="*/ 582805 w 663191"/>
                    <a:gd name="connsiteY10" fmla="*/ 120581 h 132527"/>
                    <a:gd name="connsiteX11" fmla="*/ 612950 w 663191"/>
                    <a:gd name="connsiteY11" fmla="*/ 100484 h 132527"/>
                    <a:gd name="connsiteX12" fmla="*/ 663191 w 663191"/>
                    <a:gd name="connsiteY12" fmla="*/ 100484 h 13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3191" h="132527">
                      <a:moveTo>
                        <a:pt x="0" y="70339"/>
                      </a:moveTo>
                      <a:cubicBezTo>
                        <a:pt x="16747" y="66989"/>
                        <a:pt x="34250" y="66287"/>
                        <a:pt x="50242" y="60290"/>
                      </a:cubicBezTo>
                      <a:cubicBezTo>
                        <a:pt x="61550" y="56050"/>
                        <a:pt x="69585" y="45595"/>
                        <a:pt x="80387" y="40194"/>
                      </a:cubicBezTo>
                      <a:cubicBezTo>
                        <a:pt x="89861" y="35457"/>
                        <a:pt x="101058" y="34882"/>
                        <a:pt x="110532" y="30145"/>
                      </a:cubicBezTo>
                      <a:cubicBezTo>
                        <a:pt x="188448" y="-8813"/>
                        <a:pt x="95051" y="25259"/>
                        <a:pt x="170822" y="0"/>
                      </a:cubicBezTo>
                      <a:cubicBezTo>
                        <a:pt x="187421" y="1844"/>
                        <a:pt x="261943" y="3732"/>
                        <a:pt x="291402" y="20097"/>
                      </a:cubicBezTo>
                      <a:cubicBezTo>
                        <a:pt x="312516" y="31827"/>
                        <a:pt x="334614" y="43211"/>
                        <a:pt x="351693" y="60290"/>
                      </a:cubicBezTo>
                      <a:cubicBezTo>
                        <a:pt x="361741" y="70339"/>
                        <a:pt x="370014" y="82553"/>
                        <a:pt x="381838" y="90436"/>
                      </a:cubicBezTo>
                      <a:cubicBezTo>
                        <a:pt x="390651" y="96311"/>
                        <a:pt x="401935" y="97135"/>
                        <a:pt x="411983" y="100484"/>
                      </a:cubicBezTo>
                      <a:cubicBezTo>
                        <a:pt x="422031" y="110532"/>
                        <a:pt x="428015" y="128969"/>
                        <a:pt x="442128" y="130629"/>
                      </a:cubicBezTo>
                      <a:cubicBezTo>
                        <a:pt x="488818" y="136122"/>
                        <a:pt x="536509" y="128751"/>
                        <a:pt x="582805" y="120581"/>
                      </a:cubicBezTo>
                      <a:cubicBezTo>
                        <a:pt x="594698" y="118482"/>
                        <a:pt x="601234" y="103413"/>
                        <a:pt x="612950" y="100484"/>
                      </a:cubicBezTo>
                      <a:cubicBezTo>
                        <a:pt x="629197" y="96422"/>
                        <a:pt x="646444" y="100484"/>
                        <a:pt x="663191" y="100484"/>
                      </a:cubicBezTo>
                    </a:path>
                  </a:pathLst>
                </a:custGeom>
                <a:noFill/>
                <a:ln w="28575">
                  <a:solidFill>
                    <a:srgbClr val="FF0000"/>
                  </a:solidFill>
                  <a:head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1D879FB3-A4DA-4C21-BE23-3FEF42EB47FF}"/>
                  </a:ext>
                </a:extLst>
              </p:cNvPr>
              <p:cNvSpPr txBox="1"/>
              <p:nvPr/>
            </p:nvSpPr>
            <p:spPr>
              <a:xfrm>
                <a:off x="8227219" y="4572000"/>
                <a:ext cx="914400" cy="381000"/>
              </a:xfrm>
              <a:prstGeom prst="rect">
                <a:avLst/>
              </a:prstGeom>
              <a:noFill/>
              <a:ln>
                <a:noFill/>
              </a:ln>
            </p:spPr>
            <p:txBody>
              <a:bodyPr vert="horz" wrap="square" lIns="0" tIns="0" rIns="0" bIns="0" rtlCol="0" anchor="t">
                <a:normAutofit/>
              </a:bodyPr>
              <a:lstStyle/>
              <a:p>
                <a:r>
                  <a:rPr lang="en-US" sz="1600" dirty="0"/>
                  <a:t>LED</a:t>
                </a:r>
              </a:p>
            </p:txBody>
          </p:sp>
          <p:sp>
            <p:nvSpPr>
              <p:cNvPr id="26" name="TextBox 25">
                <a:extLst>
                  <a:ext uri="{FF2B5EF4-FFF2-40B4-BE49-F238E27FC236}">
                    <a16:creationId xmlns:a16="http://schemas.microsoft.com/office/drawing/2014/main" id="{D8A541AD-378C-4F76-84F8-1216DF5C29B3}"/>
                  </a:ext>
                </a:extLst>
              </p:cNvPr>
              <p:cNvSpPr txBox="1"/>
              <p:nvPr/>
            </p:nvSpPr>
            <p:spPr>
              <a:xfrm>
                <a:off x="7617619" y="5715000"/>
                <a:ext cx="914400" cy="381000"/>
              </a:xfrm>
              <a:prstGeom prst="rect">
                <a:avLst/>
              </a:prstGeom>
              <a:noFill/>
              <a:ln>
                <a:noFill/>
              </a:ln>
            </p:spPr>
            <p:txBody>
              <a:bodyPr vert="horz" wrap="square" lIns="0" tIns="0" rIns="0" bIns="0" rtlCol="0" anchor="t">
                <a:normAutofit fontScale="85000" lnSpcReduction="10000"/>
              </a:bodyPr>
              <a:lstStyle/>
              <a:p>
                <a:r>
                  <a:rPr lang="en-US" sz="1200" dirty="0"/>
                  <a:t>Photodiode</a:t>
                </a:r>
              </a:p>
            </p:txBody>
          </p:sp>
        </p:grpSp>
        <p:grpSp>
          <p:nvGrpSpPr>
            <p:cNvPr id="6" name="Group 5">
              <a:extLst>
                <a:ext uri="{FF2B5EF4-FFF2-40B4-BE49-F238E27FC236}">
                  <a16:creationId xmlns:a16="http://schemas.microsoft.com/office/drawing/2014/main" id="{3E52E9BE-8139-422D-86DA-35AA95294AC7}"/>
                </a:ext>
              </a:extLst>
            </p:cNvPr>
            <p:cNvGrpSpPr/>
            <p:nvPr/>
          </p:nvGrpSpPr>
          <p:grpSpPr>
            <a:xfrm>
              <a:off x="5479964" y="3505200"/>
              <a:ext cx="5109456" cy="2183456"/>
              <a:chOff x="2002203" y="1696405"/>
              <a:chExt cx="7311120" cy="3124312"/>
            </a:xfrm>
          </p:grpSpPr>
          <p:cxnSp>
            <p:nvCxnSpPr>
              <p:cNvPr id="17" name="Straight Arrow Connector 16">
                <a:extLst>
                  <a:ext uri="{FF2B5EF4-FFF2-40B4-BE49-F238E27FC236}">
                    <a16:creationId xmlns:a16="http://schemas.microsoft.com/office/drawing/2014/main" id="{A242DD3B-7369-4899-BCD2-02DC1F94F280}"/>
                  </a:ext>
                </a:extLst>
              </p:cNvPr>
              <p:cNvCxnSpPr/>
              <p:nvPr/>
            </p:nvCxnSpPr>
            <p:spPr>
              <a:xfrm flipV="1">
                <a:off x="2095207" y="1696405"/>
                <a:ext cx="0" cy="31243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1167017-084A-4646-B84E-D55C0E2BF5DA}"/>
                  </a:ext>
                </a:extLst>
              </p:cNvPr>
              <p:cNvCxnSpPr/>
              <p:nvPr/>
            </p:nvCxnSpPr>
            <p:spPr>
              <a:xfrm>
                <a:off x="2002203" y="4621843"/>
                <a:ext cx="7311120" cy="185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7" name="Straight Connector 6">
              <a:extLst>
                <a:ext uri="{FF2B5EF4-FFF2-40B4-BE49-F238E27FC236}">
                  <a16:creationId xmlns:a16="http://schemas.microsoft.com/office/drawing/2014/main" id="{B83366B0-B19C-47F5-BF29-5A566061C95B}"/>
                </a:ext>
              </a:extLst>
            </p:cNvPr>
            <p:cNvCxnSpPr/>
            <p:nvPr/>
          </p:nvCxnSpPr>
          <p:spPr>
            <a:xfrm>
              <a:off x="6767619" y="5525063"/>
              <a:ext cx="0" cy="1009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D3A0B19-D427-4B72-BEC3-D71C72B53A0A}"/>
                </a:ext>
              </a:extLst>
            </p:cNvPr>
            <p:cNvCxnSpPr/>
            <p:nvPr/>
          </p:nvCxnSpPr>
          <p:spPr>
            <a:xfrm>
              <a:off x="7983894" y="5530175"/>
              <a:ext cx="0" cy="958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32B4BB5-0195-48D2-8187-1AA3BD362336}"/>
                </a:ext>
              </a:extLst>
            </p:cNvPr>
            <p:cNvSpPr txBox="1"/>
            <p:nvPr/>
          </p:nvSpPr>
          <p:spPr>
            <a:xfrm>
              <a:off x="6519030" y="5612452"/>
              <a:ext cx="774987" cy="369332"/>
            </a:xfrm>
            <a:prstGeom prst="rect">
              <a:avLst/>
            </a:prstGeom>
            <a:noFill/>
          </p:spPr>
          <p:txBody>
            <a:bodyPr wrap="square" rtlCol="0">
              <a:spAutoFit/>
            </a:bodyPr>
            <a:lstStyle/>
            <a:p>
              <a:r>
                <a:rPr lang="el-GR"/>
                <a:t>π</a:t>
              </a:r>
              <a:r>
                <a:rPr lang="en-US" dirty="0"/>
                <a:t>/4</a:t>
              </a:r>
            </a:p>
          </p:txBody>
        </p:sp>
        <p:sp>
          <p:nvSpPr>
            <p:cNvPr id="10" name="TextBox 9">
              <a:extLst>
                <a:ext uri="{FF2B5EF4-FFF2-40B4-BE49-F238E27FC236}">
                  <a16:creationId xmlns:a16="http://schemas.microsoft.com/office/drawing/2014/main" id="{45518EC8-E30D-4822-A31A-DFFCCAAC4611}"/>
                </a:ext>
              </a:extLst>
            </p:cNvPr>
            <p:cNvSpPr txBox="1"/>
            <p:nvPr/>
          </p:nvSpPr>
          <p:spPr>
            <a:xfrm>
              <a:off x="7830694" y="5602676"/>
              <a:ext cx="933329" cy="369332"/>
            </a:xfrm>
            <a:prstGeom prst="rect">
              <a:avLst/>
            </a:prstGeom>
            <a:noFill/>
          </p:spPr>
          <p:txBody>
            <a:bodyPr wrap="square" rtlCol="0">
              <a:spAutoFit/>
            </a:bodyPr>
            <a:lstStyle/>
            <a:p>
              <a:r>
                <a:rPr lang="el-GR"/>
                <a:t>π</a:t>
              </a:r>
              <a:r>
                <a:rPr lang="en-US" dirty="0"/>
                <a:t>/2</a:t>
              </a:r>
            </a:p>
          </p:txBody>
        </p:sp>
        <p:sp>
          <p:nvSpPr>
            <p:cNvPr id="11" name="TextBox 10">
              <a:extLst>
                <a:ext uri="{FF2B5EF4-FFF2-40B4-BE49-F238E27FC236}">
                  <a16:creationId xmlns:a16="http://schemas.microsoft.com/office/drawing/2014/main" id="{1B7523D7-488C-41C2-971D-8260D36ECC2A}"/>
                </a:ext>
              </a:extLst>
            </p:cNvPr>
            <p:cNvSpPr txBox="1"/>
            <p:nvPr/>
          </p:nvSpPr>
          <p:spPr>
            <a:xfrm>
              <a:off x="5407819" y="5650554"/>
              <a:ext cx="774987" cy="483058"/>
            </a:xfrm>
            <a:prstGeom prst="rect">
              <a:avLst/>
            </a:prstGeom>
            <a:noFill/>
          </p:spPr>
          <p:txBody>
            <a:bodyPr wrap="square" rtlCol="0">
              <a:spAutoFit/>
            </a:bodyPr>
            <a:lstStyle/>
            <a:p>
              <a:r>
                <a:rPr lang="en-US" dirty="0"/>
                <a:t>0</a:t>
              </a:r>
            </a:p>
          </p:txBody>
        </p:sp>
        <p:sp>
          <p:nvSpPr>
            <p:cNvPr id="12" name="TextBox 11">
              <a:extLst>
                <a:ext uri="{FF2B5EF4-FFF2-40B4-BE49-F238E27FC236}">
                  <a16:creationId xmlns:a16="http://schemas.microsoft.com/office/drawing/2014/main" id="{D32DBA47-BC7A-4032-A71C-02EBF738BCF1}"/>
                </a:ext>
              </a:extLst>
            </p:cNvPr>
            <p:cNvSpPr txBox="1"/>
            <p:nvPr/>
          </p:nvSpPr>
          <p:spPr>
            <a:xfrm>
              <a:off x="10513219" y="5562600"/>
              <a:ext cx="774987" cy="483058"/>
            </a:xfrm>
            <a:prstGeom prst="rect">
              <a:avLst/>
            </a:prstGeom>
            <a:noFill/>
          </p:spPr>
          <p:txBody>
            <a:bodyPr wrap="square" rtlCol="0">
              <a:spAutoFit/>
            </a:bodyPr>
            <a:lstStyle/>
            <a:p>
              <a:r>
                <a:rPr lang="el-GR"/>
                <a:t>θ</a:t>
              </a:r>
              <a:endParaRPr lang="en-US" dirty="0"/>
            </a:p>
          </p:txBody>
        </p:sp>
        <p:cxnSp>
          <p:nvCxnSpPr>
            <p:cNvPr id="13" name="Straight Connector 12">
              <a:extLst>
                <a:ext uri="{FF2B5EF4-FFF2-40B4-BE49-F238E27FC236}">
                  <a16:creationId xmlns:a16="http://schemas.microsoft.com/office/drawing/2014/main" id="{3E13BF07-41CB-45B9-A1B6-D09E20BDF518}"/>
                </a:ext>
              </a:extLst>
            </p:cNvPr>
            <p:cNvCxnSpPr/>
            <p:nvPr/>
          </p:nvCxnSpPr>
          <p:spPr>
            <a:xfrm>
              <a:off x="9066219" y="5566299"/>
              <a:ext cx="0" cy="958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A48FED7-8F67-4111-9C63-654FD355FA34}"/>
                </a:ext>
              </a:extLst>
            </p:cNvPr>
            <p:cNvSpPr txBox="1"/>
            <p:nvPr/>
          </p:nvSpPr>
          <p:spPr>
            <a:xfrm>
              <a:off x="8913019" y="5638800"/>
              <a:ext cx="933329" cy="443104"/>
            </a:xfrm>
            <a:prstGeom prst="rect">
              <a:avLst/>
            </a:prstGeom>
            <a:noFill/>
          </p:spPr>
          <p:txBody>
            <a:bodyPr wrap="square" rtlCol="0">
              <a:spAutoFit/>
            </a:bodyPr>
            <a:lstStyle/>
            <a:p>
              <a:r>
                <a:rPr lang="en-US" dirty="0"/>
                <a:t>3</a:t>
              </a:r>
              <a:r>
                <a:rPr lang="el-GR"/>
                <a:t>π</a:t>
              </a:r>
              <a:r>
                <a:rPr lang="en-US" dirty="0"/>
                <a:t>/4</a:t>
              </a:r>
            </a:p>
          </p:txBody>
        </p:sp>
        <p:sp>
          <p:nvSpPr>
            <p:cNvPr id="15" name="TextBox 14">
              <a:extLst>
                <a:ext uri="{FF2B5EF4-FFF2-40B4-BE49-F238E27FC236}">
                  <a16:creationId xmlns:a16="http://schemas.microsoft.com/office/drawing/2014/main" id="{B1B73A31-DC6A-4C93-A9C5-DC094E29B609}"/>
                </a:ext>
              </a:extLst>
            </p:cNvPr>
            <p:cNvSpPr txBox="1"/>
            <p:nvPr/>
          </p:nvSpPr>
          <p:spPr>
            <a:xfrm>
              <a:off x="4569619" y="3200400"/>
              <a:ext cx="1295400" cy="533400"/>
            </a:xfrm>
            <a:prstGeom prst="rect">
              <a:avLst/>
            </a:prstGeom>
            <a:noFill/>
            <a:ln>
              <a:noFill/>
            </a:ln>
          </p:spPr>
          <p:txBody>
            <a:bodyPr vert="horz" wrap="square" lIns="0" tIns="0" rIns="0" bIns="0" rtlCol="0" anchor="t">
              <a:noAutofit/>
            </a:bodyPr>
            <a:lstStyle/>
            <a:p>
              <a:r>
                <a:rPr lang="en-US" sz="1600" dirty="0"/>
                <a:t>Photodiode</a:t>
              </a:r>
            </a:p>
            <a:p>
              <a:r>
                <a:rPr lang="en-US" sz="1600" dirty="0"/>
                <a:t>output</a:t>
              </a:r>
            </a:p>
          </p:txBody>
        </p:sp>
        <p:sp>
          <p:nvSpPr>
            <p:cNvPr id="16" name="Freeform 85">
              <a:extLst>
                <a:ext uri="{FF2B5EF4-FFF2-40B4-BE49-F238E27FC236}">
                  <a16:creationId xmlns:a16="http://schemas.microsoft.com/office/drawing/2014/main" id="{16ED5155-532A-4A4B-B9F2-4992127CD2BD}"/>
                </a:ext>
              </a:extLst>
            </p:cNvPr>
            <p:cNvSpPr/>
            <p:nvPr/>
          </p:nvSpPr>
          <p:spPr>
            <a:xfrm>
              <a:off x="5546690" y="4139921"/>
              <a:ext cx="4833257" cy="1125415"/>
            </a:xfrm>
            <a:custGeom>
              <a:avLst/>
              <a:gdLst>
                <a:gd name="connsiteX0" fmla="*/ 0 w 4833257"/>
                <a:gd name="connsiteY0" fmla="*/ 10048 h 1125415"/>
                <a:gd name="connsiteX1" fmla="*/ 562708 w 4833257"/>
                <a:gd name="connsiteY1" fmla="*/ 10048 h 1125415"/>
                <a:gd name="connsiteX2" fmla="*/ 562708 w 4833257"/>
                <a:gd name="connsiteY2" fmla="*/ 1075174 h 1125415"/>
                <a:gd name="connsiteX3" fmla="*/ 1838848 w 4833257"/>
                <a:gd name="connsiteY3" fmla="*/ 1075174 h 1125415"/>
                <a:gd name="connsiteX4" fmla="*/ 1838848 w 4833257"/>
                <a:gd name="connsiteY4" fmla="*/ 0 h 1125415"/>
                <a:gd name="connsiteX5" fmla="*/ 2984361 w 4833257"/>
                <a:gd name="connsiteY5" fmla="*/ 0 h 1125415"/>
                <a:gd name="connsiteX6" fmla="*/ 2984361 w 4833257"/>
                <a:gd name="connsiteY6" fmla="*/ 1125415 h 1125415"/>
                <a:gd name="connsiteX7" fmla="*/ 4250453 w 4833257"/>
                <a:gd name="connsiteY7" fmla="*/ 1125415 h 1125415"/>
                <a:gd name="connsiteX8" fmla="*/ 4250453 w 4833257"/>
                <a:gd name="connsiteY8" fmla="*/ 50242 h 1125415"/>
                <a:gd name="connsiteX9" fmla="*/ 4833257 w 4833257"/>
                <a:gd name="connsiteY9" fmla="*/ 50242 h 112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3257" h="1125415">
                  <a:moveTo>
                    <a:pt x="0" y="10048"/>
                  </a:moveTo>
                  <a:lnTo>
                    <a:pt x="562708" y="10048"/>
                  </a:lnTo>
                  <a:lnTo>
                    <a:pt x="562708" y="1075174"/>
                  </a:lnTo>
                  <a:lnTo>
                    <a:pt x="1838848" y="1075174"/>
                  </a:lnTo>
                  <a:lnTo>
                    <a:pt x="1838848" y="0"/>
                  </a:lnTo>
                  <a:lnTo>
                    <a:pt x="2984361" y="0"/>
                  </a:lnTo>
                  <a:lnTo>
                    <a:pt x="2984361" y="1125415"/>
                  </a:lnTo>
                  <a:lnTo>
                    <a:pt x="4250453" y="1125415"/>
                  </a:lnTo>
                  <a:lnTo>
                    <a:pt x="4250453" y="50242"/>
                  </a:lnTo>
                  <a:lnTo>
                    <a:pt x="4833257" y="50242"/>
                  </a:lnTo>
                </a:path>
              </a:pathLst>
            </a:cu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3223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Optical Rotary Encoders and Velocity Sensing</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Count number of edges in a fixed amount of time:</a:t>
            </a:r>
            <a:endParaRPr lang="en-US" altLang="en-US" dirty="0"/>
          </a:p>
        </p:txBody>
      </p:sp>
      <p:grpSp>
        <p:nvGrpSpPr>
          <p:cNvPr id="4" name="Group 3">
            <a:extLst>
              <a:ext uri="{FF2B5EF4-FFF2-40B4-BE49-F238E27FC236}">
                <a16:creationId xmlns:a16="http://schemas.microsoft.com/office/drawing/2014/main" id="{1D8520DE-F1F3-48A5-9EB4-428C213E54C3}"/>
              </a:ext>
            </a:extLst>
          </p:cNvPr>
          <p:cNvGrpSpPr/>
          <p:nvPr/>
        </p:nvGrpSpPr>
        <p:grpSpPr>
          <a:xfrm>
            <a:off x="1978819" y="2057400"/>
            <a:ext cx="2438400" cy="1143000"/>
            <a:chOff x="1978819" y="2209800"/>
            <a:chExt cx="2438400" cy="1143000"/>
          </a:xfrm>
        </p:grpSpPr>
        <p:graphicFrame>
          <p:nvGraphicFramePr>
            <p:cNvPr id="5" name="Object 4">
              <a:extLst>
                <a:ext uri="{FF2B5EF4-FFF2-40B4-BE49-F238E27FC236}">
                  <a16:creationId xmlns:a16="http://schemas.microsoft.com/office/drawing/2014/main" id="{1EDC1660-355F-4B27-942A-657440995392}"/>
                </a:ext>
              </a:extLst>
            </p:cNvPr>
            <p:cNvGraphicFramePr>
              <a:graphicFrameLocks noChangeAspect="1"/>
            </p:cNvGraphicFramePr>
            <p:nvPr>
              <p:extLst>
                <p:ext uri="{D42A27DB-BD31-4B8C-83A1-F6EECF244321}">
                  <p14:modId xmlns:p14="http://schemas.microsoft.com/office/powerpoint/2010/main" val="285785160"/>
                </p:ext>
              </p:extLst>
            </p:nvPr>
          </p:nvGraphicFramePr>
          <p:xfrm>
            <a:off x="2405063" y="2401888"/>
            <a:ext cx="1638300" cy="830262"/>
          </p:xfrm>
          <a:graphic>
            <a:graphicData uri="http://schemas.openxmlformats.org/presentationml/2006/ole">
              <mc:AlternateContent xmlns:mc="http://schemas.openxmlformats.org/markup-compatibility/2006">
                <mc:Choice xmlns:v="urn:schemas-microsoft-com:vml" Requires="v">
                  <p:oleObj spid="_x0000_s2105" name="Equation" r:id="rId4" imgW="850680" imgH="431640" progId="Equation.3">
                    <p:embed/>
                  </p:oleObj>
                </mc:Choice>
                <mc:Fallback>
                  <p:oleObj name="Equation" r:id="rId4" imgW="850680" imgH="431640" progId="Equation.3">
                    <p:embed/>
                    <p:pic>
                      <p:nvPicPr>
                        <p:cNvPr id="5" name="Object 4">
                          <a:extLst>
                            <a:ext uri="{FF2B5EF4-FFF2-40B4-BE49-F238E27FC236}">
                              <a16:creationId xmlns:a16="http://schemas.microsoft.com/office/drawing/2014/main" id="{1EDC1660-355F-4B27-942A-657440995392}"/>
                            </a:ext>
                          </a:extLst>
                        </p:cNvPr>
                        <p:cNvPicPr/>
                        <p:nvPr/>
                      </p:nvPicPr>
                      <p:blipFill>
                        <a:blip r:embed="rId5"/>
                        <a:stretch>
                          <a:fillRect/>
                        </a:stretch>
                      </p:blipFill>
                      <p:spPr>
                        <a:xfrm>
                          <a:off x="2405063" y="2401888"/>
                          <a:ext cx="1638300" cy="830262"/>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24B1FE32-DE91-4474-9188-9AF055C9B0A7}"/>
                </a:ext>
              </a:extLst>
            </p:cNvPr>
            <p:cNvSpPr/>
            <p:nvPr/>
          </p:nvSpPr>
          <p:spPr>
            <a:xfrm>
              <a:off x="1978819" y="2209800"/>
              <a:ext cx="2438400" cy="1143000"/>
            </a:xfrm>
            <a:prstGeom prst="rect">
              <a:avLst/>
            </a:prstGeom>
            <a:no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78F9191F-84FF-4227-8193-77AA5D0C061C}"/>
              </a:ext>
            </a:extLst>
          </p:cNvPr>
          <p:cNvGrpSpPr/>
          <p:nvPr/>
        </p:nvGrpSpPr>
        <p:grpSpPr>
          <a:xfrm>
            <a:off x="6093619" y="2743200"/>
            <a:ext cx="5600012" cy="3030537"/>
            <a:chOff x="5865019" y="3657600"/>
            <a:chExt cx="5600012" cy="3030537"/>
          </a:xfrm>
        </p:grpSpPr>
        <p:grpSp>
          <p:nvGrpSpPr>
            <p:cNvPr id="8" name="Group 7">
              <a:extLst>
                <a:ext uri="{FF2B5EF4-FFF2-40B4-BE49-F238E27FC236}">
                  <a16:creationId xmlns:a16="http://schemas.microsoft.com/office/drawing/2014/main" id="{51785B50-74D4-465E-9457-E3AE2049E893}"/>
                </a:ext>
              </a:extLst>
            </p:cNvPr>
            <p:cNvGrpSpPr/>
            <p:nvPr/>
          </p:nvGrpSpPr>
          <p:grpSpPr>
            <a:xfrm>
              <a:off x="5865019" y="3657600"/>
              <a:ext cx="5600012" cy="2444863"/>
              <a:chOff x="4989407" y="1219200"/>
              <a:chExt cx="5600012" cy="2444863"/>
            </a:xfrm>
          </p:grpSpPr>
          <p:grpSp>
            <p:nvGrpSpPr>
              <p:cNvPr id="16" name="Group 15">
                <a:extLst>
                  <a:ext uri="{FF2B5EF4-FFF2-40B4-BE49-F238E27FC236}">
                    <a16:creationId xmlns:a16="http://schemas.microsoft.com/office/drawing/2014/main" id="{2EC26999-3DE1-4457-A7C2-39559CB1AB20}"/>
                  </a:ext>
                </a:extLst>
              </p:cNvPr>
              <p:cNvGrpSpPr/>
              <p:nvPr/>
            </p:nvGrpSpPr>
            <p:grpSpPr>
              <a:xfrm>
                <a:off x="5748189" y="1473254"/>
                <a:ext cx="4258785" cy="1819933"/>
                <a:chOff x="2002203" y="1696405"/>
                <a:chExt cx="7311120" cy="3124312"/>
              </a:xfrm>
            </p:grpSpPr>
            <p:cxnSp>
              <p:nvCxnSpPr>
                <p:cNvPr id="27" name="Straight Arrow Connector 26">
                  <a:extLst>
                    <a:ext uri="{FF2B5EF4-FFF2-40B4-BE49-F238E27FC236}">
                      <a16:creationId xmlns:a16="http://schemas.microsoft.com/office/drawing/2014/main" id="{B54799CC-DB3C-446D-B915-556AAB407337}"/>
                    </a:ext>
                  </a:extLst>
                </p:cNvPr>
                <p:cNvCxnSpPr/>
                <p:nvPr/>
              </p:nvCxnSpPr>
              <p:spPr>
                <a:xfrm flipV="1">
                  <a:off x="2095207" y="1696405"/>
                  <a:ext cx="0" cy="31243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FA1D169-6F31-4B80-ABF0-D249FED1B4C2}"/>
                    </a:ext>
                  </a:extLst>
                </p:cNvPr>
                <p:cNvCxnSpPr/>
                <p:nvPr/>
              </p:nvCxnSpPr>
              <p:spPr>
                <a:xfrm>
                  <a:off x="2002203" y="4621843"/>
                  <a:ext cx="7311120" cy="185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7" name="Straight Connector 16">
                <a:extLst>
                  <a:ext uri="{FF2B5EF4-FFF2-40B4-BE49-F238E27FC236}">
                    <a16:creationId xmlns:a16="http://schemas.microsoft.com/office/drawing/2014/main" id="{B55DF196-C53A-43DF-A992-F0E9CDBDE350}"/>
                  </a:ext>
                </a:extLst>
              </p:cNvPr>
              <p:cNvCxnSpPr/>
              <p:nvPr/>
            </p:nvCxnSpPr>
            <p:spPr>
              <a:xfrm>
                <a:off x="6821463" y="3156831"/>
                <a:ext cx="0" cy="841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DA7378D-2051-4D74-9019-170EBE9BB8FE}"/>
                  </a:ext>
                </a:extLst>
              </p:cNvPr>
              <p:cNvCxnSpPr/>
              <p:nvPr/>
            </p:nvCxnSpPr>
            <p:spPr>
              <a:xfrm>
                <a:off x="7835241" y="3161092"/>
                <a:ext cx="0" cy="798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12A39F6-97A0-4F35-A4A4-01736A665E94}"/>
                  </a:ext>
                </a:extLst>
              </p:cNvPr>
              <p:cNvSpPr txBox="1"/>
              <p:nvPr/>
            </p:nvSpPr>
            <p:spPr>
              <a:xfrm>
                <a:off x="6614261" y="3229670"/>
                <a:ext cx="645960" cy="307842"/>
              </a:xfrm>
              <a:prstGeom prst="rect">
                <a:avLst/>
              </a:prstGeom>
              <a:noFill/>
            </p:spPr>
            <p:txBody>
              <a:bodyPr wrap="square" rtlCol="0">
                <a:spAutoFit/>
              </a:bodyPr>
              <a:lstStyle/>
              <a:p>
                <a:r>
                  <a:rPr lang="el-GR"/>
                  <a:t>π</a:t>
                </a:r>
                <a:r>
                  <a:rPr lang="en-US" dirty="0"/>
                  <a:t>/4</a:t>
                </a:r>
              </a:p>
            </p:txBody>
          </p:sp>
          <p:sp>
            <p:nvSpPr>
              <p:cNvPr id="20" name="TextBox 19">
                <a:extLst>
                  <a:ext uri="{FF2B5EF4-FFF2-40B4-BE49-F238E27FC236}">
                    <a16:creationId xmlns:a16="http://schemas.microsoft.com/office/drawing/2014/main" id="{0154E960-BC7C-43A9-A1E1-5B33E5605197}"/>
                  </a:ext>
                </a:extLst>
              </p:cNvPr>
              <p:cNvSpPr txBox="1"/>
              <p:nvPr/>
            </p:nvSpPr>
            <p:spPr>
              <a:xfrm>
                <a:off x="7707547" y="3221522"/>
                <a:ext cx="777939" cy="307842"/>
              </a:xfrm>
              <a:prstGeom prst="rect">
                <a:avLst/>
              </a:prstGeom>
              <a:noFill/>
            </p:spPr>
            <p:txBody>
              <a:bodyPr wrap="square" rtlCol="0">
                <a:spAutoFit/>
              </a:bodyPr>
              <a:lstStyle/>
              <a:p>
                <a:r>
                  <a:rPr lang="el-GR"/>
                  <a:t>π</a:t>
                </a:r>
                <a:r>
                  <a:rPr lang="en-US" dirty="0"/>
                  <a:t>/2</a:t>
                </a:r>
              </a:p>
            </p:txBody>
          </p:sp>
          <p:sp>
            <p:nvSpPr>
              <p:cNvPr id="21" name="TextBox 20">
                <a:extLst>
                  <a:ext uri="{FF2B5EF4-FFF2-40B4-BE49-F238E27FC236}">
                    <a16:creationId xmlns:a16="http://schemas.microsoft.com/office/drawing/2014/main" id="{A08D9929-7672-4FB7-9C44-6385403CAE36}"/>
                  </a:ext>
                </a:extLst>
              </p:cNvPr>
              <p:cNvSpPr txBox="1"/>
              <p:nvPr/>
            </p:nvSpPr>
            <p:spPr>
              <a:xfrm>
                <a:off x="5688055" y="3261429"/>
                <a:ext cx="645960" cy="402634"/>
              </a:xfrm>
              <a:prstGeom prst="rect">
                <a:avLst/>
              </a:prstGeom>
              <a:noFill/>
            </p:spPr>
            <p:txBody>
              <a:bodyPr wrap="square" rtlCol="0">
                <a:spAutoFit/>
              </a:bodyPr>
              <a:lstStyle/>
              <a:p>
                <a:r>
                  <a:rPr lang="en-US" dirty="0"/>
                  <a:t>0</a:t>
                </a:r>
              </a:p>
            </p:txBody>
          </p:sp>
          <p:sp>
            <p:nvSpPr>
              <p:cNvPr id="22" name="TextBox 21">
                <a:extLst>
                  <a:ext uri="{FF2B5EF4-FFF2-40B4-BE49-F238E27FC236}">
                    <a16:creationId xmlns:a16="http://schemas.microsoft.com/office/drawing/2014/main" id="{01163F49-51D2-4D47-A5AE-517E086B675C}"/>
                  </a:ext>
                </a:extLst>
              </p:cNvPr>
              <p:cNvSpPr txBox="1"/>
              <p:nvPr/>
            </p:nvSpPr>
            <p:spPr>
              <a:xfrm>
                <a:off x="9943459" y="3188118"/>
                <a:ext cx="645960" cy="402634"/>
              </a:xfrm>
              <a:prstGeom prst="rect">
                <a:avLst/>
              </a:prstGeom>
              <a:noFill/>
            </p:spPr>
            <p:txBody>
              <a:bodyPr wrap="square" rtlCol="0">
                <a:spAutoFit/>
              </a:bodyPr>
              <a:lstStyle/>
              <a:p>
                <a:r>
                  <a:rPr lang="el-GR"/>
                  <a:t>θ</a:t>
                </a:r>
                <a:endParaRPr lang="en-US" dirty="0"/>
              </a:p>
            </p:txBody>
          </p:sp>
          <p:cxnSp>
            <p:nvCxnSpPr>
              <p:cNvPr id="23" name="Straight Connector 22">
                <a:extLst>
                  <a:ext uri="{FF2B5EF4-FFF2-40B4-BE49-F238E27FC236}">
                    <a16:creationId xmlns:a16="http://schemas.microsoft.com/office/drawing/2014/main" id="{BD56579D-814C-4AC2-B58F-D9F43762554E}"/>
                  </a:ext>
                </a:extLst>
              </p:cNvPr>
              <p:cNvCxnSpPr/>
              <p:nvPr/>
            </p:nvCxnSpPr>
            <p:spPr>
              <a:xfrm>
                <a:off x="8737370" y="3191201"/>
                <a:ext cx="0" cy="798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13A8C92-E9FB-49EA-809E-0B1C301A3F52}"/>
                  </a:ext>
                </a:extLst>
              </p:cNvPr>
              <p:cNvSpPr txBox="1"/>
              <p:nvPr/>
            </p:nvSpPr>
            <p:spPr>
              <a:xfrm>
                <a:off x="8609676" y="3251632"/>
                <a:ext cx="777939" cy="369332"/>
              </a:xfrm>
              <a:prstGeom prst="rect">
                <a:avLst/>
              </a:prstGeom>
              <a:noFill/>
            </p:spPr>
            <p:txBody>
              <a:bodyPr wrap="square" rtlCol="0">
                <a:spAutoFit/>
              </a:bodyPr>
              <a:lstStyle/>
              <a:p>
                <a:r>
                  <a:rPr lang="en-US" dirty="0"/>
                  <a:t>3</a:t>
                </a:r>
                <a:r>
                  <a:rPr lang="el-GR"/>
                  <a:t>π</a:t>
                </a:r>
                <a:r>
                  <a:rPr lang="en-US" dirty="0"/>
                  <a:t>/4</a:t>
                </a:r>
              </a:p>
            </p:txBody>
          </p:sp>
          <p:sp>
            <p:nvSpPr>
              <p:cNvPr id="25" name="TextBox 24">
                <a:extLst>
                  <a:ext uri="{FF2B5EF4-FFF2-40B4-BE49-F238E27FC236}">
                    <a16:creationId xmlns:a16="http://schemas.microsoft.com/office/drawing/2014/main" id="{22EFA11F-228E-4412-A497-1830525F5FE9}"/>
                  </a:ext>
                </a:extLst>
              </p:cNvPr>
              <p:cNvSpPr txBox="1"/>
              <p:nvPr/>
            </p:nvSpPr>
            <p:spPr>
              <a:xfrm>
                <a:off x="4989407" y="1219200"/>
                <a:ext cx="1079729" cy="444594"/>
              </a:xfrm>
              <a:prstGeom prst="rect">
                <a:avLst/>
              </a:prstGeom>
              <a:noFill/>
              <a:ln>
                <a:noFill/>
              </a:ln>
            </p:spPr>
            <p:txBody>
              <a:bodyPr vert="horz" wrap="square" lIns="0" tIns="0" rIns="0" bIns="0" rtlCol="0" anchor="t">
                <a:noAutofit/>
              </a:bodyPr>
              <a:lstStyle/>
              <a:p>
                <a:r>
                  <a:rPr lang="en-US" sz="1600" dirty="0"/>
                  <a:t>Photodiode</a:t>
                </a:r>
              </a:p>
              <a:p>
                <a:r>
                  <a:rPr lang="en-US" sz="1600" dirty="0"/>
                  <a:t>output</a:t>
                </a:r>
              </a:p>
            </p:txBody>
          </p:sp>
          <p:sp>
            <p:nvSpPr>
              <p:cNvPr id="26" name="Freeform 85">
                <a:extLst>
                  <a:ext uri="{FF2B5EF4-FFF2-40B4-BE49-F238E27FC236}">
                    <a16:creationId xmlns:a16="http://schemas.microsoft.com/office/drawing/2014/main" id="{4D76A213-10F2-434D-A453-EE6F82DF3B1A}"/>
                  </a:ext>
                </a:extLst>
              </p:cNvPr>
              <p:cNvSpPr/>
              <p:nvPr/>
            </p:nvSpPr>
            <p:spPr>
              <a:xfrm>
                <a:off x="5803806" y="2002300"/>
                <a:ext cx="4028570" cy="938045"/>
              </a:xfrm>
              <a:custGeom>
                <a:avLst/>
                <a:gdLst>
                  <a:gd name="connsiteX0" fmla="*/ 0 w 4833257"/>
                  <a:gd name="connsiteY0" fmla="*/ 10048 h 1125415"/>
                  <a:gd name="connsiteX1" fmla="*/ 562708 w 4833257"/>
                  <a:gd name="connsiteY1" fmla="*/ 10048 h 1125415"/>
                  <a:gd name="connsiteX2" fmla="*/ 562708 w 4833257"/>
                  <a:gd name="connsiteY2" fmla="*/ 1075174 h 1125415"/>
                  <a:gd name="connsiteX3" fmla="*/ 1838848 w 4833257"/>
                  <a:gd name="connsiteY3" fmla="*/ 1075174 h 1125415"/>
                  <a:gd name="connsiteX4" fmla="*/ 1838848 w 4833257"/>
                  <a:gd name="connsiteY4" fmla="*/ 0 h 1125415"/>
                  <a:gd name="connsiteX5" fmla="*/ 2984361 w 4833257"/>
                  <a:gd name="connsiteY5" fmla="*/ 0 h 1125415"/>
                  <a:gd name="connsiteX6" fmla="*/ 2984361 w 4833257"/>
                  <a:gd name="connsiteY6" fmla="*/ 1125415 h 1125415"/>
                  <a:gd name="connsiteX7" fmla="*/ 4250453 w 4833257"/>
                  <a:gd name="connsiteY7" fmla="*/ 1125415 h 1125415"/>
                  <a:gd name="connsiteX8" fmla="*/ 4250453 w 4833257"/>
                  <a:gd name="connsiteY8" fmla="*/ 50242 h 1125415"/>
                  <a:gd name="connsiteX9" fmla="*/ 4833257 w 4833257"/>
                  <a:gd name="connsiteY9" fmla="*/ 50242 h 112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3257" h="1125415">
                    <a:moveTo>
                      <a:pt x="0" y="10048"/>
                    </a:moveTo>
                    <a:lnTo>
                      <a:pt x="562708" y="10048"/>
                    </a:lnTo>
                    <a:lnTo>
                      <a:pt x="562708" y="1075174"/>
                    </a:lnTo>
                    <a:lnTo>
                      <a:pt x="1838848" y="1075174"/>
                    </a:lnTo>
                    <a:lnTo>
                      <a:pt x="1838848" y="0"/>
                    </a:lnTo>
                    <a:lnTo>
                      <a:pt x="2984361" y="0"/>
                    </a:lnTo>
                    <a:lnTo>
                      <a:pt x="2984361" y="1125415"/>
                    </a:lnTo>
                    <a:lnTo>
                      <a:pt x="4250453" y="1125415"/>
                    </a:lnTo>
                    <a:lnTo>
                      <a:pt x="4250453" y="50242"/>
                    </a:lnTo>
                    <a:lnTo>
                      <a:pt x="4833257" y="50242"/>
                    </a:lnTo>
                  </a:path>
                </a:pathLst>
              </a:cu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9" name="Straight Arrow Connector 8">
              <a:extLst>
                <a:ext uri="{FF2B5EF4-FFF2-40B4-BE49-F238E27FC236}">
                  <a16:creationId xmlns:a16="http://schemas.microsoft.com/office/drawing/2014/main" id="{90FD00C3-C332-4E72-9EE1-84B2CAB0DDAD}"/>
                </a:ext>
              </a:extLst>
            </p:cNvPr>
            <p:cNvCxnSpPr/>
            <p:nvPr/>
          </p:nvCxnSpPr>
          <p:spPr>
            <a:xfrm>
              <a:off x="7084219" y="6248400"/>
              <a:ext cx="2362200" cy="0"/>
            </a:xfrm>
            <a:prstGeom prst="straightConnector1">
              <a:avLst/>
            </a:prstGeom>
            <a:ln w="19050">
              <a:solidFill>
                <a:schemeClr val="tx1"/>
              </a:solidFill>
              <a:prstDash val="dash"/>
              <a:headEnd type="none" w="med" len="med"/>
              <a:tailEnd type="arrow" w="lg"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65FB406-CE36-47F0-9879-929D3E280898}"/>
                </a:ext>
              </a:extLst>
            </p:cNvPr>
            <p:cNvCxnSpPr/>
            <p:nvPr/>
          </p:nvCxnSpPr>
          <p:spPr>
            <a:xfrm>
              <a:off x="7008019" y="4114800"/>
              <a:ext cx="0" cy="2209800"/>
            </a:xfrm>
            <a:prstGeom prst="line">
              <a:avLst/>
            </a:prstGeom>
            <a:ln w="1905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79E6E40-E014-4233-A364-F359D69897B4}"/>
                </a:ext>
              </a:extLst>
            </p:cNvPr>
            <p:cNvCxnSpPr/>
            <p:nvPr/>
          </p:nvCxnSpPr>
          <p:spPr>
            <a:xfrm>
              <a:off x="9446419" y="4114800"/>
              <a:ext cx="0" cy="2209800"/>
            </a:xfrm>
            <a:prstGeom prst="line">
              <a:avLst/>
            </a:prstGeom>
            <a:ln w="1905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817D6208-4063-4A2C-811D-0EBBFD5B717C}"/>
                </a:ext>
              </a:extLst>
            </p:cNvPr>
            <p:cNvSpPr/>
            <p:nvPr/>
          </p:nvSpPr>
          <p:spPr>
            <a:xfrm>
              <a:off x="7084219" y="4800600"/>
              <a:ext cx="152400" cy="152400"/>
            </a:xfrm>
            <a:prstGeom prst="ellipse">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D6E91F4-7461-410D-AF19-97C1C19B5964}"/>
                </a:ext>
              </a:extLst>
            </p:cNvPr>
            <p:cNvSpPr/>
            <p:nvPr/>
          </p:nvSpPr>
          <p:spPr>
            <a:xfrm>
              <a:off x="8151019" y="4800600"/>
              <a:ext cx="152400" cy="152400"/>
            </a:xfrm>
            <a:prstGeom prst="ellipse">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56993A77-3699-4991-A2C8-4AC68CA9C717}"/>
                </a:ext>
              </a:extLst>
            </p:cNvPr>
            <p:cNvSpPr/>
            <p:nvPr/>
          </p:nvSpPr>
          <p:spPr>
            <a:xfrm>
              <a:off x="9065419" y="4800600"/>
              <a:ext cx="152400" cy="152400"/>
            </a:xfrm>
            <a:prstGeom prst="ellipse">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15" name="Object 14">
              <a:extLst>
                <a:ext uri="{FF2B5EF4-FFF2-40B4-BE49-F238E27FC236}">
                  <a16:creationId xmlns:a16="http://schemas.microsoft.com/office/drawing/2014/main" id="{896E3F6D-3410-4713-A048-B7399B2BE7A0}"/>
                </a:ext>
              </a:extLst>
            </p:cNvPr>
            <p:cNvGraphicFramePr>
              <a:graphicFrameLocks noChangeAspect="1"/>
            </p:cNvGraphicFramePr>
            <p:nvPr>
              <p:extLst>
                <p:ext uri="{D42A27DB-BD31-4B8C-83A1-F6EECF244321}">
                  <p14:modId xmlns:p14="http://schemas.microsoft.com/office/powerpoint/2010/main" val="1440815484"/>
                </p:ext>
              </p:extLst>
            </p:nvPr>
          </p:nvGraphicFramePr>
          <p:xfrm>
            <a:off x="8151019" y="6248400"/>
            <a:ext cx="244475" cy="439737"/>
          </p:xfrm>
          <a:graphic>
            <a:graphicData uri="http://schemas.openxmlformats.org/presentationml/2006/ole">
              <mc:AlternateContent xmlns:mc="http://schemas.openxmlformats.org/markup-compatibility/2006">
                <mc:Choice xmlns:v="urn:schemas-microsoft-com:vml" Requires="v">
                  <p:oleObj spid="_x0000_s2106" name="Equation" r:id="rId6" imgW="126720" imgH="228600" progId="Equation.3">
                    <p:embed/>
                  </p:oleObj>
                </mc:Choice>
                <mc:Fallback>
                  <p:oleObj name="Equation" r:id="rId6" imgW="126720" imgH="228600" progId="Equation.3">
                    <p:embed/>
                    <p:pic>
                      <p:nvPicPr>
                        <p:cNvPr id="15" name="Object 14">
                          <a:extLst>
                            <a:ext uri="{FF2B5EF4-FFF2-40B4-BE49-F238E27FC236}">
                              <a16:creationId xmlns:a16="http://schemas.microsoft.com/office/drawing/2014/main" id="{896E3F6D-3410-4713-A048-B7399B2BE7A0}"/>
                            </a:ext>
                          </a:extLst>
                        </p:cNvPr>
                        <p:cNvPicPr/>
                        <p:nvPr/>
                      </p:nvPicPr>
                      <p:blipFill>
                        <a:blip r:embed="rId7"/>
                        <a:stretch>
                          <a:fillRect/>
                        </a:stretch>
                      </p:blipFill>
                      <p:spPr>
                        <a:xfrm>
                          <a:off x="8151019" y="6248400"/>
                          <a:ext cx="244475" cy="439737"/>
                        </a:xfrm>
                        <a:prstGeom prst="rect">
                          <a:avLst/>
                        </a:prstGeom>
                      </p:spPr>
                    </p:pic>
                  </p:oleObj>
                </mc:Fallback>
              </mc:AlternateContent>
            </a:graphicData>
          </a:graphic>
        </p:graphicFrame>
      </p:grpSp>
      <p:grpSp>
        <p:nvGrpSpPr>
          <p:cNvPr id="29" name="Group 28">
            <a:extLst>
              <a:ext uri="{FF2B5EF4-FFF2-40B4-BE49-F238E27FC236}">
                <a16:creationId xmlns:a16="http://schemas.microsoft.com/office/drawing/2014/main" id="{971524A7-F0E7-4E8B-B265-A23E5CD9D24F}"/>
              </a:ext>
            </a:extLst>
          </p:cNvPr>
          <p:cNvGrpSpPr/>
          <p:nvPr/>
        </p:nvGrpSpPr>
        <p:grpSpPr>
          <a:xfrm>
            <a:off x="607219" y="3666331"/>
            <a:ext cx="5105400" cy="1667669"/>
            <a:chOff x="531019" y="4352131"/>
            <a:chExt cx="5105400" cy="1667669"/>
          </a:xfrm>
        </p:grpSpPr>
        <p:sp>
          <p:nvSpPr>
            <p:cNvPr id="30" name="Content Placeholder 1">
              <a:extLst>
                <a:ext uri="{FF2B5EF4-FFF2-40B4-BE49-F238E27FC236}">
                  <a16:creationId xmlns:a16="http://schemas.microsoft.com/office/drawing/2014/main" id="{D864EA89-95FE-4A3F-BB97-1B4E1065AE6F}"/>
                </a:ext>
              </a:extLst>
            </p:cNvPr>
            <p:cNvSpPr txBox="1">
              <a:spLocks/>
            </p:cNvSpPr>
            <p:nvPr/>
          </p:nvSpPr>
          <p:spPr>
            <a:xfrm>
              <a:off x="531019" y="4419600"/>
              <a:ext cx="5105400" cy="16002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None/>
              </a:pPr>
              <a:r>
                <a:rPr lang="en-US" sz="2000" dirty="0"/>
                <a:t>where     is sampling time, n is the number of transitions, and        is the angle between transitions, in this case </a:t>
              </a:r>
              <a:r>
                <a:rPr lang="el-GR" sz="2000"/>
                <a:t>π</a:t>
              </a:r>
              <a:r>
                <a:rPr lang="en-US" sz="2000" dirty="0"/>
                <a:t>/4.</a:t>
              </a:r>
            </a:p>
            <a:p>
              <a:pPr lvl="1"/>
              <a:endParaRPr lang="en-US" dirty="0"/>
            </a:p>
          </p:txBody>
        </p:sp>
        <p:graphicFrame>
          <p:nvGraphicFramePr>
            <p:cNvPr id="31" name="Object 30">
              <a:extLst>
                <a:ext uri="{FF2B5EF4-FFF2-40B4-BE49-F238E27FC236}">
                  <a16:creationId xmlns:a16="http://schemas.microsoft.com/office/drawing/2014/main" id="{AB66C2C4-8BE5-4227-8312-5FC99CE3B56B}"/>
                </a:ext>
              </a:extLst>
            </p:cNvPr>
            <p:cNvGraphicFramePr>
              <a:graphicFrameLocks noChangeAspect="1"/>
            </p:cNvGraphicFramePr>
            <p:nvPr>
              <p:extLst>
                <p:ext uri="{D42A27DB-BD31-4B8C-83A1-F6EECF244321}">
                  <p14:modId xmlns:p14="http://schemas.microsoft.com/office/powerpoint/2010/main" val="1244776724"/>
                </p:ext>
              </p:extLst>
            </p:nvPr>
          </p:nvGraphicFramePr>
          <p:xfrm>
            <a:off x="2131219" y="4648200"/>
            <a:ext cx="488950" cy="439737"/>
          </p:xfrm>
          <a:graphic>
            <a:graphicData uri="http://schemas.openxmlformats.org/presentationml/2006/ole">
              <mc:AlternateContent xmlns:mc="http://schemas.openxmlformats.org/markup-compatibility/2006">
                <mc:Choice xmlns:v="urn:schemas-microsoft-com:vml" Requires="v">
                  <p:oleObj spid="_x0000_s2107" name="Equation" r:id="rId8" imgW="253800" imgH="228600" progId="Equation.3">
                    <p:embed/>
                  </p:oleObj>
                </mc:Choice>
                <mc:Fallback>
                  <p:oleObj name="Equation" r:id="rId8" imgW="253800" imgH="228600" progId="Equation.3">
                    <p:embed/>
                    <p:pic>
                      <p:nvPicPr>
                        <p:cNvPr id="31" name="Object 30">
                          <a:extLst>
                            <a:ext uri="{FF2B5EF4-FFF2-40B4-BE49-F238E27FC236}">
                              <a16:creationId xmlns:a16="http://schemas.microsoft.com/office/drawing/2014/main" id="{AB66C2C4-8BE5-4227-8312-5FC99CE3B56B}"/>
                            </a:ext>
                          </a:extLst>
                        </p:cNvPr>
                        <p:cNvPicPr/>
                        <p:nvPr/>
                      </p:nvPicPr>
                      <p:blipFill>
                        <a:blip r:embed="rId9"/>
                        <a:stretch>
                          <a:fillRect/>
                        </a:stretch>
                      </p:blipFill>
                      <p:spPr>
                        <a:xfrm>
                          <a:off x="2131219" y="4648200"/>
                          <a:ext cx="488950" cy="439737"/>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6B2C42FF-FD52-4748-B01D-F26E5F356A23}"/>
                </a:ext>
              </a:extLst>
            </p:cNvPr>
            <p:cNvGraphicFramePr>
              <a:graphicFrameLocks noChangeAspect="1"/>
            </p:cNvGraphicFramePr>
            <p:nvPr>
              <p:extLst>
                <p:ext uri="{D42A27DB-BD31-4B8C-83A1-F6EECF244321}">
                  <p14:modId xmlns:p14="http://schemas.microsoft.com/office/powerpoint/2010/main" val="3499058190"/>
                </p:ext>
              </p:extLst>
            </p:nvPr>
          </p:nvGraphicFramePr>
          <p:xfrm>
            <a:off x="1242141" y="4352131"/>
            <a:ext cx="244475" cy="439737"/>
          </p:xfrm>
          <a:graphic>
            <a:graphicData uri="http://schemas.openxmlformats.org/presentationml/2006/ole">
              <mc:AlternateContent xmlns:mc="http://schemas.openxmlformats.org/markup-compatibility/2006">
                <mc:Choice xmlns:v="urn:schemas-microsoft-com:vml" Requires="v">
                  <p:oleObj spid="_x0000_s2108" name="Equation" r:id="rId10" imgW="126720" imgH="228600" progId="Equation.3">
                    <p:embed/>
                  </p:oleObj>
                </mc:Choice>
                <mc:Fallback>
                  <p:oleObj name="Equation" r:id="rId10" imgW="126720" imgH="228600" progId="Equation.3">
                    <p:embed/>
                    <p:pic>
                      <p:nvPicPr>
                        <p:cNvPr id="32" name="Object 31">
                          <a:extLst>
                            <a:ext uri="{FF2B5EF4-FFF2-40B4-BE49-F238E27FC236}">
                              <a16:creationId xmlns:a16="http://schemas.microsoft.com/office/drawing/2014/main" id="{6B2C42FF-FD52-4748-B01D-F26E5F356A23}"/>
                            </a:ext>
                          </a:extLst>
                        </p:cNvPr>
                        <p:cNvPicPr/>
                        <p:nvPr/>
                      </p:nvPicPr>
                      <p:blipFill>
                        <a:blip r:embed="rId11"/>
                        <a:stretch>
                          <a:fillRect/>
                        </a:stretch>
                      </p:blipFill>
                      <p:spPr>
                        <a:xfrm>
                          <a:off x="1242141" y="4352131"/>
                          <a:ext cx="244475" cy="439737"/>
                        </a:xfrm>
                        <a:prstGeom prst="rect">
                          <a:avLst/>
                        </a:prstGeom>
                      </p:spPr>
                    </p:pic>
                  </p:oleObj>
                </mc:Fallback>
              </mc:AlternateContent>
            </a:graphicData>
          </a:graphic>
        </p:graphicFrame>
      </p:grpSp>
      <p:sp>
        <p:nvSpPr>
          <p:cNvPr id="33" name="Content Placeholder 1">
            <a:extLst>
              <a:ext uri="{FF2B5EF4-FFF2-40B4-BE49-F238E27FC236}">
                <a16:creationId xmlns:a16="http://schemas.microsoft.com/office/drawing/2014/main" id="{DDF20655-7447-4508-B07D-548ABB3D81EA}"/>
              </a:ext>
            </a:extLst>
          </p:cNvPr>
          <p:cNvSpPr txBox="1">
            <a:spLocks/>
          </p:cNvSpPr>
          <p:nvPr/>
        </p:nvSpPr>
        <p:spPr>
          <a:xfrm>
            <a:off x="683419" y="5257800"/>
            <a:ext cx="1066800" cy="533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None/>
            </a:pPr>
            <a:r>
              <a:rPr lang="en-US" sz="2000" dirty="0"/>
              <a:t>Error:</a:t>
            </a:r>
          </a:p>
          <a:p>
            <a:pPr marL="0" indent="0">
              <a:buNone/>
            </a:pPr>
            <a:endParaRPr lang="en-US" sz="2000" dirty="0"/>
          </a:p>
          <a:p>
            <a:pPr lvl="1"/>
            <a:endParaRPr lang="en-US" dirty="0"/>
          </a:p>
        </p:txBody>
      </p:sp>
      <p:graphicFrame>
        <p:nvGraphicFramePr>
          <p:cNvPr id="34" name="Object 33">
            <a:extLst>
              <a:ext uri="{FF2B5EF4-FFF2-40B4-BE49-F238E27FC236}">
                <a16:creationId xmlns:a16="http://schemas.microsoft.com/office/drawing/2014/main" id="{4BAA9148-B9ED-4602-BC28-DA5948511975}"/>
              </a:ext>
            </a:extLst>
          </p:cNvPr>
          <p:cNvGraphicFramePr>
            <a:graphicFrameLocks noChangeAspect="1"/>
          </p:cNvGraphicFramePr>
          <p:nvPr>
            <p:extLst>
              <p:ext uri="{D42A27DB-BD31-4B8C-83A1-F6EECF244321}">
                <p14:modId xmlns:p14="http://schemas.microsoft.com/office/powerpoint/2010/main" val="3849260389"/>
              </p:ext>
            </p:extLst>
          </p:nvPr>
        </p:nvGraphicFramePr>
        <p:xfrm>
          <a:off x="1522413" y="5029200"/>
          <a:ext cx="1270000" cy="830263"/>
        </p:xfrm>
        <a:graphic>
          <a:graphicData uri="http://schemas.openxmlformats.org/presentationml/2006/ole">
            <mc:AlternateContent xmlns:mc="http://schemas.openxmlformats.org/markup-compatibility/2006">
              <mc:Choice xmlns:v="urn:schemas-microsoft-com:vml" Requires="v">
                <p:oleObj spid="_x0000_s2109" name="Equation" r:id="rId12" imgW="660240" imgH="431640" progId="Equation.3">
                  <p:embed/>
                </p:oleObj>
              </mc:Choice>
              <mc:Fallback>
                <p:oleObj name="Equation" r:id="rId12" imgW="660240" imgH="431640" progId="Equation.3">
                  <p:embed/>
                  <p:pic>
                    <p:nvPicPr>
                      <p:cNvPr id="34" name="Object 33">
                        <a:extLst>
                          <a:ext uri="{FF2B5EF4-FFF2-40B4-BE49-F238E27FC236}">
                            <a16:creationId xmlns:a16="http://schemas.microsoft.com/office/drawing/2014/main" id="{4BAA9148-B9ED-4602-BC28-DA5948511975}"/>
                          </a:ext>
                        </a:extLst>
                      </p:cNvPr>
                      <p:cNvPicPr/>
                      <p:nvPr/>
                    </p:nvPicPr>
                    <p:blipFill>
                      <a:blip r:embed="rId13"/>
                      <a:stretch>
                        <a:fillRect/>
                      </a:stretch>
                    </p:blipFill>
                    <p:spPr>
                      <a:xfrm>
                        <a:off x="1522413" y="5029200"/>
                        <a:ext cx="1270000" cy="830263"/>
                      </a:xfrm>
                      <a:prstGeom prst="rect">
                        <a:avLst/>
                      </a:prstGeom>
                    </p:spPr>
                  </p:pic>
                </p:oleObj>
              </mc:Fallback>
            </mc:AlternateContent>
          </a:graphicData>
        </a:graphic>
      </p:graphicFrame>
    </p:spTree>
    <p:extLst>
      <p:ext uri="{BB962C8B-B14F-4D97-AF65-F5344CB8AC3E}">
        <p14:creationId xmlns:p14="http://schemas.microsoft.com/office/powerpoint/2010/main" val="2900324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Optical Rotary Encoders and Velocity Sensing</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Measure time between transitions:</a:t>
            </a:r>
            <a:endParaRPr lang="en-US" altLang="en-US" dirty="0"/>
          </a:p>
        </p:txBody>
      </p:sp>
      <p:grpSp>
        <p:nvGrpSpPr>
          <p:cNvPr id="4" name="Group 3">
            <a:extLst>
              <a:ext uri="{FF2B5EF4-FFF2-40B4-BE49-F238E27FC236}">
                <a16:creationId xmlns:a16="http://schemas.microsoft.com/office/drawing/2014/main" id="{3D026602-8D67-4522-A59D-04DC93C4BA68}"/>
              </a:ext>
            </a:extLst>
          </p:cNvPr>
          <p:cNvGrpSpPr/>
          <p:nvPr/>
        </p:nvGrpSpPr>
        <p:grpSpPr>
          <a:xfrm>
            <a:off x="1978819" y="2057400"/>
            <a:ext cx="2438400" cy="1143000"/>
            <a:chOff x="1978819" y="2209800"/>
            <a:chExt cx="2438400" cy="1143000"/>
          </a:xfrm>
        </p:grpSpPr>
        <p:graphicFrame>
          <p:nvGraphicFramePr>
            <p:cNvPr id="5" name="Object 4">
              <a:extLst>
                <a:ext uri="{FF2B5EF4-FFF2-40B4-BE49-F238E27FC236}">
                  <a16:creationId xmlns:a16="http://schemas.microsoft.com/office/drawing/2014/main" id="{DCAA4E51-3EF5-42D2-BE5B-D71E39043EA9}"/>
                </a:ext>
              </a:extLst>
            </p:cNvPr>
            <p:cNvGraphicFramePr>
              <a:graphicFrameLocks noChangeAspect="1"/>
            </p:cNvGraphicFramePr>
            <p:nvPr>
              <p:extLst>
                <p:ext uri="{D42A27DB-BD31-4B8C-83A1-F6EECF244321}">
                  <p14:modId xmlns:p14="http://schemas.microsoft.com/office/powerpoint/2010/main" val="2869640432"/>
                </p:ext>
              </p:extLst>
            </p:nvPr>
          </p:nvGraphicFramePr>
          <p:xfrm>
            <a:off x="2478088" y="2401888"/>
            <a:ext cx="1492250" cy="830262"/>
          </p:xfrm>
          <a:graphic>
            <a:graphicData uri="http://schemas.openxmlformats.org/presentationml/2006/ole">
              <mc:AlternateContent xmlns:mc="http://schemas.openxmlformats.org/markup-compatibility/2006">
                <mc:Choice xmlns:v="urn:schemas-microsoft-com:vml" Requires="v">
                  <p:oleObj spid="_x0000_s3162" name="Equation" r:id="rId4" imgW="774360" imgH="431640" progId="Equation.3">
                    <p:embed/>
                  </p:oleObj>
                </mc:Choice>
                <mc:Fallback>
                  <p:oleObj name="Equation" r:id="rId4" imgW="774360" imgH="431640" progId="Equation.3">
                    <p:embed/>
                    <p:pic>
                      <p:nvPicPr>
                        <p:cNvPr id="5" name="Object 4">
                          <a:extLst>
                            <a:ext uri="{FF2B5EF4-FFF2-40B4-BE49-F238E27FC236}">
                              <a16:creationId xmlns:a16="http://schemas.microsoft.com/office/drawing/2014/main" id="{DCAA4E51-3EF5-42D2-BE5B-D71E39043EA9}"/>
                            </a:ext>
                          </a:extLst>
                        </p:cNvPr>
                        <p:cNvPicPr/>
                        <p:nvPr/>
                      </p:nvPicPr>
                      <p:blipFill>
                        <a:blip r:embed="rId5"/>
                        <a:stretch>
                          <a:fillRect/>
                        </a:stretch>
                      </p:blipFill>
                      <p:spPr>
                        <a:xfrm>
                          <a:off x="2478088" y="2401888"/>
                          <a:ext cx="1492250" cy="830262"/>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9581F780-BE79-4051-A4C2-58084D632388}"/>
                </a:ext>
              </a:extLst>
            </p:cNvPr>
            <p:cNvSpPr/>
            <p:nvPr/>
          </p:nvSpPr>
          <p:spPr>
            <a:xfrm>
              <a:off x="1978819" y="2209800"/>
              <a:ext cx="2438400" cy="1143000"/>
            </a:xfrm>
            <a:prstGeom prst="rect">
              <a:avLst/>
            </a:prstGeom>
            <a:no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C728906-3DED-4DD0-8382-1125169C4B1D}"/>
              </a:ext>
            </a:extLst>
          </p:cNvPr>
          <p:cNvGrpSpPr/>
          <p:nvPr/>
        </p:nvGrpSpPr>
        <p:grpSpPr>
          <a:xfrm>
            <a:off x="6093619" y="2743200"/>
            <a:ext cx="5600012" cy="2930525"/>
            <a:chOff x="5865019" y="3657600"/>
            <a:chExt cx="5600012" cy="2930525"/>
          </a:xfrm>
        </p:grpSpPr>
        <p:grpSp>
          <p:nvGrpSpPr>
            <p:cNvPr id="8" name="Group 7">
              <a:extLst>
                <a:ext uri="{FF2B5EF4-FFF2-40B4-BE49-F238E27FC236}">
                  <a16:creationId xmlns:a16="http://schemas.microsoft.com/office/drawing/2014/main" id="{302D1303-D542-43AD-A576-22D8C5B11A6D}"/>
                </a:ext>
              </a:extLst>
            </p:cNvPr>
            <p:cNvGrpSpPr/>
            <p:nvPr/>
          </p:nvGrpSpPr>
          <p:grpSpPr>
            <a:xfrm>
              <a:off x="5865019" y="3657600"/>
              <a:ext cx="5600012" cy="2444863"/>
              <a:chOff x="4989407" y="1219200"/>
              <a:chExt cx="5600012" cy="2444863"/>
            </a:xfrm>
          </p:grpSpPr>
          <p:grpSp>
            <p:nvGrpSpPr>
              <p:cNvPr id="12" name="Group 11">
                <a:extLst>
                  <a:ext uri="{FF2B5EF4-FFF2-40B4-BE49-F238E27FC236}">
                    <a16:creationId xmlns:a16="http://schemas.microsoft.com/office/drawing/2014/main" id="{BF9E369F-88D4-4437-94EA-4D9F6F7207C0}"/>
                  </a:ext>
                </a:extLst>
              </p:cNvPr>
              <p:cNvGrpSpPr/>
              <p:nvPr/>
            </p:nvGrpSpPr>
            <p:grpSpPr>
              <a:xfrm>
                <a:off x="5748189" y="1473254"/>
                <a:ext cx="4258785" cy="1819933"/>
                <a:chOff x="2002203" y="1696405"/>
                <a:chExt cx="7311120" cy="3124312"/>
              </a:xfrm>
            </p:grpSpPr>
            <p:cxnSp>
              <p:nvCxnSpPr>
                <p:cNvPr id="23" name="Straight Arrow Connector 22">
                  <a:extLst>
                    <a:ext uri="{FF2B5EF4-FFF2-40B4-BE49-F238E27FC236}">
                      <a16:creationId xmlns:a16="http://schemas.microsoft.com/office/drawing/2014/main" id="{620EF78D-2988-47E7-BDF7-8BFE3A2E7352}"/>
                    </a:ext>
                  </a:extLst>
                </p:cNvPr>
                <p:cNvCxnSpPr/>
                <p:nvPr/>
              </p:nvCxnSpPr>
              <p:spPr>
                <a:xfrm flipV="1">
                  <a:off x="2095207" y="1696405"/>
                  <a:ext cx="0" cy="31243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A6D40CF-1055-46AE-8B5B-1A6F9D84F02F}"/>
                    </a:ext>
                  </a:extLst>
                </p:cNvPr>
                <p:cNvCxnSpPr/>
                <p:nvPr/>
              </p:nvCxnSpPr>
              <p:spPr>
                <a:xfrm>
                  <a:off x="2002203" y="4621843"/>
                  <a:ext cx="7311120" cy="185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3" name="Straight Connector 12">
                <a:extLst>
                  <a:ext uri="{FF2B5EF4-FFF2-40B4-BE49-F238E27FC236}">
                    <a16:creationId xmlns:a16="http://schemas.microsoft.com/office/drawing/2014/main" id="{E5651569-5503-4805-9D5C-7F0AD41EFEB3}"/>
                  </a:ext>
                </a:extLst>
              </p:cNvPr>
              <p:cNvCxnSpPr/>
              <p:nvPr/>
            </p:nvCxnSpPr>
            <p:spPr>
              <a:xfrm>
                <a:off x="6821463" y="3156831"/>
                <a:ext cx="0" cy="841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C584016-F08C-47AA-B98B-508F142A6DE4}"/>
                  </a:ext>
                </a:extLst>
              </p:cNvPr>
              <p:cNvCxnSpPr/>
              <p:nvPr/>
            </p:nvCxnSpPr>
            <p:spPr>
              <a:xfrm>
                <a:off x="7835241" y="3161092"/>
                <a:ext cx="0" cy="798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4939D05-A3CD-496F-8678-FD36B6634AF8}"/>
                  </a:ext>
                </a:extLst>
              </p:cNvPr>
              <p:cNvSpPr txBox="1"/>
              <p:nvPr/>
            </p:nvSpPr>
            <p:spPr>
              <a:xfrm>
                <a:off x="6614261" y="3229670"/>
                <a:ext cx="645960" cy="307842"/>
              </a:xfrm>
              <a:prstGeom prst="rect">
                <a:avLst/>
              </a:prstGeom>
              <a:noFill/>
            </p:spPr>
            <p:txBody>
              <a:bodyPr wrap="square" rtlCol="0">
                <a:spAutoFit/>
              </a:bodyPr>
              <a:lstStyle/>
              <a:p>
                <a:r>
                  <a:rPr lang="el-GR"/>
                  <a:t>π</a:t>
                </a:r>
                <a:r>
                  <a:rPr lang="en-US" dirty="0"/>
                  <a:t>/4</a:t>
                </a:r>
              </a:p>
            </p:txBody>
          </p:sp>
          <p:sp>
            <p:nvSpPr>
              <p:cNvPr id="16" name="TextBox 15">
                <a:extLst>
                  <a:ext uri="{FF2B5EF4-FFF2-40B4-BE49-F238E27FC236}">
                    <a16:creationId xmlns:a16="http://schemas.microsoft.com/office/drawing/2014/main" id="{CB4B597E-E1C6-4012-8E52-09EA7B4E7635}"/>
                  </a:ext>
                </a:extLst>
              </p:cNvPr>
              <p:cNvSpPr txBox="1"/>
              <p:nvPr/>
            </p:nvSpPr>
            <p:spPr>
              <a:xfrm>
                <a:off x="7707547" y="3221522"/>
                <a:ext cx="777939" cy="307842"/>
              </a:xfrm>
              <a:prstGeom prst="rect">
                <a:avLst/>
              </a:prstGeom>
              <a:noFill/>
            </p:spPr>
            <p:txBody>
              <a:bodyPr wrap="square" rtlCol="0">
                <a:spAutoFit/>
              </a:bodyPr>
              <a:lstStyle/>
              <a:p>
                <a:r>
                  <a:rPr lang="el-GR"/>
                  <a:t>π</a:t>
                </a:r>
                <a:r>
                  <a:rPr lang="en-US" dirty="0"/>
                  <a:t>/2</a:t>
                </a:r>
              </a:p>
            </p:txBody>
          </p:sp>
          <p:sp>
            <p:nvSpPr>
              <p:cNvPr id="17" name="TextBox 16">
                <a:extLst>
                  <a:ext uri="{FF2B5EF4-FFF2-40B4-BE49-F238E27FC236}">
                    <a16:creationId xmlns:a16="http://schemas.microsoft.com/office/drawing/2014/main" id="{4656BFF6-52B3-4CC4-8C22-FAB8806838DC}"/>
                  </a:ext>
                </a:extLst>
              </p:cNvPr>
              <p:cNvSpPr txBox="1"/>
              <p:nvPr/>
            </p:nvSpPr>
            <p:spPr>
              <a:xfrm>
                <a:off x="5688055" y="3261429"/>
                <a:ext cx="645960" cy="402634"/>
              </a:xfrm>
              <a:prstGeom prst="rect">
                <a:avLst/>
              </a:prstGeom>
              <a:noFill/>
            </p:spPr>
            <p:txBody>
              <a:bodyPr wrap="square" rtlCol="0">
                <a:spAutoFit/>
              </a:bodyPr>
              <a:lstStyle/>
              <a:p>
                <a:r>
                  <a:rPr lang="en-US" dirty="0"/>
                  <a:t>0</a:t>
                </a:r>
              </a:p>
            </p:txBody>
          </p:sp>
          <p:sp>
            <p:nvSpPr>
              <p:cNvPr id="18" name="TextBox 17">
                <a:extLst>
                  <a:ext uri="{FF2B5EF4-FFF2-40B4-BE49-F238E27FC236}">
                    <a16:creationId xmlns:a16="http://schemas.microsoft.com/office/drawing/2014/main" id="{142BC45B-FF7C-4657-8B05-FE3C697635FD}"/>
                  </a:ext>
                </a:extLst>
              </p:cNvPr>
              <p:cNvSpPr txBox="1"/>
              <p:nvPr/>
            </p:nvSpPr>
            <p:spPr>
              <a:xfrm>
                <a:off x="9943459" y="3188118"/>
                <a:ext cx="645960" cy="402634"/>
              </a:xfrm>
              <a:prstGeom prst="rect">
                <a:avLst/>
              </a:prstGeom>
              <a:noFill/>
            </p:spPr>
            <p:txBody>
              <a:bodyPr wrap="square" rtlCol="0">
                <a:spAutoFit/>
              </a:bodyPr>
              <a:lstStyle/>
              <a:p>
                <a:r>
                  <a:rPr lang="el-GR"/>
                  <a:t>θ</a:t>
                </a:r>
                <a:endParaRPr lang="en-US" dirty="0"/>
              </a:p>
            </p:txBody>
          </p:sp>
          <p:cxnSp>
            <p:nvCxnSpPr>
              <p:cNvPr id="19" name="Straight Connector 18">
                <a:extLst>
                  <a:ext uri="{FF2B5EF4-FFF2-40B4-BE49-F238E27FC236}">
                    <a16:creationId xmlns:a16="http://schemas.microsoft.com/office/drawing/2014/main" id="{DCC3171D-2322-4AB3-8922-A23CCBC5B5A4}"/>
                  </a:ext>
                </a:extLst>
              </p:cNvPr>
              <p:cNvCxnSpPr/>
              <p:nvPr/>
            </p:nvCxnSpPr>
            <p:spPr>
              <a:xfrm>
                <a:off x="8737370" y="3191201"/>
                <a:ext cx="0" cy="798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C63414A-1720-404E-8759-10FB11289617}"/>
                  </a:ext>
                </a:extLst>
              </p:cNvPr>
              <p:cNvSpPr txBox="1"/>
              <p:nvPr/>
            </p:nvSpPr>
            <p:spPr>
              <a:xfrm>
                <a:off x="8609676" y="3251632"/>
                <a:ext cx="777939" cy="369332"/>
              </a:xfrm>
              <a:prstGeom prst="rect">
                <a:avLst/>
              </a:prstGeom>
              <a:noFill/>
            </p:spPr>
            <p:txBody>
              <a:bodyPr wrap="square" rtlCol="0">
                <a:spAutoFit/>
              </a:bodyPr>
              <a:lstStyle/>
              <a:p>
                <a:r>
                  <a:rPr lang="en-US" dirty="0"/>
                  <a:t>3</a:t>
                </a:r>
                <a:r>
                  <a:rPr lang="el-GR"/>
                  <a:t>π</a:t>
                </a:r>
                <a:r>
                  <a:rPr lang="en-US" dirty="0"/>
                  <a:t>/4</a:t>
                </a:r>
              </a:p>
            </p:txBody>
          </p:sp>
          <p:sp>
            <p:nvSpPr>
              <p:cNvPr id="21" name="TextBox 20">
                <a:extLst>
                  <a:ext uri="{FF2B5EF4-FFF2-40B4-BE49-F238E27FC236}">
                    <a16:creationId xmlns:a16="http://schemas.microsoft.com/office/drawing/2014/main" id="{EAFA86C1-6B29-4303-AA51-42AC76CCAD73}"/>
                  </a:ext>
                </a:extLst>
              </p:cNvPr>
              <p:cNvSpPr txBox="1"/>
              <p:nvPr/>
            </p:nvSpPr>
            <p:spPr>
              <a:xfrm>
                <a:off x="4989407" y="1219200"/>
                <a:ext cx="1079729" cy="444594"/>
              </a:xfrm>
              <a:prstGeom prst="rect">
                <a:avLst/>
              </a:prstGeom>
              <a:noFill/>
              <a:ln>
                <a:noFill/>
              </a:ln>
            </p:spPr>
            <p:txBody>
              <a:bodyPr vert="horz" wrap="square" lIns="0" tIns="0" rIns="0" bIns="0" rtlCol="0" anchor="t">
                <a:noAutofit/>
              </a:bodyPr>
              <a:lstStyle/>
              <a:p>
                <a:r>
                  <a:rPr lang="en-US" sz="1600" dirty="0"/>
                  <a:t>Photodiode</a:t>
                </a:r>
              </a:p>
              <a:p>
                <a:r>
                  <a:rPr lang="en-US" sz="1600" dirty="0"/>
                  <a:t>output</a:t>
                </a:r>
              </a:p>
            </p:txBody>
          </p:sp>
          <p:sp>
            <p:nvSpPr>
              <p:cNvPr id="22" name="Freeform 85">
                <a:extLst>
                  <a:ext uri="{FF2B5EF4-FFF2-40B4-BE49-F238E27FC236}">
                    <a16:creationId xmlns:a16="http://schemas.microsoft.com/office/drawing/2014/main" id="{A10AFF03-A620-4181-9706-CEDDDCEB9C2A}"/>
                  </a:ext>
                </a:extLst>
              </p:cNvPr>
              <p:cNvSpPr/>
              <p:nvPr/>
            </p:nvSpPr>
            <p:spPr>
              <a:xfrm>
                <a:off x="5803806" y="2002300"/>
                <a:ext cx="4028570" cy="938045"/>
              </a:xfrm>
              <a:custGeom>
                <a:avLst/>
                <a:gdLst>
                  <a:gd name="connsiteX0" fmla="*/ 0 w 4833257"/>
                  <a:gd name="connsiteY0" fmla="*/ 10048 h 1125415"/>
                  <a:gd name="connsiteX1" fmla="*/ 562708 w 4833257"/>
                  <a:gd name="connsiteY1" fmla="*/ 10048 h 1125415"/>
                  <a:gd name="connsiteX2" fmla="*/ 562708 w 4833257"/>
                  <a:gd name="connsiteY2" fmla="*/ 1075174 h 1125415"/>
                  <a:gd name="connsiteX3" fmla="*/ 1838848 w 4833257"/>
                  <a:gd name="connsiteY3" fmla="*/ 1075174 h 1125415"/>
                  <a:gd name="connsiteX4" fmla="*/ 1838848 w 4833257"/>
                  <a:gd name="connsiteY4" fmla="*/ 0 h 1125415"/>
                  <a:gd name="connsiteX5" fmla="*/ 2984361 w 4833257"/>
                  <a:gd name="connsiteY5" fmla="*/ 0 h 1125415"/>
                  <a:gd name="connsiteX6" fmla="*/ 2984361 w 4833257"/>
                  <a:gd name="connsiteY6" fmla="*/ 1125415 h 1125415"/>
                  <a:gd name="connsiteX7" fmla="*/ 4250453 w 4833257"/>
                  <a:gd name="connsiteY7" fmla="*/ 1125415 h 1125415"/>
                  <a:gd name="connsiteX8" fmla="*/ 4250453 w 4833257"/>
                  <a:gd name="connsiteY8" fmla="*/ 50242 h 1125415"/>
                  <a:gd name="connsiteX9" fmla="*/ 4833257 w 4833257"/>
                  <a:gd name="connsiteY9" fmla="*/ 50242 h 112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3257" h="1125415">
                    <a:moveTo>
                      <a:pt x="0" y="10048"/>
                    </a:moveTo>
                    <a:lnTo>
                      <a:pt x="562708" y="10048"/>
                    </a:lnTo>
                    <a:lnTo>
                      <a:pt x="562708" y="1075174"/>
                    </a:lnTo>
                    <a:lnTo>
                      <a:pt x="1838848" y="1075174"/>
                    </a:lnTo>
                    <a:lnTo>
                      <a:pt x="1838848" y="0"/>
                    </a:lnTo>
                    <a:lnTo>
                      <a:pt x="2984361" y="0"/>
                    </a:lnTo>
                    <a:lnTo>
                      <a:pt x="2984361" y="1125415"/>
                    </a:lnTo>
                    <a:lnTo>
                      <a:pt x="4250453" y="1125415"/>
                    </a:lnTo>
                    <a:lnTo>
                      <a:pt x="4250453" y="50242"/>
                    </a:lnTo>
                    <a:lnTo>
                      <a:pt x="4833257" y="50242"/>
                    </a:lnTo>
                  </a:path>
                </a:pathLst>
              </a:cu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9" name="Straight Connector 8">
              <a:extLst>
                <a:ext uri="{FF2B5EF4-FFF2-40B4-BE49-F238E27FC236}">
                  <a16:creationId xmlns:a16="http://schemas.microsoft.com/office/drawing/2014/main" id="{A100448A-B255-4E8E-92E5-2D8ACEB2974F}"/>
                </a:ext>
              </a:extLst>
            </p:cNvPr>
            <p:cNvCxnSpPr/>
            <p:nvPr/>
          </p:nvCxnSpPr>
          <p:spPr>
            <a:xfrm>
              <a:off x="7236619" y="4114800"/>
              <a:ext cx="0" cy="2209800"/>
            </a:xfrm>
            <a:prstGeom prst="line">
              <a:avLst/>
            </a:prstGeom>
            <a:ln w="1905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BAE6475-C788-4C08-A042-169201F586A5}"/>
                </a:ext>
              </a:extLst>
            </p:cNvPr>
            <p:cNvCxnSpPr/>
            <p:nvPr/>
          </p:nvCxnSpPr>
          <p:spPr>
            <a:xfrm>
              <a:off x="8379619" y="4114800"/>
              <a:ext cx="0" cy="2209800"/>
            </a:xfrm>
            <a:prstGeom prst="line">
              <a:avLst/>
            </a:prstGeom>
            <a:ln w="1905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1" name="Object 10">
              <a:extLst>
                <a:ext uri="{FF2B5EF4-FFF2-40B4-BE49-F238E27FC236}">
                  <a16:creationId xmlns:a16="http://schemas.microsoft.com/office/drawing/2014/main" id="{4B306A65-CE16-43FD-921D-CBE585F54672}"/>
                </a:ext>
              </a:extLst>
            </p:cNvPr>
            <p:cNvGraphicFramePr>
              <a:graphicFrameLocks noChangeAspect="1"/>
            </p:cNvGraphicFramePr>
            <p:nvPr>
              <p:extLst>
                <p:ext uri="{D42A27DB-BD31-4B8C-83A1-F6EECF244321}">
                  <p14:modId xmlns:p14="http://schemas.microsoft.com/office/powerpoint/2010/main" val="3432290000"/>
                </p:ext>
              </p:extLst>
            </p:nvPr>
          </p:nvGraphicFramePr>
          <p:xfrm>
            <a:off x="7236619" y="6172200"/>
            <a:ext cx="244475" cy="415925"/>
          </p:xfrm>
          <a:graphic>
            <a:graphicData uri="http://schemas.openxmlformats.org/presentationml/2006/ole">
              <mc:AlternateContent xmlns:mc="http://schemas.openxmlformats.org/markup-compatibility/2006">
                <mc:Choice xmlns:v="urn:schemas-microsoft-com:vml" Requires="v">
                  <p:oleObj spid="_x0000_s3163" name="Equation" r:id="rId6" imgW="126720" imgH="215640" progId="Equation.3">
                    <p:embed/>
                  </p:oleObj>
                </mc:Choice>
                <mc:Fallback>
                  <p:oleObj name="Equation" r:id="rId6" imgW="126720" imgH="215640" progId="Equation.3">
                    <p:embed/>
                    <p:pic>
                      <p:nvPicPr>
                        <p:cNvPr id="11" name="Object 10">
                          <a:extLst>
                            <a:ext uri="{FF2B5EF4-FFF2-40B4-BE49-F238E27FC236}">
                              <a16:creationId xmlns:a16="http://schemas.microsoft.com/office/drawing/2014/main" id="{4B306A65-CE16-43FD-921D-CBE585F54672}"/>
                            </a:ext>
                          </a:extLst>
                        </p:cNvPr>
                        <p:cNvPicPr/>
                        <p:nvPr/>
                      </p:nvPicPr>
                      <p:blipFill>
                        <a:blip r:embed="rId7"/>
                        <a:stretch>
                          <a:fillRect/>
                        </a:stretch>
                      </p:blipFill>
                      <p:spPr>
                        <a:xfrm>
                          <a:off x="7236619" y="6172200"/>
                          <a:ext cx="244475" cy="415925"/>
                        </a:xfrm>
                        <a:prstGeom prst="rect">
                          <a:avLst/>
                        </a:prstGeom>
                      </p:spPr>
                    </p:pic>
                  </p:oleObj>
                </mc:Fallback>
              </mc:AlternateContent>
            </a:graphicData>
          </a:graphic>
        </p:graphicFrame>
      </p:grpSp>
      <p:grpSp>
        <p:nvGrpSpPr>
          <p:cNvPr id="25" name="Group 24">
            <a:extLst>
              <a:ext uri="{FF2B5EF4-FFF2-40B4-BE49-F238E27FC236}">
                <a16:creationId xmlns:a16="http://schemas.microsoft.com/office/drawing/2014/main" id="{B0F99013-A321-455B-A8D0-9D1012D58C01}"/>
              </a:ext>
            </a:extLst>
          </p:cNvPr>
          <p:cNvGrpSpPr/>
          <p:nvPr/>
        </p:nvGrpSpPr>
        <p:grpSpPr>
          <a:xfrm>
            <a:off x="607219" y="3733800"/>
            <a:ext cx="5105400" cy="1600200"/>
            <a:chOff x="531019" y="4419600"/>
            <a:chExt cx="5105400" cy="1600200"/>
          </a:xfrm>
        </p:grpSpPr>
        <p:sp>
          <p:nvSpPr>
            <p:cNvPr id="26" name="Content Placeholder 1">
              <a:extLst>
                <a:ext uri="{FF2B5EF4-FFF2-40B4-BE49-F238E27FC236}">
                  <a16:creationId xmlns:a16="http://schemas.microsoft.com/office/drawing/2014/main" id="{C7560961-0AF9-4595-84BC-7407A56E46F9}"/>
                </a:ext>
              </a:extLst>
            </p:cNvPr>
            <p:cNvSpPr txBox="1">
              <a:spLocks/>
            </p:cNvSpPr>
            <p:nvPr/>
          </p:nvSpPr>
          <p:spPr>
            <a:xfrm>
              <a:off x="531019" y="4419600"/>
              <a:ext cx="5105400" cy="16002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None/>
              </a:pPr>
              <a:r>
                <a:rPr lang="en-US" sz="2000" dirty="0"/>
                <a:t>where    is the time of first transition,    is the time of second transition        is the angle between transitions,  in this case </a:t>
              </a:r>
              <a:r>
                <a:rPr lang="el-GR" sz="2000"/>
                <a:t>π</a:t>
              </a:r>
              <a:r>
                <a:rPr lang="en-US" sz="2000" dirty="0"/>
                <a:t>/4.</a:t>
              </a:r>
            </a:p>
            <a:p>
              <a:pPr marL="0" indent="0">
                <a:buNone/>
              </a:pPr>
              <a:endParaRPr lang="en-US" sz="2000" dirty="0"/>
            </a:p>
            <a:p>
              <a:pPr lvl="1"/>
              <a:endParaRPr lang="en-US" dirty="0"/>
            </a:p>
          </p:txBody>
        </p:sp>
        <p:graphicFrame>
          <p:nvGraphicFramePr>
            <p:cNvPr id="27" name="Object 26">
              <a:extLst>
                <a:ext uri="{FF2B5EF4-FFF2-40B4-BE49-F238E27FC236}">
                  <a16:creationId xmlns:a16="http://schemas.microsoft.com/office/drawing/2014/main" id="{62B24E22-81F4-476C-9B69-995082B34343}"/>
                </a:ext>
              </a:extLst>
            </p:cNvPr>
            <p:cNvGraphicFramePr>
              <a:graphicFrameLocks noChangeAspect="1"/>
            </p:cNvGraphicFramePr>
            <p:nvPr>
              <p:extLst>
                <p:ext uri="{D42A27DB-BD31-4B8C-83A1-F6EECF244321}">
                  <p14:modId xmlns:p14="http://schemas.microsoft.com/office/powerpoint/2010/main" val="1703626553"/>
                </p:ext>
              </p:extLst>
            </p:nvPr>
          </p:nvGraphicFramePr>
          <p:xfrm>
            <a:off x="3148013" y="4681122"/>
            <a:ext cx="488950" cy="439737"/>
          </p:xfrm>
          <a:graphic>
            <a:graphicData uri="http://schemas.openxmlformats.org/presentationml/2006/ole">
              <mc:AlternateContent xmlns:mc="http://schemas.openxmlformats.org/markup-compatibility/2006">
                <mc:Choice xmlns:v="urn:schemas-microsoft-com:vml" Requires="v">
                  <p:oleObj spid="_x0000_s3164" name="Equation" r:id="rId8" imgW="253800" imgH="228600" progId="Equation.3">
                    <p:embed/>
                  </p:oleObj>
                </mc:Choice>
                <mc:Fallback>
                  <p:oleObj name="Equation" r:id="rId8" imgW="253800" imgH="228600" progId="Equation.3">
                    <p:embed/>
                    <p:pic>
                      <p:nvPicPr>
                        <p:cNvPr id="27" name="Object 26">
                          <a:extLst>
                            <a:ext uri="{FF2B5EF4-FFF2-40B4-BE49-F238E27FC236}">
                              <a16:creationId xmlns:a16="http://schemas.microsoft.com/office/drawing/2014/main" id="{62B24E22-81F4-476C-9B69-995082B34343}"/>
                            </a:ext>
                          </a:extLst>
                        </p:cNvPr>
                        <p:cNvPicPr/>
                        <p:nvPr/>
                      </p:nvPicPr>
                      <p:blipFill>
                        <a:blip r:embed="rId9"/>
                        <a:stretch>
                          <a:fillRect/>
                        </a:stretch>
                      </p:blipFill>
                      <p:spPr>
                        <a:xfrm>
                          <a:off x="3148013" y="4681122"/>
                          <a:ext cx="488950" cy="439737"/>
                        </a:xfrm>
                        <a:prstGeom prst="rect">
                          <a:avLst/>
                        </a:prstGeom>
                      </p:spPr>
                    </p:pic>
                  </p:oleObj>
                </mc:Fallback>
              </mc:AlternateContent>
            </a:graphicData>
          </a:graphic>
        </p:graphicFrame>
      </p:grpSp>
      <p:sp>
        <p:nvSpPr>
          <p:cNvPr id="28" name="Content Placeholder 1">
            <a:extLst>
              <a:ext uri="{FF2B5EF4-FFF2-40B4-BE49-F238E27FC236}">
                <a16:creationId xmlns:a16="http://schemas.microsoft.com/office/drawing/2014/main" id="{BEC0AA82-C357-44D4-B71D-BFE73F72A3A8}"/>
              </a:ext>
            </a:extLst>
          </p:cNvPr>
          <p:cNvSpPr txBox="1">
            <a:spLocks/>
          </p:cNvSpPr>
          <p:nvPr/>
        </p:nvSpPr>
        <p:spPr>
          <a:xfrm>
            <a:off x="683419" y="5257800"/>
            <a:ext cx="1066800" cy="533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None/>
            </a:pPr>
            <a:r>
              <a:rPr lang="en-US" sz="2000" dirty="0"/>
              <a:t>Error:</a:t>
            </a:r>
          </a:p>
          <a:p>
            <a:pPr marL="0" indent="0">
              <a:buNone/>
            </a:pPr>
            <a:endParaRPr lang="en-US" sz="2000" dirty="0"/>
          </a:p>
          <a:p>
            <a:pPr lvl="1"/>
            <a:endParaRPr lang="en-US" dirty="0"/>
          </a:p>
        </p:txBody>
      </p:sp>
      <p:graphicFrame>
        <p:nvGraphicFramePr>
          <p:cNvPr id="29" name="Object 28">
            <a:extLst>
              <a:ext uri="{FF2B5EF4-FFF2-40B4-BE49-F238E27FC236}">
                <a16:creationId xmlns:a16="http://schemas.microsoft.com/office/drawing/2014/main" id="{D6E43C59-4163-4571-B180-CCD376D0E2AF}"/>
              </a:ext>
            </a:extLst>
          </p:cNvPr>
          <p:cNvGraphicFramePr>
            <a:graphicFrameLocks noChangeAspect="1"/>
          </p:cNvGraphicFramePr>
          <p:nvPr>
            <p:extLst>
              <p:ext uri="{D42A27DB-BD31-4B8C-83A1-F6EECF244321}">
                <p14:modId xmlns:p14="http://schemas.microsoft.com/office/powerpoint/2010/main" val="2605496447"/>
              </p:ext>
            </p:extLst>
          </p:nvPr>
        </p:nvGraphicFramePr>
        <p:xfrm>
          <a:off x="1674813" y="5029200"/>
          <a:ext cx="1270000" cy="830263"/>
        </p:xfrm>
        <a:graphic>
          <a:graphicData uri="http://schemas.openxmlformats.org/presentationml/2006/ole">
            <mc:AlternateContent xmlns:mc="http://schemas.openxmlformats.org/markup-compatibility/2006">
              <mc:Choice xmlns:v="urn:schemas-microsoft-com:vml" Requires="v">
                <p:oleObj spid="_x0000_s3165" name="Equation" r:id="rId10" imgW="660240" imgH="431640" progId="Equation.3">
                  <p:embed/>
                </p:oleObj>
              </mc:Choice>
              <mc:Fallback>
                <p:oleObj name="Equation" r:id="rId10" imgW="660240" imgH="431640" progId="Equation.3">
                  <p:embed/>
                  <p:pic>
                    <p:nvPicPr>
                      <p:cNvPr id="29" name="Object 28">
                        <a:extLst>
                          <a:ext uri="{FF2B5EF4-FFF2-40B4-BE49-F238E27FC236}">
                            <a16:creationId xmlns:a16="http://schemas.microsoft.com/office/drawing/2014/main" id="{D6E43C59-4163-4571-B180-CCD376D0E2AF}"/>
                          </a:ext>
                        </a:extLst>
                      </p:cNvPr>
                      <p:cNvPicPr/>
                      <p:nvPr/>
                    </p:nvPicPr>
                    <p:blipFill>
                      <a:blip r:embed="rId11"/>
                      <a:stretch>
                        <a:fillRect/>
                      </a:stretch>
                    </p:blipFill>
                    <p:spPr>
                      <a:xfrm>
                        <a:off x="1674813" y="5029200"/>
                        <a:ext cx="1270000" cy="830263"/>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C2D3C392-05D3-4508-955A-194D0333A0FE}"/>
              </a:ext>
            </a:extLst>
          </p:cNvPr>
          <p:cNvGraphicFramePr>
            <a:graphicFrameLocks noChangeAspect="1"/>
          </p:cNvGraphicFramePr>
          <p:nvPr>
            <p:extLst>
              <p:ext uri="{D42A27DB-BD31-4B8C-83A1-F6EECF244321}">
                <p14:modId xmlns:p14="http://schemas.microsoft.com/office/powerpoint/2010/main" val="4047804279"/>
              </p:ext>
            </p:extLst>
          </p:nvPr>
        </p:nvGraphicFramePr>
        <p:xfrm>
          <a:off x="8596313" y="5257800"/>
          <a:ext cx="269875" cy="415925"/>
        </p:xfrm>
        <a:graphic>
          <a:graphicData uri="http://schemas.openxmlformats.org/presentationml/2006/ole">
            <mc:AlternateContent xmlns:mc="http://schemas.openxmlformats.org/markup-compatibility/2006">
              <mc:Choice xmlns:v="urn:schemas-microsoft-com:vml" Requires="v">
                <p:oleObj spid="_x0000_s3166" name="Equation" r:id="rId12" imgW="139680" imgH="215640" progId="Equation.3">
                  <p:embed/>
                </p:oleObj>
              </mc:Choice>
              <mc:Fallback>
                <p:oleObj name="Equation" r:id="rId12" imgW="139680" imgH="215640" progId="Equation.3">
                  <p:embed/>
                  <p:pic>
                    <p:nvPicPr>
                      <p:cNvPr id="30" name="Object 29">
                        <a:extLst>
                          <a:ext uri="{FF2B5EF4-FFF2-40B4-BE49-F238E27FC236}">
                            <a16:creationId xmlns:a16="http://schemas.microsoft.com/office/drawing/2014/main" id="{C2D3C392-05D3-4508-955A-194D0333A0FE}"/>
                          </a:ext>
                        </a:extLst>
                      </p:cNvPr>
                      <p:cNvPicPr/>
                      <p:nvPr/>
                    </p:nvPicPr>
                    <p:blipFill>
                      <a:blip r:embed="rId13"/>
                      <a:stretch>
                        <a:fillRect/>
                      </a:stretch>
                    </p:blipFill>
                    <p:spPr>
                      <a:xfrm>
                        <a:off x="8596313" y="5257800"/>
                        <a:ext cx="269875" cy="415925"/>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3AF30B62-D88E-4DE6-A77D-D58A4E105C7C}"/>
              </a:ext>
            </a:extLst>
          </p:cNvPr>
          <p:cNvGraphicFramePr>
            <a:graphicFrameLocks noChangeAspect="1"/>
          </p:cNvGraphicFramePr>
          <p:nvPr>
            <p:extLst>
              <p:ext uri="{D42A27DB-BD31-4B8C-83A1-F6EECF244321}">
                <p14:modId xmlns:p14="http://schemas.microsoft.com/office/powerpoint/2010/main" val="2203908335"/>
              </p:ext>
            </p:extLst>
          </p:nvPr>
        </p:nvGraphicFramePr>
        <p:xfrm>
          <a:off x="1293020" y="3657600"/>
          <a:ext cx="229394" cy="415925"/>
        </p:xfrm>
        <a:graphic>
          <a:graphicData uri="http://schemas.openxmlformats.org/presentationml/2006/ole">
            <mc:AlternateContent xmlns:mc="http://schemas.openxmlformats.org/markup-compatibility/2006">
              <mc:Choice xmlns:v="urn:schemas-microsoft-com:vml" Requires="v">
                <p:oleObj spid="_x0000_s3167" name="Equation" r:id="rId14" imgW="126720" imgH="215640" progId="Equation.3">
                  <p:embed/>
                </p:oleObj>
              </mc:Choice>
              <mc:Fallback>
                <p:oleObj name="Equation" r:id="rId14" imgW="126720" imgH="215640" progId="Equation.3">
                  <p:embed/>
                  <p:pic>
                    <p:nvPicPr>
                      <p:cNvPr id="31" name="Object 30">
                        <a:extLst>
                          <a:ext uri="{FF2B5EF4-FFF2-40B4-BE49-F238E27FC236}">
                            <a16:creationId xmlns:a16="http://schemas.microsoft.com/office/drawing/2014/main" id="{3AF30B62-D88E-4DE6-A77D-D58A4E105C7C}"/>
                          </a:ext>
                        </a:extLst>
                      </p:cNvPr>
                      <p:cNvPicPr/>
                      <p:nvPr/>
                    </p:nvPicPr>
                    <p:blipFill>
                      <a:blip r:embed="rId15"/>
                      <a:stretch>
                        <a:fillRect/>
                      </a:stretch>
                    </p:blipFill>
                    <p:spPr>
                      <a:xfrm>
                        <a:off x="1293020" y="3657600"/>
                        <a:ext cx="229394" cy="415925"/>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E2F99866-D743-40AC-9846-0BFDB511A00A}"/>
              </a:ext>
            </a:extLst>
          </p:cNvPr>
          <p:cNvGraphicFramePr>
            <a:graphicFrameLocks noChangeAspect="1"/>
          </p:cNvGraphicFramePr>
          <p:nvPr>
            <p:extLst>
              <p:ext uri="{D42A27DB-BD31-4B8C-83A1-F6EECF244321}">
                <p14:modId xmlns:p14="http://schemas.microsoft.com/office/powerpoint/2010/main" val="217197817"/>
              </p:ext>
            </p:extLst>
          </p:nvPr>
        </p:nvGraphicFramePr>
        <p:xfrm>
          <a:off x="4468019" y="3657599"/>
          <a:ext cx="269875" cy="415925"/>
        </p:xfrm>
        <a:graphic>
          <a:graphicData uri="http://schemas.openxmlformats.org/presentationml/2006/ole">
            <mc:AlternateContent xmlns:mc="http://schemas.openxmlformats.org/markup-compatibility/2006">
              <mc:Choice xmlns:v="urn:schemas-microsoft-com:vml" Requires="v">
                <p:oleObj spid="_x0000_s3168" name="Equation" r:id="rId16" imgW="139680" imgH="215640" progId="Equation.3">
                  <p:embed/>
                </p:oleObj>
              </mc:Choice>
              <mc:Fallback>
                <p:oleObj name="Equation" r:id="rId16" imgW="139680" imgH="215640" progId="Equation.3">
                  <p:embed/>
                  <p:pic>
                    <p:nvPicPr>
                      <p:cNvPr id="32" name="Object 31">
                        <a:extLst>
                          <a:ext uri="{FF2B5EF4-FFF2-40B4-BE49-F238E27FC236}">
                            <a16:creationId xmlns:a16="http://schemas.microsoft.com/office/drawing/2014/main" id="{E2F99866-D743-40AC-9846-0BFDB511A00A}"/>
                          </a:ext>
                        </a:extLst>
                      </p:cNvPr>
                      <p:cNvPicPr/>
                      <p:nvPr/>
                    </p:nvPicPr>
                    <p:blipFill>
                      <a:blip r:embed="rId17"/>
                      <a:stretch>
                        <a:fillRect/>
                      </a:stretch>
                    </p:blipFill>
                    <p:spPr>
                      <a:xfrm>
                        <a:off x="4468019" y="3657599"/>
                        <a:ext cx="269875" cy="415925"/>
                      </a:xfrm>
                      <a:prstGeom prst="rect">
                        <a:avLst/>
                      </a:prstGeom>
                    </p:spPr>
                  </p:pic>
                </p:oleObj>
              </mc:Fallback>
            </mc:AlternateContent>
          </a:graphicData>
        </a:graphic>
      </p:graphicFrame>
      <p:sp>
        <p:nvSpPr>
          <p:cNvPr id="33" name="Content Placeholder 1">
            <a:extLst>
              <a:ext uri="{FF2B5EF4-FFF2-40B4-BE49-F238E27FC236}">
                <a16:creationId xmlns:a16="http://schemas.microsoft.com/office/drawing/2014/main" id="{C4EC1C80-F12D-4FBB-96E8-B39954D0CFA4}"/>
              </a:ext>
            </a:extLst>
          </p:cNvPr>
          <p:cNvSpPr txBox="1">
            <a:spLocks/>
          </p:cNvSpPr>
          <p:nvPr/>
        </p:nvSpPr>
        <p:spPr>
          <a:xfrm>
            <a:off x="759619" y="5943600"/>
            <a:ext cx="5105400" cy="3810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None/>
            </a:pPr>
            <a:r>
              <a:rPr lang="en-US" sz="2000" dirty="0"/>
              <a:t>where    is the sampling interval.</a:t>
            </a:r>
          </a:p>
          <a:p>
            <a:pPr lvl="1"/>
            <a:endParaRPr lang="en-US" dirty="0"/>
          </a:p>
        </p:txBody>
      </p:sp>
      <p:graphicFrame>
        <p:nvGraphicFramePr>
          <p:cNvPr id="34" name="Object 33">
            <a:extLst>
              <a:ext uri="{FF2B5EF4-FFF2-40B4-BE49-F238E27FC236}">
                <a16:creationId xmlns:a16="http://schemas.microsoft.com/office/drawing/2014/main" id="{4B77133F-5B87-406A-A0F0-8428D04A003D}"/>
              </a:ext>
            </a:extLst>
          </p:cNvPr>
          <p:cNvGraphicFramePr>
            <a:graphicFrameLocks noChangeAspect="1"/>
          </p:cNvGraphicFramePr>
          <p:nvPr>
            <p:extLst>
              <p:ext uri="{D42A27DB-BD31-4B8C-83A1-F6EECF244321}">
                <p14:modId xmlns:p14="http://schemas.microsoft.com/office/powerpoint/2010/main" val="2840972887"/>
              </p:ext>
            </p:extLst>
          </p:nvPr>
        </p:nvGraphicFramePr>
        <p:xfrm>
          <a:off x="1430339" y="5882640"/>
          <a:ext cx="244474" cy="441325"/>
        </p:xfrm>
        <a:graphic>
          <a:graphicData uri="http://schemas.openxmlformats.org/presentationml/2006/ole">
            <mc:AlternateContent xmlns:mc="http://schemas.openxmlformats.org/markup-compatibility/2006">
              <mc:Choice xmlns:v="urn:schemas-microsoft-com:vml" Requires="v">
                <p:oleObj spid="_x0000_s3169" name="Equation" r:id="rId18" imgW="126720" imgH="228600" progId="Equation.3">
                  <p:embed/>
                </p:oleObj>
              </mc:Choice>
              <mc:Fallback>
                <p:oleObj name="Equation" r:id="rId18" imgW="126720" imgH="228600" progId="Equation.3">
                  <p:embed/>
                  <p:pic>
                    <p:nvPicPr>
                      <p:cNvPr id="34" name="Object 33">
                        <a:extLst>
                          <a:ext uri="{FF2B5EF4-FFF2-40B4-BE49-F238E27FC236}">
                            <a16:creationId xmlns:a16="http://schemas.microsoft.com/office/drawing/2014/main" id="{4B77133F-5B87-406A-A0F0-8428D04A003D}"/>
                          </a:ext>
                        </a:extLst>
                      </p:cNvPr>
                      <p:cNvPicPr/>
                      <p:nvPr/>
                    </p:nvPicPr>
                    <p:blipFill>
                      <a:blip r:embed="rId19"/>
                      <a:stretch>
                        <a:fillRect/>
                      </a:stretch>
                    </p:blipFill>
                    <p:spPr>
                      <a:xfrm>
                        <a:off x="1430339" y="5882640"/>
                        <a:ext cx="244474" cy="441325"/>
                      </a:xfrm>
                      <a:prstGeom prst="rect">
                        <a:avLst/>
                      </a:prstGeom>
                    </p:spPr>
                  </p:pic>
                </p:oleObj>
              </mc:Fallback>
            </mc:AlternateContent>
          </a:graphicData>
        </a:graphic>
      </p:graphicFrame>
    </p:spTree>
    <p:extLst>
      <p:ext uri="{BB962C8B-B14F-4D97-AF65-F5344CB8AC3E}">
        <p14:creationId xmlns:p14="http://schemas.microsoft.com/office/powerpoint/2010/main" val="3950107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Velocity Sensing – Alternative Approaches</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Optical encoder is just one way to measure velocity</a:t>
            </a:r>
          </a:p>
          <a:p>
            <a:r>
              <a:rPr lang="en-US" dirty="0"/>
              <a:t>Other approaches include:</a:t>
            </a:r>
            <a:endParaRPr lang="en-US" altLang="en-US" dirty="0"/>
          </a:p>
          <a:p>
            <a:pPr lvl="1"/>
            <a:r>
              <a:rPr lang="en-US" dirty="0"/>
              <a:t>Back EMF from the motors</a:t>
            </a:r>
          </a:p>
          <a:p>
            <a:pPr lvl="1"/>
            <a:r>
              <a:rPr lang="en-US" dirty="0"/>
              <a:t>Other types of proximity sensors to mark a revolution of the wheel</a:t>
            </a:r>
          </a:p>
          <a:p>
            <a:pPr lvl="1"/>
            <a:r>
              <a:rPr lang="en-US" dirty="0"/>
              <a:t>Good example is Hall-effect sensors</a:t>
            </a:r>
            <a:endParaRPr lang="en-US" altLang="en-US" dirty="0"/>
          </a:p>
        </p:txBody>
      </p:sp>
      <p:sp>
        <p:nvSpPr>
          <p:cNvPr id="4" name="Oval 3">
            <a:extLst>
              <a:ext uri="{FF2B5EF4-FFF2-40B4-BE49-F238E27FC236}">
                <a16:creationId xmlns:a16="http://schemas.microsoft.com/office/drawing/2014/main" id="{4F7F3D85-D277-4A84-B835-4C302F25BB49}"/>
              </a:ext>
            </a:extLst>
          </p:cNvPr>
          <p:cNvSpPr/>
          <p:nvPr/>
        </p:nvSpPr>
        <p:spPr>
          <a:xfrm>
            <a:off x="3807619" y="4114800"/>
            <a:ext cx="1219200" cy="1219200"/>
          </a:xfrm>
          <a:prstGeom prst="ellipse">
            <a:avLst/>
          </a:prstGeom>
          <a:solidFill>
            <a:srgbClr val="92D050"/>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FA76F9C3-2349-4866-8EF4-A2F44388036B}"/>
              </a:ext>
            </a:extLst>
          </p:cNvPr>
          <p:cNvSpPr/>
          <p:nvPr/>
        </p:nvSpPr>
        <p:spPr>
          <a:xfrm>
            <a:off x="4264819" y="4191000"/>
            <a:ext cx="228600" cy="228600"/>
          </a:xfrm>
          <a:prstGeom prst="ellipse">
            <a:avLst/>
          </a:prstGeom>
          <a:solidFill>
            <a:schemeClr val="bg1">
              <a:lumMod val="5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C4F0739C-FECC-4908-84ED-CB489EB3E8C2}"/>
              </a:ext>
            </a:extLst>
          </p:cNvPr>
          <p:cNvGrpSpPr/>
          <p:nvPr/>
        </p:nvGrpSpPr>
        <p:grpSpPr>
          <a:xfrm>
            <a:off x="4264819" y="3505200"/>
            <a:ext cx="228600" cy="457200"/>
            <a:chOff x="6855619" y="3733800"/>
            <a:chExt cx="228600" cy="457200"/>
          </a:xfrm>
        </p:grpSpPr>
        <p:sp>
          <p:nvSpPr>
            <p:cNvPr id="7" name="Rectangle 6">
              <a:extLst>
                <a:ext uri="{FF2B5EF4-FFF2-40B4-BE49-F238E27FC236}">
                  <a16:creationId xmlns:a16="http://schemas.microsoft.com/office/drawing/2014/main" id="{0EA9C8BA-866B-4BAA-BE6B-E4974C2F9015}"/>
                </a:ext>
              </a:extLst>
            </p:cNvPr>
            <p:cNvSpPr/>
            <p:nvPr/>
          </p:nvSpPr>
          <p:spPr>
            <a:xfrm>
              <a:off x="6855619" y="3962400"/>
              <a:ext cx="228600" cy="2286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97B80AD5-A5E9-44A9-9961-499B547C0075}"/>
                </a:ext>
              </a:extLst>
            </p:cNvPr>
            <p:cNvCxnSpPr/>
            <p:nvPr/>
          </p:nvCxnSpPr>
          <p:spPr>
            <a:xfrm flipV="1">
              <a:off x="6931819" y="3733800"/>
              <a:ext cx="0" cy="3048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96A5784-8C4D-4582-BDD5-D298F69A0CCA}"/>
                </a:ext>
              </a:extLst>
            </p:cNvPr>
            <p:cNvCxnSpPr/>
            <p:nvPr/>
          </p:nvCxnSpPr>
          <p:spPr>
            <a:xfrm flipV="1">
              <a:off x="7008019" y="3733800"/>
              <a:ext cx="0" cy="3048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10" name="Picture 2" descr="Honeywell SS41">
            <a:extLst>
              <a:ext uri="{FF2B5EF4-FFF2-40B4-BE49-F238E27FC236}">
                <a16:creationId xmlns:a16="http://schemas.microsoft.com/office/drawing/2014/main" id="{CD6802EB-64A8-4DE3-938A-5EC357ABCB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0619" y="3200400"/>
            <a:ext cx="762000" cy="762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A2B59D1-A11E-4DC6-B121-4305A1935A8A}"/>
              </a:ext>
            </a:extLst>
          </p:cNvPr>
          <p:cNvSpPr txBox="1"/>
          <p:nvPr/>
        </p:nvSpPr>
        <p:spPr>
          <a:xfrm>
            <a:off x="7312819" y="3581400"/>
            <a:ext cx="2286000" cy="381000"/>
          </a:xfrm>
          <a:prstGeom prst="rect">
            <a:avLst/>
          </a:prstGeom>
        </p:spPr>
        <p:txBody>
          <a:bodyPr vert="horz" wrap="square" lIns="0" tIns="0" rIns="0" bIns="0" rtlCol="0" anchor="t">
            <a:normAutofit/>
          </a:bodyPr>
          <a:lstStyle/>
          <a:p>
            <a:endParaRPr lang="en-US" dirty="0"/>
          </a:p>
        </p:txBody>
      </p:sp>
      <p:sp>
        <p:nvSpPr>
          <p:cNvPr id="12" name="TextBox 11">
            <a:extLst>
              <a:ext uri="{FF2B5EF4-FFF2-40B4-BE49-F238E27FC236}">
                <a16:creationId xmlns:a16="http://schemas.microsoft.com/office/drawing/2014/main" id="{04D900C4-5836-4553-A898-E9E3E9E95EA7}"/>
              </a:ext>
            </a:extLst>
          </p:cNvPr>
          <p:cNvSpPr txBox="1"/>
          <p:nvPr/>
        </p:nvSpPr>
        <p:spPr>
          <a:xfrm>
            <a:off x="6550819" y="3276600"/>
            <a:ext cx="2362200" cy="685800"/>
          </a:xfrm>
          <a:prstGeom prst="rect">
            <a:avLst/>
          </a:prstGeom>
        </p:spPr>
        <p:txBody>
          <a:bodyPr vert="horz" wrap="square" lIns="0" tIns="0" rIns="0" bIns="0" rtlCol="0" anchor="t">
            <a:normAutofit/>
          </a:bodyPr>
          <a:lstStyle/>
          <a:p>
            <a:r>
              <a:rPr lang="en-US" sz="1400" dirty="0"/>
              <a:t>Hall e</a:t>
            </a:r>
            <a:r>
              <a:rPr lang="en-US" altLang="zh-CN" sz="1400" dirty="0"/>
              <a:t>f</a:t>
            </a:r>
            <a:r>
              <a:rPr lang="en-US" sz="1400" dirty="0"/>
              <a:t>fect sensors e.g. SS41</a:t>
            </a:r>
          </a:p>
          <a:p>
            <a:r>
              <a:rPr lang="en-US" sz="1400" dirty="0"/>
              <a:t>Honeywell</a:t>
            </a:r>
          </a:p>
        </p:txBody>
      </p:sp>
      <p:cxnSp>
        <p:nvCxnSpPr>
          <p:cNvPr id="13" name="Straight Connector 12">
            <a:extLst>
              <a:ext uri="{FF2B5EF4-FFF2-40B4-BE49-F238E27FC236}">
                <a16:creationId xmlns:a16="http://schemas.microsoft.com/office/drawing/2014/main" id="{CA40A543-2935-425B-8DCD-575C46AE3FE6}"/>
              </a:ext>
            </a:extLst>
          </p:cNvPr>
          <p:cNvCxnSpPr/>
          <p:nvPr/>
        </p:nvCxnSpPr>
        <p:spPr>
          <a:xfrm flipV="1">
            <a:off x="4722019" y="3581400"/>
            <a:ext cx="1447800" cy="22860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C5F660B-3874-4F5B-8422-4D015D744FDF}"/>
              </a:ext>
            </a:extLst>
          </p:cNvPr>
          <p:cNvCxnSpPr/>
          <p:nvPr/>
        </p:nvCxnSpPr>
        <p:spPr>
          <a:xfrm>
            <a:off x="3350419" y="4114800"/>
            <a:ext cx="838200" cy="15240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7CC00B8-9C30-4551-97DF-8208C25FDDDD}"/>
              </a:ext>
            </a:extLst>
          </p:cNvPr>
          <p:cNvSpPr txBox="1"/>
          <p:nvPr/>
        </p:nvSpPr>
        <p:spPr>
          <a:xfrm>
            <a:off x="2893219" y="3810000"/>
            <a:ext cx="685800" cy="304800"/>
          </a:xfrm>
          <a:prstGeom prst="rect">
            <a:avLst/>
          </a:prstGeom>
        </p:spPr>
        <p:txBody>
          <a:bodyPr vert="horz" wrap="square" lIns="0" tIns="0" rIns="0" bIns="0" rtlCol="0" anchor="t">
            <a:normAutofit/>
          </a:bodyPr>
          <a:lstStyle/>
          <a:p>
            <a:r>
              <a:rPr lang="en-US" sz="1400" dirty="0"/>
              <a:t>Magnet</a:t>
            </a:r>
          </a:p>
        </p:txBody>
      </p:sp>
      <p:sp>
        <p:nvSpPr>
          <p:cNvPr id="16" name="Arc 15">
            <a:extLst>
              <a:ext uri="{FF2B5EF4-FFF2-40B4-BE49-F238E27FC236}">
                <a16:creationId xmlns:a16="http://schemas.microsoft.com/office/drawing/2014/main" id="{0F98C472-2324-4714-BDB3-6EAC11FA476A}"/>
              </a:ext>
            </a:extLst>
          </p:cNvPr>
          <p:cNvSpPr/>
          <p:nvPr/>
        </p:nvSpPr>
        <p:spPr>
          <a:xfrm rot="900000">
            <a:off x="3811716" y="3966497"/>
            <a:ext cx="1392665" cy="1392665"/>
          </a:xfrm>
          <a:prstGeom prst="arc">
            <a:avLst>
              <a:gd name="adj1" fmla="val 16903409"/>
              <a:gd name="adj2" fmla="val 20719025"/>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A2A8508A-393C-4A70-9CF0-6399A7B5F283}"/>
              </a:ext>
            </a:extLst>
          </p:cNvPr>
          <p:cNvGrpSpPr/>
          <p:nvPr/>
        </p:nvGrpSpPr>
        <p:grpSpPr>
          <a:xfrm>
            <a:off x="6884829" y="4607972"/>
            <a:ext cx="3157739" cy="1349416"/>
            <a:chOff x="2002203" y="1696405"/>
            <a:chExt cx="7311120" cy="3124312"/>
          </a:xfrm>
        </p:grpSpPr>
        <p:cxnSp>
          <p:nvCxnSpPr>
            <p:cNvPr id="18" name="Straight Arrow Connector 17">
              <a:extLst>
                <a:ext uri="{FF2B5EF4-FFF2-40B4-BE49-F238E27FC236}">
                  <a16:creationId xmlns:a16="http://schemas.microsoft.com/office/drawing/2014/main" id="{530C2C04-0B2E-4920-A7BA-46919F3E2F83}"/>
                </a:ext>
              </a:extLst>
            </p:cNvPr>
            <p:cNvCxnSpPr/>
            <p:nvPr/>
          </p:nvCxnSpPr>
          <p:spPr>
            <a:xfrm flipV="1">
              <a:off x="2095207" y="1696405"/>
              <a:ext cx="0" cy="31243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201475C-D254-4ADC-A6F5-170DE099B234}"/>
                </a:ext>
              </a:extLst>
            </p:cNvPr>
            <p:cNvCxnSpPr/>
            <p:nvPr/>
          </p:nvCxnSpPr>
          <p:spPr>
            <a:xfrm>
              <a:off x="2002203" y="4621843"/>
              <a:ext cx="7311120" cy="185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0" name="Straight Connector 19">
            <a:extLst>
              <a:ext uri="{FF2B5EF4-FFF2-40B4-BE49-F238E27FC236}">
                <a16:creationId xmlns:a16="http://schemas.microsoft.com/office/drawing/2014/main" id="{EB721CA6-5141-44CD-9B7E-1C2554CC89E5}"/>
              </a:ext>
            </a:extLst>
          </p:cNvPr>
          <p:cNvCxnSpPr/>
          <p:nvPr/>
        </p:nvCxnSpPr>
        <p:spPr>
          <a:xfrm>
            <a:off x="7680624" y="5856285"/>
            <a:ext cx="0" cy="62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CD2E5F4-B3B1-436C-8443-7D25BB316D17}"/>
              </a:ext>
            </a:extLst>
          </p:cNvPr>
          <p:cNvCxnSpPr/>
          <p:nvPr/>
        </p:nvCxnSpPr>
        <p:spPr>
          <a:xfrm>
            <a:off x="8432305" y="5859445"/>
            <a:ext cx="0" cy="59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D37A6EE-16F2-4D4D-BB3C-B6FD0D30FB02}"/>
              </a:ext>
            </a:extLst>
          </p:cNvPr>
          <p:cNvSpPr txBox="1"/>
          <p:nvPr/>
        </p:nvSpPr>
        <p:spPr>
          <a:xfrm>
            <a:off x="7526991" y="5910293"/>
            <a:ext cx="478957" cy="307777"/>
          </a:xfrm>
          <a:prstGeom prst="rect">
            <a:avLst/>
          </a:prstGeom>
          <a:noFill/>
        </p:spPr>
        <p:txBody>
          <a:bodyPr wrap="square" rtlCol="0">
            <a:spAutoFit/>
          </a:bodyPr>
          <a:lstStyle/>
          <a:p>
            <a:r>
              <a:rPr lang="el-GR" sz="1400"/>
              <a:t>π</a:t>
            </a:r>
            <a:r>
              <a:rPr lang="en-US" sz="1400" dirty="0"/>
              <a:t>/2</a:t>
            </a:r>
          </a:p>
        </p:txBody>
      </p:sp>
      <p:sp>
        <p:nvSpPr>
          <p:cNvPr id="23" name="TextBox 22">
            <a:extLst>
              <a:ext uri="{FF2B5EF4-FFF2-40B4-BE49-F238E27FC236}">
                <a16:creationId xmlns:a16="http://schemas.microsoft.com/office/drawing/2014/main" id="{26FB74F4-0B73-4356-8C6D-10940A4943BE}"/>
              </a:ext>
            </a:extLst>
          </p:cNvPr>
          <p:cNvSpPr txBox="1"/>
          <p:nvPr/>
        </p:nvSpPr>
        <p:spPr>
          <a:xfrm>
            <a:off x="8337624" y="5904251"/>
            <a:ext cx="576814" cy="307777"/>
          </a:xfrm>
          <a:prstGeom prst="rect">
            <a:avLst/>
          </a:prstGeom>
          <a:noFill/>
        </p:spPr>
        <p:txBody>
          <a:bodyPr wrap="square" rtlCol="0">
            <a:spAutoFit/>
          </a:bodyPr>
          <a:lstStyle/>
          <a:p>
            <a:r>
              <a:rPr lang="el-GR" sz="1400"/>
              <a:t>π</a:t>
            </a:r>
            <a:endParaRPr lang="en-US" sz="1400" dirty="0"/>
          </a:p>
        </p:txBody>
      </p:sp>
      <p:sp>
        <p:nvSpPr>
          <p:cNvPr id="24" name="TextBox 23">
            <a:extLst>
              <a:ext uri="{FF2B5EF4-FFF2-40B4-BE49-F238E27FC236}">
                <a16:creationId xmlns:a16="http://schemas.microsoft.com/office/drawing/2014/main" id="{6A1ADF90-41BB-460C-87B9-65F99FB7BC84}"/>
              </a:ext>
            </a:extLst>
          </p:cNvPr>
          <p:cNvSpPr txBox="1"/>
          <p:nvPr/>
        </p:nvSpPr>
        <p:spPr>
          <a:xfrm>
            <a:off x="6840242" y="5933841"/>
            <a:ext cx="478957" cy="307777"/>
          </a:xfrm>
          <a:prstGeom prst="rect">
            <a:avLst/>
          </a:prstGeom>
          <a:noFill/>
        </p:spPr>
        <p:txBody>
          <a:bodyPr wrap="square" rtlCol="0">
            <a:spAutoFit/>
          </a:bodyPr>
          <a:lstStyle/>
          <a:p>
            <a:r>
              <a:rPr lang="en-US" sz="1400" dirty="0"/>
              <a:t>0</a:t>
            </a:r>
          </a:p>
        </p:txBody>
      </p:sp>
      <p:sp>
        <p:nvSpPr>
          <p:cNvPr id="25" name="TextBox 24">
            <a:extLst>
              <a:ext uri="{FF2B5EF4-FFF2-40B4-BE49-F238E27FC236}">
                <a16:creationId xmlns:a16="http://schemas.microsoft.com/office/drawing/2014/main" id="{A344D7FD-86E4-4DD6-B68C-9A288B167630}"/>
              </a:ext>
            </a:extLst>
          </p:cNvPr>
          <p:cNvSpPr txBox="1"/>
          <p:nvPr/>
        </p:nvSpPr>
        <p:spPr>
          <a:xfrm>
            <a:off x="9995474" y="5879484"/>
            <a:ext cx="478957" cy="307777"/>
          </a:xfrm>
          <a:prstGeom prst="rect">
            <a:avLst/>
          </a:prstGeom>
          <a:noFill/>
        </p:spPr>
        <p:txBody>
          <a:bodyPr wrap="square" rtlCol="0">
            <a:spAutoFit/>
          </a:bodyPr>
          <a:lstStyle/>
          <a:p>
            <a:r>
              <a:rPr lang="el-GR" sz="1400"/>
              <a:t>θ</a:t>
            </a:r>
            <a:endParaRPr lang="en-US" sz="1400" dirty="0"/>
          </a:p>
        </p:txBody>
      </p:sp>
      <p:cxnSp>
        <p:nvCxnSpPr>
          <p:cNvPr id="26" name="Straight Connector 25">
            <a:extLst>
              <a:ext uri="{FF2B5EF4-FFF2-40B4-BE49-F238E27FC236}">
                <a16:creationId xmlns:a16="http://schemas.microsoft.com/office/drawing/2014/main" id="{132FBAEE-26FF-4ECD-9A6E-823C351899AD}"/>
              </a:ext>
            </a:extLst>
          </p:cNvPr>
          <p:cNvCxnSpPr/>
          <p:nvPr/>
        </p:nvCxnSpPr>
        <p:spPr>
          <a:xfrm>
            <a:off x="9101202" y="5881769"/>
            <a:ext cx="0" cy="59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AFA4D70-066D-474A-B333-3D4E325DC0D2}"/>
              </a:ext>
            </a:extLst>
          </p:cNvPr>
          <p:cNvSpPr txBox="1"/>
          <p:nvPr/>
        </p:nvSpPr>
        <p:spPr>
          <a:xfrm>
            <a:off x="9006521" y="5926577"/>
            <a:ext cx="576814" cy="307777"/>
          </a:xfrm>
          <a:prstGeom prst="rect">
            <a:avLst/>
          </a:prstGeom>
          <a:noFill/>
        </p:spPr>
        <p:txBody>
          <a:bodyPr wrap="square" rtlCol="0">
            <a:spAutoFit/>
          </a:bodyPr>
          <a:lstStyle/>
          <a:p>
            <a:r>
              <a:rPr lang="en-US" sz="1400" dirty="0"/>
              <a:t>3</a:t>
            </a:r>
            <a:r>
              <a:rPr lang="el-GR" sz="1400"/>
              <a:t>π</a:t>
            </a:r>
            <a:r>
              <a:rPr lang="en-US" sz="1400" dirty="0"/>
              <a:t>/2</a:t>
            </a:r>
          </a:p>
        </p:txBody>
      </p:sp>
      <p:sp>
        <p:nvSpPr>
          <p:cNvPr id="28" name="TextBox 27">
            <a:extLst>
              <a:ext uri="{FF2B5EF4-FFF2-40B4-BE49-F238E27FC236}">
                <a16:creationId xmlns:a16="http://schemas.microsoft.com/office/drawing/2014/main" id="{30622CB4-1627-4145-9758-C8C607299856}"/>
              </a:ext>
            </a:extLst>
          </p:cNvPr>
          <p:cNvSpPr txBox="1"/>
          <p:nvPr/>
        </p:nvSpPr>
        <p:spPr>
          <a:xfrm>
            <a:off x="6552529" y="4323742"/>
            <a:ext cx="800581" cy="329651"/>
          </a:xfrm>
          <a:prstGeom prst="rect">
            <a:avLst/>
          </a:prstGeom>
          <a:noFill/>
          <a:ln>
            <a:noFill/>
          </a:ln>
        </p:spPr>
        <p:txBody>
          <a:bodyPr vert="horz" wrap="square" lIns="0" tIns="0" rIns="0" bIns="0" rtlCol="0" anchor="t">
            <a:noAutofit/>
          </a:bodyPr>
          <a:lstStyle/>
          <a:p>
            <a:r>
              <a:rPr lang="en-US" sz="1600" dirty="0"/>
              <a:t>Output</a:t>
            </a:r>
          </a:p>
        </p:txBody>
      </p:sp>
      <p:sp>
        <p:nvSpPr>
          <p:cNvPr id="29" name="Freeform 21">
            <a:extLst>
              <a:ext uri="{FF2B5EF4-FFF2-40B4-BE49-F238E27FC236}">
                <a16:creationId xmlns:a16="http://schemas.microsoft.com/office/drawing/2014/main" id="{007EF847-6ACF-4A9D-94F4-D4A880491DD0}"/>
              </a:ext>
            </a:extLst>
          </p:cNvPr>
          <p:cNvSpPr/>
          <p:nvPr/>
        </p:nvSpPr>
        <p:spPr>
          <a:xfrm>
            <a:off x="6943411" y="4953837"/>
            <a:ext cx="2793442" cy="733530"/>
          </a:xfrm>
          <a:custGeom>
            <a:avLst/>
            <a:gdLst>
              <a:gd name="connsiteX0" fmla="*/ 0 w 2793442"/>
              <a:gd name="connsiteY0" fmla="*/ 733530 h 733530"/>
              <a:gd name="connsiteX1" fmla="*/ 261257 w 2793442"/>
              <a:gd name="connsiteY1" fmla="*/ 733530 h 733530"/>
              <a:gd name="connsiteX2" fmla="*/ 261257 w 2793442"/>
              <a:gd name="connsiteY2" fmla="*/ 0 h 733530"/>
              <a:gd name="connsiteX3" fmla="*/ 442127 w 2793442"/>
              <a:gd name="connsiteY3" fmla="*/ 0 h 733530"/>
              <a:gd name="connsiteX4" fmla="*/ 442127 w 2793442"/>
              <a:gd name="connsiteY4" fmla="*/ 723482 h 733530"/>
              <a:gd name="connsiteX5" fmla="*/ 2793442 w 2793442"/>
              <a:gd name="connsiteY5" fmla="*/ 723482 h 733530"/>
              <a:gd name="connsiteX0" fmla="*/ 0 w 2793442"/>
              <a:gd name="connsiteY0" fmla="*/ 733530 h 733530"/>
              <a:gd name="connsiteX1" fmla="*/ 261257 w 2793442"/>
              <a:gd name="connsiteY1" fmla="*/ 733530 h 733530"/>
              <a:gd name="connsiteX2" fmla="*/ 261257 w 2793442"/>
              <a:gd name="connsiteY2" fmla="*/ 0 h 733530"/>
              <a:gd name="connsiteX3" fmla="*/ 442127 w 2793442"/>
              <a:gd name="connsiteY3" fmla="*/ 0 h 733530"/>
              <a:gd name="connsiteX4" fmla="*/ 582237 w 2793442"/>
              <a:gd name="connsiteY4" fmla="*/ 716108 h 733530"/>
              <a:gd name="connsiteX5" fmla="*/ 2793442 w 2793442"/>
              <a:gd name="connsiteY5" fmla="*/ 723482 h 733530"/>
              <a:gd name="connsiteX0" fmla="*/ 0 w 2793442"/>
              <a:gd name="connsiteY0" fmla="*/ 733530 h 733530"/>
              <a:gd name="connsiteX1" fmla="*/ 113773 w 2793442"/>
              <a:gd name="connsiteY1" fmla="*/ 718782 h 733530"/>
              <a:gd name="connsiteX2" fmla="*/ 261257 w 2793442"/>
              <a:gd name="connsiteY2" fmla="*/ 0 h 733530"/>
              <a:gd name="connsiteX3" fmla="*/ 442127 w 2793442"/>
              <a:gd name="connsiteY3" fmla="*/ 0 h 733530"/>
              <a:gd name="connsiteX4" fmla="*/ 582237 w 2793442"/>
              <a:gd name="connsiteY4" fmla="*/ 716108 h 733530"/>
              <a:gd name="connsiteX5" fmla="*/ 2793442 w 2793442"/>
              <a:gd name="connsiteY5" fmla="*/ 723482 h 733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3442" h="733530">
                <a:moveTo>
                  <a:pt x="0" y="733530"/>
                </a:moveTo>
                <a:lnTo>
                  <a:pt x="113773" y="718782"/>
                </a:lnTo>
                <a:lnTo>
                  <a:pt x="261257" y="0"/>
                </a:lnTo>
                <a:lnTo>
                  <a:pt x="442127" y="0"/>
                </a:lnTo>
                <a:lnTo>
                  <a:pt x="582237" y="716108"/>
                </a:lnTo>
                <a:lnTo>
                  <a:pt x="2793442" y="723482"/>
                </a:lnTo>
              </a:path>
            </a:pathLst>
          </a:cu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81444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Summary: Optical Rotary Encoders and Velocity Sensing</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Non-contact way of measuring rotation, can be integrated on the wheel</a:t>
            </a:r>
          </a:p>
          <a:p>
            <a:r>
              <a:rPr lang="en-US" dirty="0"/>
              <a:t>Assuming no-slip conditions, wheel rotation corresponds to distance traveled</a:t>
            </a:r>
          </a:p>
          <a:p>
            <a:r>
              <a:rPr lang="en-US" dirty="0"/>
              <a:t>An optical rotary encoder wheel can be used to measure rotation</a:t>
            </a:r>
          </a:p>
          <a:p>
            <a:r>
              <a:rPr lang="en-US" dirty="0"/>
              <a:t>Two approaches:</a:t>
            </a:r>
            <a:endParaRPr lang="en-US" altLang="en-US" dirty="0"/>
          </a:p>
          <a:p>
            <a:pPr lvl="1"/>
            <a:r>
              <a:rPr lang="en-US" dirty="0"/>
              <a:t>Measure time between transitions</a:t>
            </a:r>
          </a:p>
          <a:p>
            <a:pPr lvl="1"/>
            <a:r>
              <a:rPr lang="en-US" dirty="0"/>
              <a:t>Count number of transitions within a time interval</a:t>
            </a:r>
          </a:p>
          <a:p>
            <a:pPr lvl="1"/>
            <a:r>
              <a:rPr lang="en-US" dirty="0"/>
              <a:t>Which approach to cho</a:t>
            </a:r>
            <a:r>
              <a:rPr lang="en-US" altLang="zh-CN" dirty="0"/>
              <a:t>o</a:t>
            </a:r>
            <a:r>
              <a:rPr lang="en-US" dirty="0"/>
              <a:t>se depends on: velocity, sampling time, allowable error</a:t>
            </a:r>
          </a:p>
          <a:p>
            <a:pPr marL="342900" lvl="1" indent="-342900">
              <a:spcBef>
                <a:spcPts val="600"/>
              </a:spcBef>
            </a:pPr>
            <a:r>
              <a:rPr lang="en-US" sz="2400" dirty="0"/>
              <a:t>Other approaches, such as sensing back EMF or hall effect (magnetic) sensing can be used to estimate the velocity</a:t>
            </a:r>
            <a:endParaRPr lang="en-US" altLang="en-US" sz="2400" dirty="0"/>
          </a:p>
        </p:txBody>
      </p:sp>
    </p:spTree>
    <p:extLst>
      <p:ext uri="{BB962C8B-B14F-4D97-AF65-F5344CB8AC3E}">
        <p14:creationId xmlns:p14="http://schemas.microsoft.com/office/powerpoint/2010/main" val="3189551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Optical Line Camera and Line Following</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a:xfrm>
            <a:off x="479425" y="1171111"/>
            <a:ext cx="10127615" cy="4086225"/>
          </a:xfrm>
        </p:spPr>
        <p:txBody>
          <a:bodyPr/>
          <a:lstStyle/>
          <a:p>
            <a:r>
              <a:rPr lang="en-US" dirty="0"/>
              <a:t>A vision system is a key component in any autonomously driving car</a:t>
            </a:r>
          </a:p>
          <a:p>
            <a:r>
              <a:rPr lang="en-US" dirty="0"/>
              <a:t>Optical camera projects an image onto a surface composed of light sensitive pixels</a:t>
            </a:r>
          </a:p>
          <a:p>
            <a:r>
              <a:rPr lang="en-US" dirty="0"/>
              <a:t>Charge Coupled Device (CCD) image sensor:</a:t>
            </a:r>
            <a:endParaRPr lang="en-US" altLang="en-US" dirty="0"/>
          </a:p>
          <a:p>
            <a:pPr lvl="1"/>
            <a:r>
              <a:rPr lang="en-US" dirty="0"/>
              <a:t>An array of light sensitive pixels fabricated on a silicon chip, used to detect projected images</a:t>
            </a:r>
          </a:p>
          <a:p>
            <a:pPr lvl="1"/>
            <a:r>
              <a:rPr lang="en-US" dirty="0"/>
              <a:t>2D array an essential component in many digital cameras</a:t>
            </a:r>
            <a:endParaRPr lang="en-US" altLang="en-US" dirty="0"/>
          </a:p>
          <a:p>
            <a:r>
              <a:rPr lang="en-US" dirty="0"/>
              <a:t>Sophisticated image reconstruction algorithms are usually needed</a:t>
            </a:r>
          </a:p>
          <a:p>
            <a:r>
              <a:rPr lang="en-US" dirty="0"/>
              <a:t>Line or edge following can be constructed using a 1D CCD array, and a simplified algorithm</a:t>
            </a:r>
            <a:endParaRPr lang="en-US" altLang="en-US" dirty="0"/>
          </a:p>
        </p:txBody>
      </p:sp>
      <p:pic>
        <p:nvPicPr>
          <p:cNvPr id="4" name="Picture 2" descr="https://upload.wikimedia.org/wikipedia/commons/thumb/6/66/Delta-Doped_Charged_Coupled_Devices_%28CCD%29_for_Ultra-Violet_and_Visible_Detection.jpg/220px-Delta-Doped_Charged_Coupled_Devices_%28CCD%29_for_Ultra-Violet_and_Visible_Detection.jpg">
            <a:extLst>
              <a:ext uri="{FF2B5EF4-FFF2-40B4-BE49-F238E27FC236}">
                <a16:creationId xmlns:a16="http://schemas.microsoft.com/office/drawing/2014/main" id="{B3320EBB-755A-4778-B7E7-97D22BD958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1219" y="3276600"/>
            <a:ext cx="1341120" cy="1219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28DBE0C-6239-47FA-A61E-75E428DA0EF4}"/>
              </a:ext>
            </a:extLst>
          </p:cNvPr>
          <p:cNvSpPr txBox="1"/>
          <p:nvPr/>
        </p:nvSpPr>
        <p:spPr>
          <a:xfrm>
            <a:off x="10894219" y="4572000"/>
            <a:ext cx="914400" cy="228600"/>
          </a:xfrm>
          <a:prstGeom prst="rect">
            <a:avLst/>
          </a:prstGeom>
        </p:spPr>
        <p:txBody>
          <a:bodyPr vert="horz" wrap="square" lIns="0" tIns="0" rIns="0" bIns="0" rtlCol="0" anchor="t">
            <a:noAutofit/>
          </a:bodyPr>
          <a:lstStyle/>
          <a:p>
            <a:r>
              <a:rPr lang="en-US" sz="1000" i="1" dirty="0"/>
              <a:t>wikipedia</a:t>
            </a:r>
          </a:p>
        </p:txBody>
      </p:sp>
      <p:pic>
        <p:nvPicPr>
          <p:cNvPr id="6" name="Picture 4" descr="https://upload.wikimedia.org/wikipedia/commons/thumb/3/30/CCD_line_sensor.JPG/220px-CCD_line_sensor.JPG">
            <a:extLst>
              <a:ext uri="{FF2B5EF4-FFF2-40B4-BE49-F238E27FC236}">
                <a16:creationId xmlns:a16="http://schemas.microsoft.com/office/drawing/2014/main" id="{CF96DE78-AC4D-4556-BA61-333DA07B89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1019" y="5334000"/>
            <a:ext cx="2095500" cy="7048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2B34E63-8DC5-4462-A740-7ECA115E0CF2}"/>
              </a:ext>
            </a:extLst>
          </p:cNvPr>
          <p:cNvSpPr txBox="1"/>
          <p:nvPr/>
        </p:nvSpPr>
        <p:spPr>
          <a:xfrm>
            <a:off x="9979819" y="6172200"/>
            <a:ext cx="914400" cy="228600"/>
          </a:xfrm>
          <a:prstGeom prst="rect">
            <a:avLst/>
          </a:prstGeom>
        </p:spPr>
        <p:txBody>
          <a:bodyPr vert="horz" wrap="square" lIns="0" tIns="0" rIns="0" bIns="0" rtlCol="0" anchor="t">
            <a:noAutofit/>
          </a:bodyPr>
          <a:lstStyle/>
          <a:p>
            <a:r>
              <a:rPr lang="en-US" sz="1000" i="1" dirty="0"/>
              <a:t>wikipedia</a:t>
            </a:r>
          </a:p>
        </p:txBody>
      </p:sp>
    </p:spTree>
    <p:extLst>
      <p:ext uri="{BB962C8B-B14F-4D97-AF65-F5344CB8AC3E}">
        <p14:creationId xmlns:p14="http://schemas.microsoft.com/office/powerpoint/2010/main" val="42078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Module Syllabus</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pPr lvl="0"/>
            <a:r>
              <a:rPr lang="en-US" dirty="0"/>
              <a:t>Sensor:  An Introduction</a:t>
            </a:r>
          </a:p>
          <a:p>
            <a:r>
              <a:rPr lang="en-US" dirty="0"/>
              <a:t>Review: Operational Amplifiers</a:t>
            </a:r>
          </a:p>
          <a:p>
            <a:r>
              <a:rPr lang="en-US" dirty="0"/>
              <a:t>Optical Encoders</a:t>
            </a:r>
            <a:endParaRPr lang="en-US" altLang="en-US" dirty="0"/>
          </a:p>
          <a:p>
            <a:pPr lvl="1"/>
            <a:r>
              <a:rPr lang="en-US" dirty="0"/>
              <a:t>Velocity control</a:t>
            </a:r>
            <a:endParaRPr lang="en-US" altLang="en-US" dirty="0"/>
          </a:p>
          <a:p>
            <a:r>
              <a:rPr lang="en-US" dirty="0"/>
              <a:t>Optical Line Camera</a:t>
            </a:r>
            <a:endParaRPr lang="en-US" altLang="en-US" dirty="0"/>
          </a:p>
          <a:p>
            <a:pPr lvl="1"/>
            <a:r>
              <a:rPr lang="en-US" dirty="0"/>
              <a:t>Line following (steering)</a:t>
            </a:r>
            <a:endParaRPr lang="en-US" altLang="en-US" dirty="0"/>
          </a:p>
        </p:txBody>
      </p:sp>
    </p:spTree>
    <p:extLst>
      <p:ext uri="{BB962C8B-B14F-4D97-AF65-F5344CB8AC3E}">
        <p14:creationId xmlns:p14="http://schemas.microsoft.com/office/powerpoint/2010/main" val="162040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Optical Line Camera and Line Following</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Line camera contains</a:t>
            </a:r>
            <a:endParaRPr lang="en-US" altLang="en-US" dirty="0"/>
          </a:p>
          <a:p>
            <a:pPr lvl="1"/>
            <a:r>
              <a:rPr lang="en-US" dirty="0"/>
              <a:t>1D CCD array (line)</a:t>
            </a:r>
          </a:p>
          <a:p>
            <a:pPr lvl="1"/>
            <a:r>
              <a:rPr lang="en-US" dirty="0"/>
              <a:t>Lens to focus the image across the CCD array</a:t>
            </a:r>
            <a:endParaRPr lang="en-US" altLang="en-US" dirty="0"/>
          </a:p>
          <a:p>
            <a:pPr marL="342900" lvl="1" indent="-342900">
              <a:spcBef>
                <a:spcPts val="600"/>
              </a:spcBef>
            </a:pPr>
            <a:r>
              <a:rPr lang="en-US" sz="2400" dirty="0"/>
              <a:t>Within the image plane</a:t>
            </a:r>
            <a:endParaRPr lang="en-US" altLang="en-US" sz="2400" dirty="0"/>
          </a:p>
          <a:p>
            <a:pPr lvl="1"/>
            <a:r>
              <a:rPr lang="en-US" dirty="0"/>
              <a:t>Image still projected on a plane</a:t>
            </a:r>
          </a:p>
          <a:p>
            <a:pPr lvl="1"/>
            <a:r>
              <a:rPr lang="en-US" dirty="0"/>
              <a:t>Only one line of image detected</a:t>
            </a:r>
            <a:endParaRPr lang="en-US" altLang="en-US" dirty="0"/>
          </a:p>
        </p:txBody>
      </p:sp>
      <p:sp>
        <p:nvSpPr>
          <p:cNvPr id="4" name="Freeform 4">
            <a:extLst>
              <a:ext uri="{FF2B5EF4-FFF2-40B4-BE49-F238E27FC236}">
                <a16:creationId xmlns:a16="http://schemas.microsoft.com/office/drawing/2014/main" id="{B8FA8244-C009-42D2-A391-E2D7C3028907}"/>
              </a:ext>
            </a:extLst>
          </p:cNvPr>
          <p:cNvSpPr/>
          <p:nvPr/>
        </p:nvSpPr>
        <p:spPr>
          <a:xfrm>
            <a:off x="9681498" y="1524000"/>
            <a:ext cx="629093" cy="2851298"/>
          </a:xfrm>
          <a:custGeom>
            <a:avLst/>
            <a:gdLst>
              <a:gd name="connsiteX0" fmla="*/ 42530 w 1010093"/>
              <a:gd name="connsiteY0" fmla="*/ 1477926 h 1531089"/>
              <a:gd name="connsiteX1" fmla="*/ 776176 w 1010093"/>
              <a:gd name="connsiteY1" fmla="*/ 0 h 1531089"/>
              <a:gd name="connsiteX2" fmla="*/ 861237 w 1010093"/>
              <a:gd name="connsiteY2" fmla="*/ 0 h 1531089"/>
              <a:gd name="connsiteX3" fmla="*/ 1010093 w 1010093"/>
              <a:gd name="connsiteY3" fmla="*/ 1531089 h 1531089"/>
              <a:gd name="connsiteX4" fmla="*/ 0 w 1010093"/>
              <a:gd name="connsiteY4" fmla="*/ 1531089 h 1531089"/>
              <a:gd name="connsiteX5" fmla="*/ 42530 w 1010093"/>
              <a:gd name="connsiteY5" fmla="*/ 1477926 h 153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0093" h="1531089">
                <a:moveTo>
                  <a:pt x="42530" y="1477926"/>
                </a:moveTo>
                <a:lnTo>
                  <a:pt x="776176" y="0"/>
                </a:lnTo>
                <a:lnTo>
                  <a:pt x="861237" y="0"/>
                </a:lnTo>
                <a:lnTo>
                  <a:pt x="1010093" y="1531089"/>
                </a:lnTo>
                <a:lnTo>
                  <a:pt x="0" y="1531089"/>
                </a:lnTo>
                <a:lnTo>
                  <a:pt x="42530" y="1477926"/>
                </a:lnTo>
                <a:close/>
              </a:path>
            </a:pathLst>
          </a:cu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73715A83-5C20-48FC-9F8F-D5C29B503F4B}"/>
              </a:ext>
            </a:extLst>
          </p:cNvPr>
          <p:cNvSpPr/>
          <p:nvPr/>
        </p:nvSpPr>
        <p:spPr>
          <a:xfrm>
            <a:off x="8919498" y="2286000"/>
            <a:ext cx="2209800" cy="1600200"/>
          </a:xfrm>
          <a:prstGeom prst="rect">
            <a:avLst/>
          </a:prstGeom>
          <a:no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97AD9EA1-176A-4A38-A308-483D4FE9426E}"/>
              </a:ext>
            </a:extLst>
          </p:cNvPr>
          <p:cNvSpPr/>
          <p:nvPr/>
        </p:nvSpPr>
        <p:spPr>
          <a:xfrm>
            <a:off x="8233698" y="3810000"/>
            <a:ext cx="533400" cy="533400"/>
          </a:xfrm>
          <a:prstGeom prst="ellipse">
            <a:avLst/>
          </a:prstGeom>
          <a:solidFill>
            <a:schemeClr val="accent3">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CEDB606-E5AA-4EE5-B8FE-C4D00E3A5CBE}"/>
              </a:ext>
            </a:extLst>
          </p:cNvPr>
          <p:cNvSpPr/>
          <p:nvPr/>
        </p:nvSpPr>
        <p:spPr>
          <a:xfrm>
            <a:off x="5947698" y="4419600"/>
            <a:ext cx="2209800" cy="1600200"/>
          </a:xfrm>
          <a:prstGeom prst="rect">
            <a:avLst/>
          </a:prstGeom>
          <a:no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Freeform 14">
            <a:extLst>
              <a:ext uri="{FF2B5EF4-FFF2-40B4-BE49-F238E27FC236}">
                <a16:creationId xmlns:a16="http://schemas.microsoft.com/office/drawing/2014/main" id="{80E218E9-EA52-4DEE-8EBD-EED653A326ED}"/>
              </a:ext>
            </a:extLst>
          </p:cNvPr>
          <p:cNvSpPr/>
          <p:nvPr/>
        </p:nvSpPr>
        <p:spPr>
          <a:xfrm>
            <a:off x="5962484" y="2301949"/>
            <a:ext cx="2955851" cy="2105246"/>
          </a:xfrm>
          <a:custGeom>
            <a:avLst/>
            <a:gdLst>
              <a:gd name="connsiteX0" fmla="*/ 0 w 2955851"/>
              <a:gd name="connsiteY0" fmla="*/ 2105246 h 2105246"/>
              <a:gd name="connsiteX1" fmla="*/ 2413590 w 2955851"/>
              <a:gd name="connsiteY1" fmla="*/ 1679944 h 2105246"/>
              <a:gd name="connsiteX2" fmla="*/ 2551814 w 2955851"/>
              <a:gd name="connsiteY2" fmla="*/ 1626781 h 2105246"/>
              <a:gd name="connsiteX3" fmla="*/ 2955851 w 2955851"/>
              <a:gd name="connsiteY3" fmla="*/ 0 h 2105246"/>
            </a:gdLst>
            <a:ahLst/>
            <a:cxnLst>
              <a:cxn ang="0">
                <a:pos x="connsiteX0" y="connsiteY0"/>
              </a:cxn>
              <a:cxn ang="0">
                <a:pos x="connsiteX1" y="connsiteY1"/>
              </a:cxn>
              <a:cxn ang="0">
                <a:pos x="connsiteX2" y="connsiteY2"/>
              </a:cxn>
              <a:cxn ang="0">
                <a:pos x="connsiteX3" y="connsiteY3"/>
              </a:cxn>
            </a:cxnLst>
            <a:rect l="l" t="t" r="r" b="b"/>
            <a:pathLst>
              <a:path w="2955851" h="2105246">
                <a:moveTo>
                  <a:pt x="0" y="2105246"/>
                </a:moveTo>
                <a:lnTo>
                  <a:pt x="2413590" y="1679944"/>
                </a:lnTo>
                <a:lnTo>
                  <a:pt x="2551814" y="1626781"/>
                </a:lnTo>
                <a:lnTo>
                  <a:pt x="2955851" y="0"/>
                </a:lnTo>
              </a:path>
            </a:pathLst>
          </a:custGeom>
          <a:noFill/>
          <a:ln>
            <a:solidFill>
              <a:schemeClr val="accent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Freeform 15">
            <a:extLst>
              <a:ext uri="{FF2B5EF4-FFF2-40B4-BE49-F238E27FC236}">
                <a16:creationId xmlns:a16="http://schemas.microsoft.com/office/drawing/2014/main" id="{F7D73E75-D7B9-4047-8771-C0CE51ACD6A8}"/>
              </a:ext>
            </a:extLst>
          </p:cNvPr>
          <p:cNvSpPr/>
          <p:nvPr/>
        </p:nvSpPr>
        <p:spPr>
          <a:xfrm>
            <a:off x="8152791" y="2301949"/>
            <a:ext cx="2955851" cy="2115879"/>
          </a:xfrm>
          <a:custGeom>
            <a:avLst/>
            <a:gdLst>
              <a:gd name="connsiteX0" fmla="*/ 0 w 2955851"/>
              <a:gd name="connsiteY0" fmla="*/ 2115879 h 2115879"/>
              <a:gd name="connsiteX1" fmla="*/ 414669 w 2955851"/>
              <a:gd name="connsiteY1" fmla="*/ 1860698 h 2115879"/>
              <a:gd name="connsiteX2" fmla="*/ 563525 w 2955851"/>
              <a:gd name="connsiteY2" fmla="*/ 1818167 h 2115879"/>
              <a:gd name="connsiteX3" fmla="*/ 2955851 w 2955851"/>
              <a:gd name="connsiteY3" fmla="*/ 0 h 2115879"/>
            </a:gdLst>
            <a:ahLst/>
            <a:cxnLst>
              <a:cxn ang="0">
                <a:pos x="connsiteX0" y="connsiteY0"/>
              </a:cxn>
              <a:cxn ang="0">
                <a:pos x="connsiteX1" y="connsiteY1"/>
              </a:cxn>
              <a:cxn ang="0">
                <a:pos x="connsiteX2" y="connsiteY2"/>
              </a:cxn>
              <a:cxn ang="0">
                <a:pos x="connsiteX3" y="connsiteY3"/>
              </a:cxn>
            </a:cxnLst>
            <a:rect l="l" t="t" r="r" b="b"/>
            <a:pathLst>
              <a:path w="2955851" h="2115879">
                <a:moveTo>
                  <a:pt x="0" y="2115879"/>
                </a:moveTo>
                <a:lnTo>
                  <a:pt x="414669" y="1860698"/>
                </a:lnTo>
                <a:lnTo>
                  <a:pt x="563525" y="1818167"/>
                </a:lnTo>
                <a:lnTo>
                  <a:pt x="2955851" y="0"/>
                </a:lnTo>
              </a:path>
            </a:pathLst>
          </a:custGeom>
          <a:noFill/>
          <a:ln>
            <a:solidFill>
              <a:schemeClr val="accent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Freeform 16">
            <a:extLst>
              <a:ext uri="{FF2B5EF4-FFF2-40B4-BE49-F238E27FC236}">
                <a16:creationId xmlns:a16="http://schemas.microsoft.com/office/drawing/2014/main" id="{99B3CAE7-4F9D-4FE1-9A4C-36F2BAAA2CAD}"/>
              </a:ext>
            </a:extLst>
          </p:cNvPr>
          <p:cNvSpPr/>
          <p:nvPr/>
        </p:nvSpPr>
        <p:spPr>
          <a:xfrm>
            <a:off x="8142158" y="3886200"/>
            <a:ext cx="2987749" cy="2105247"/>
          </a:xfrm>
          <a:custGeom>
            <a:avLst/>
            <a:gdLst>
              <a:gd name="connsiteX0" fmla="*/ 0 w 2987749"/>
              <a:gd name="connsiteY0" fmla="*/ 2105247 h 2105247"/>
              <a:gd name="connsiteX1" fmla="*/ 435935 w 2987749"/>
              <a:gd name="connsiteY1" fmla="*/ 393405 h 2105247"/>
              <a:gd name="connsiteX2" fmla="*/ 531628 w 2987749"/>
              <a:gd name="connsiteY2" fmla="*/ 329609 h 2105247"/>
              <a:gd name="connsiteX3" fmla="*/ 2987749 w 2987749"/>
              <a:gd name="connsiteY3" fmla="*/ 0 h 2105247"/>
            </a:gdLst>
            <a:ahLst/>
            <a:cxnLst>
              <a:cxn ang="0">
                <a:pos x="connsiteX0" y="connsiteY0"/>
              </a:cxn>
              <a:cxn ang="0">
                <a:pos x="connsiteX1" y="connsiteY1"/>
              </a:cxn>
              <a:cxn ang="0">
                <a:pos x="connsiteX2" y="connsiteY2"/>
              </a:cxn>
              <a:cxn ang="0">
                <a:pos x="connsiteX3" y="connsiteY3"/>
              </a:cxn>
            </a:cxnLst>
            <a:rect l="l" t="t" r="r" b="b"/>
            <a:pathLst>
              <a:path w="2987749" h="2105247">
                <a:moveTo>
                  <a:pt x="0" y="2105247"/>
                </a:moveTo>
                <a:lnTo>
                  <a:pt x="435935" y="393405"/>
                </a:lnTo>
                <a:lnTo>
                  <a:pt x="531628" y="329609"/>
                </a:lnTo>
                <a:lnTo>
                  <a:pt x="2987749" y="0"/>
                </a:lnTo>
              </a:path>
            </a:pathLst>
          </a:custGeom>
          <a:noFill/>
          <a:ln>
            <a:solidFill>
              <a:schemeClr val="accent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Freeform 17">
            <a:extLst>
              <a:ext uri="{FF2B5EF4-FFF2-40B4-BE49-F238E27FC236}">
                <a16:creationId xmlns:a16="http://schemas.microsoft.com/office/drawing/2014/main" id="{A6BFBBA8-9C05-4BB9-B1E4-9803E0ABB0EE}"/>
              </a:ext>
            </a:extLst>
          </p:cNvPr>
          <p:cNvSpPr/>
          <p:nvPr/>
        </p:nvSpPr>
        <p:spPr>
          <a:xfrm>
            <a:off x="5941219" y="3886200"/>
            <a:ext cx="2977116" cy="2147777"/>
          </a:xfrm>
          <a:custGeom>
            <a:avLst/>
            <a:gdLst>
              <a:gd name="connsiteX0" fmla="*/ 0 w 2977116"/>
              <a:gd name="connsiteY0" fmla="*/ 2147777 h 2147777"/>
              <a:gd name="connsiteX1" fmla="*/ 2498651 w 2977116"/>
              <a:gd name="connsiteY1" fmla="*/ 329609 h 2147777"/>
              <a:gd name="connsiteX2" fmla="*/ 2668772 w 2977116"/>
              <a:gd name="connsiteY2" fmla="*/ 233916 h 2147777"/>
              <a:gd name="connsiteX3" fmla="*/ 2977116 w 2977116"/>
              <a:gd name="connsiteY3" fmla="*/ 0 h 2147777"/>
            </a:gdLst>
            <a:ahLst/>
            <a:cxnLst>
              <a:cxn ang="0">
                <a:pos x="connsiteX0" y="connsiteY0"/>
              </a:cxn>
              <a:cxn ang="0">
                <a:pos x="connsiteX1" y="connsiteY1"/>
              </a:cxn>
              <a:cxn ang="0">
                <a:pos x="connsiteX2" y="connsiteY2"/>
              </a:cxn>
              <a:cxn ang="0">
                <a:pos x="connsiteX3" y="connsiteY3"/>
              </a:cxn>
            </a:cxnLst>
            <a:rect l="l" t="t" r="r" b="b"/>
            <a:pathLst>
              <a:path w="2977116" h="2147777">
                <a:moveTo>
                  <a:pt x="0" y="2147777"/>
                </a:moveTo>
                <a:lnTo>
                  <a:pt x="2498651" y="329609"/>
                </a:lnTo>
                <a:lnTo>
                  <a:pt x="2668772" y="233916"/>
                </a:lnTo>
                <a:lnTo>
                  <a:pt x="2977116" y="0"/>
                </a:lnTo>
              </a:path>
            </a:pathLst>
          </a:custGeom>
          <a:noFill/>
          <a:ln>
            <a:solidFill>
              <a:schemeClr val="accent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Freeform 20">
            <a:extLst>
              <a:ext uri="{FF2B5EF4-FFF2-40B4-BE49-F238E27FC236}">
                <a16:creationId xmlns:a16="http://schemas.microsoft.com/office/drawing/2014/main" id="{AB0C21E6-C084-4C34-AFC5-E2CB6D6BBEA5}"/>
              </a:ext>
            </a:extLst>
          </p:cNvPr>
          <p:cNvSpPr/>
          <p:nvPr/>
        </p:nvSpPr>
        <p:spPr>
          <a:xfrm>
            <a:off x="6810614" y="4423145"/>
            <a:ext cx="517545" cy="1617921"/>
          </a:xfrm>
          <a:custGeom>
            <a:avLst/>
            <a:gdLst>
              <a:gd name="connsiteX0" fmla="*/ 42530 w 1010093"/>
              <a:gd name="connsiteY0" fmla="*/ 1477926 h 1531089"/>
              <a:gd name="connsiteX1" fmla="*/ 776176 w 1010093"/>
              <a:gd name="connsiteY1" fmla="*/ 0 h 1531089"/>
              <a:gd name="connsiteX2" fmla="*/ 861237 w 1010093"/>
              <a:gd name="connsiteY2" fmla="*/ 0 h 1531089"/>
              <a:gd name="connsiteX3" fmla="*/ 1010093 w 1010093"/>
              <a:gd name="connsiteY3" fmla="*/ 1531089 h 1531089"/>
              <a:gd name="connsiteX4" fmla="*/ 0 w 1010093"/>
              <a:gd name="connsiteY4" fmla="*/ 1531089 h 1531089"/>
              <a:gd name="connsiteX5" fmla="*/ 42530 w 1010093"/>
              <a:gd name="connsiteY5" fmla="*/ 1477926 h 1531089"/>
              <a:gd name="connsiteX0" fmla="*/ 162034 w 1010093"/>
              <a:gd name="connsiteY0" fmla="*/ 1272385 h 1531089"/>
              <a:gd name="connsiteX1" fmla="*/ 776176 w 1010093"/>
              <a:gd name="connsiteY1" fmla="*/ 0 h 1531089"/>
              <a:gd name="connsiteX2" fmla="*/ 861237 w 1010093"/>
              <a:gd name="connsiteY2" fmla="*/ 0 h 1531089"/>
              <a:gd name="connsiteX3" fmla="*/ 1010093 w 1010093"/>
              <a:gd name="connsiteY3" fmla="*/ 1531089 h 1531089"/>
              <a:gd name="connsiteX4" fmla="*/ 0 w 1010093"/>
              <a:gd name="connsiteY4" fmla="*/ 1531089 h 1531089"/>
              <a:gd name="connsiteX5" fmla="*/ 162034 w 1010093"/>
              <a:gd name="connsiteY5" fmla="*/ 1272385 h 1531089"/>
              <a:gd name="connsiteX0" fmla="*/ 0 w 848059"/>
              <a:gd name="connsiteY0" fmla="*/ 1272385 h 1531089"/>
              <a:gd name="connsiteX1" fmla="*/ 614142 w 848059"/>
              <a:gd name="connsiteY1" fmla="*/ 0 h 1531089"/>
              <a:gd name="connsiteX2" fmla="*/ 699203 w 848059"/>
              <a:gd name="connsiteY2" fmla="*/ 0 h 1531089"/>
              <a:gd name="connsiteX3" fmla="*/ 848059 w 848059"/>
              <a:gd name="connsiteY3" fmla="*/ 1531089 h 1531089"/>
              <a:gd name="connsiteX4" fmla="*/ 59902 w 848059"/>
              <a:gd name="connsiteY4" fmla="*/ 1279873 h 1531089"/>
              <a:gd name="connsiteX5" fmla="*/ 0 w 848059"/>
              <a:gd name="connsiteY5" fmla="*/ 1272385 h 1531089"/>
              <a:gd name="connsiteX0" fmla="*/ 0 w 830988"/>
              <a:gd name="connsiteY0" fmla="*/ 1272385 h 1279873"/>
              <a:gd name="connsiteX1" fmla="*/ 614142 w 830988"/>
              <a:gd name="connsiteY1" fmla="*/ 0 h 1279873"/>
              <a:gd name="connsiteX2" fmla="*/ 699203 w 830988"/>
              <a:gd name="connsiteY2" fmla="*/ 0 h 1279873"/>
              <a:gd name="connsiteX3" fmla="*/ 830988 w 830988"/>
              <a:gd name="connsiteY3" fmla="*/ 1274163 h 1279873"/>
              <a:gd name="connsiteX4" fmla="*/ 59902 w 830988"/>
              <a:gd name="connsiteY4" fmla="*/ 1279873 h 1279873"/>
              <a:gd name="connsiteX5" fmla="*/ 0 w 830988"/>
              <a:gd name="connsiteY5" fmla="*/ 1272385 h 1279873"/>
              <a:gd name="connsiteX0" fmla="*/ 0 w 830988"/>
              <a:gd name="connsiteY0" fmla="*/ 1272385 h 1279873"/>
              <a:gd name="connsiteX1" fmla="*/ 426350 w 830988"/>
              <a:gd name="connsiteY1" fmla="*/ 416791 h 1279873"/>
              <a:gd name="connsiteX2" fmla="*/ 699203 w 830988"/>
              <a:gd name="connsiteY2" fmla="*/ 0 h 1279873"/>
              <a:gd name="connsiteX3" fmla="*/ 830988 w 830988"/>
              <a:gd name="connsiteY3" fmla="*/ 1274163 h 1279873"/>
              <a:gd name="connsiteX4" fmla="*/ 59902 w 830988"/>
              <a:gd name="connsiteY4" fmla="*/ 1279873 h 1279873"/>
              <a:gd name="connsiteX5" fmla="*/ 0 w 830988"/>
              <a:gd name="connsiteY5" fmla="*/ 1272385 h 1279873"/>
              <a:gd name="connsiteX0" fmla="*/ 0 w 830988"/>
              <a:gd name="connsiteY0" fmla="*/ 861303 h 868791"/>
              <a:gd name="connsiteX1" fmla="*/ 426350 w 830988"/>
              <a:gd name="connsiteY1" fmla="*/ 5709 h 868791"/>
              <a:gd name="connsiteX2" fmla="*/ 750419 w 830988"/>
              <a:gd name="connsiteY2" fmla="*/ 0 h 868791"/>
              <a:gd name="connsiteX3" fmla="*/ 830988 w 830988"/>
              <a:gd name="connsiteY3" fmla="*/ 863081 h 868791"/>
              <a:gd name="connsiteX4" fmla="*/ 59902 w 830988"/>
              <a:gd name="connsiteY4" fmla="*/ 868791 h 868791"/>
              <a:gd name="connsiteX5" fmla="*/ 0 w 830988"/>
              <a:gd name="connsiteY5" fmla="*/ 861303 h 868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0988" h="868791">
                <a:moveTo>
                  <a:pt x="0" y="861303"/>
                </a:moveTo>
                <a:lnTo>
                  <a:pt x="426350" y="5709"/>
                </a:lnTo>
                <a:lnTo>
                  <a:pt x="750419" y="0"/>
                </a:lnTo>
                <a:lnTo>
                  <a:pt x="830988" y="863081"/>
                </a:lnTo>
                <a:lnTo>
                  <a:pt x="59902" y="868791"/>
                </a:lnTo>
                <a:lnTo>
                  <a:pt x="0" y="861303"/>
                </a:lnTo>
                <a:close/>
              </a:path>
            </a:pathLst>
          </a:custGeom>
          <a:no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6CFEAC6-7674-4B79-BEC4-28B522ADCBB8}"/>
              </a:ext>
            </a:extLst>
          </p:cNvPr>
          <p:cNvSpPr/>
          <p:nvPr/>
        </p:nvSpPr>
        <p:spPr>
          <a:xfrm>
            <a:off x="5947698" y="5105400"/>
            <a:ext cx="2209800" cy="152400"/>
          </a:xfrm>
          <a:prstGeom prst="rect">
            <a:avLst/>
          </a:prstGeom>
          <a:no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Left Arrow 19">
            <a:extLst>
              <a:ext uri="{FF2B5EF4-FFF2-40B4-BE49-F238E27FC236}">
                <a16:creationId xmlns:a16="http://schemas.microsoft.com/office/drawing/2014/main" id="{DAD57A56-19F0-4855-9D49-50A40E3E1BC0}"/>
              </a:ext>
            </a:extLst>
          </p:cNvPr>
          <p:cNvSpPr/>
          <p:nvPr/>
        </p:nvSpPr>
        <p:spPr>
          <a:xfrm>
            <a:off x="4880898" y="5029200"/>
            <a:ext cx="457200" cy="381000"/>
          </a:xfrm>
          <a:prstGeom prst="leftArrow">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Arrow Connector 14">
            <a:extLst>
              <a:ext uri="{FF2B5EF4-FFF2-40B4-BE49-F238E27FC236}">
                <a16:creationId xmlns:a16="http://schemas.microsoft.com/office/drawing/2014/main" id="{93F31CE0-FAB3-4CCB-B2CB-7D991A99A92B}"/>
              </a:ext>
            </a:extLst>
          </p:cNvPr>
          <p:cNvCxnSpPr/>
          <p:nvPr/>
        </p:nvCxnSpPr>
        <p:spPr>
          <a:xfrm flipV="1">
            <a:off x="1521619" y="4343400"/>
            <a:ext cx="0" cy="167640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C2026EC-6925-4165-89AA-0576CD3816C3}"/>
              </a:ext>
            </a:extLst>
          </p:cNvPr>
          <p:cNvCxnSpPr/>
          <p:nvPr/>
        </p:nvCxnSpPr>
        <p:spPr>
          <a:xfrm>
            <a:off x="1445419" y="5943600"/>
            <a:ext cx="2743200" cy="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7" name="Freeform 27">
            <a:extLst>
              <a:ext uri="{FF2B5EF4-FFF2-40B4-BE49-F238E27FC236}">
                <a16:creationId xmlns:a16="http://schemas.microsoft.com/office/drawing/2014/main" id="{1E783402-E098-4B71-B638-CCEFFF5104A8}"/>
              </a:ext>
            </a:extLst>
          </p:cNvPr>
          <p:cNvSpPr/>
          <p:nvPr/>
        </p:nvSpPr>
        <p:spPr>
          <a:xfrm>
            <a:off x="1520456" y="5018567"/>
            <a:ext cx="2519916" cy="903768"/>
          </a:xfrm>
          <a:custGeom>
            <a:avLst/>
            <a:gdLst>
              <a:gd name="connsiteX0" fmla="*/ 0 w 2519916"/>
              <a:gd name="connsiteY0" fmla="*/ 148856 h 903768"/>
              <a:gd name="connsiteX1" fmla="*/ 116958 w 2519916"/>
              <a:gd name="connsiteY1" fmla="*/ 74428 h 903768"/>
              <a:gd name="connsiteX2" fmla="*/ 212651 w 2519916"/>
              <a:gd name="connsiteY2" fmla="*/ 148856 h 903768"/>
              <a:gd name="connsiteX3" fmla="*/ 329609 w 2519916"/>
              <a:gd name="connsiteY3" fmla="*/ 85061 h 903768"/>
              <a:gd name="connsiteX4" fmla="*/ 489097 w 2519916"/>
              <a:gd name="connsiteY4" fmla="*/ 148856 h 903768"/>
              <a:gd name="connsiteX5" fmla="*/ 627321 w 2519916"/>
              <a:gd name="connsiteY5" fmla="*/ 159489 h 903768"/>
              <a:gd name="connsiteX6" fmla="*/ 701749 w 2519916"/>
              <a:gd name="connsiteY6" fmla="*/ 106326 h 903768"/>
              <a:gd name="connsiteX7" fmla="*/ 903767 w 2519916"/>
              <a:gd name="connsiteY7" fmla="*/ 159489 h 903768"/>
              <a:gd name="connsiteX8" fmla="*/ 946297 w 2519916"/>
              <a:gd name="connsiteY8" fmla="*/ 255182 h 903768"/>
              <a:gd name="connsiteX9" fmla="*/ 1031358 w 2519916"/>
              <a:gd name="connsiteY9" fmla="*/ 818707 h 903768"/>
              <a:gd name="connsiteX10" fmla="*/ 1084521 w 2519916"/>
              <a:gd name="connsiteY10" fmla="*/ 882503 h 903768"/>
              <a:gd name="connsiteX11" fmla="*/ 1158949 w 2519916"/>
              <a:gd name="connsiteY11" fmla="*/ 818707 h 903768"/>
              <a:gd name="connsiteX12" fmla="*/ 1222744 w 2519916"/>
              <a:gd name="connsiteY12" fmla="*/ 903768 h 903768"/>
              <a:gd name="connsiteX13" fmla="*/ 1286539 w 2519916"/>
              <a:gd name="connsiteY13" fmla="*/ 839973 h 903768"/>
              <a:gd name="connsiteX14" fmla="*/ 1360967 w 2519916"/>
              <a:gd name="connsiteY14" fmla="*/ 871870 h 903768"/>
              <a:gd name="connsiteX15" fmla="*/ 1435395 w 2519916"/>
              <a:gd name="connsiteY15" fmla="*/ 414670 h 903768"/>
              <a:gd name="connsiteX16" fmla="*/ 1520456 w 2519916"/>
              <a:gd name="connsiteY16" fmla="*/ 138224 h 903768"/>
              <a:gd name="connsiteX17" fmla="*/ 1605516 w 2519916"/>
              <a:gd name="connsiteY17" fmla="*/ 0 h 903768"/>
              <a:gd name="connsiteX18" fmla="*/ 1722474 w 2519916"/>
              <a:gd name="connsiteY18" fmla="*/ 138224 h 903768"/>
              <a:gd name="connsiteX19" fmla="*/ 1871330 w 2519916"/>
              <a:gd name="connsiteY19" fmla="*/ 85061 h 903768"/>
              <a:gd name="connsiteX20" fmla="*/ 1956391 w 2519916"/>
              <a:gd name="connsiteY20" fmla="*/ 148856 h 903768"/>
              <a:gd name="connsiteX21" fmla="*/ 2115879 w 2519916"/>
              <a:gd name="connsiteY21" fmla="*/ 148856 h 903768"/>
              <a:gd name="connsiteX22" fmla="*/ 2200939 w 2519916"/>
              <a:gd name="connsiteY22" fmla="*/ 127591 h 903768"/>
              <a:gd name="connsiteX23" fmla="*/ 2286000 w 2519916"/>
              <a:gd name="connsiteY23" fmla="*/ 202019 h 903768"/>
              <a:gd name="connsiteX24" fmla="*/ 2424223 w 2519916"/>
              <a:gd name="connsiteY24" fmla="*/ 127591 h 903768"/>
              <a:gd name="connsiteX25" fmla="*/ 2519916 w 2519916"/>
              <a:gd name="connsiteY25" fmla="*/ 202019 h 90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519916" h="903768">
                <a:moveTo>
                  <a:pt x="0" y="148856"/>
                </a:moveTo>
                <a:lnTo>
                  <a:pt x="116958" y="74428"/>
                </a:lnTo>
                <a:lnTo>
                  <a:pt x="212651" y="148856"/>
                </a:lnTo>
                <a:lnTo>
                  <a:pt x="329609" y="85061"/>
                </a:lnTo>
                <a:lnTo>
                  <a:pt x="489097" y="148856"/>
                </a:lnTo>
                <a:lnTo>
                  <a:pt x="627321" y="159489"/>
                </a:lnTo>
                <a:lnTo>
                  <a:pt x="701749" y="106326"/>
                </a:lnTo>
                <a:lnTo>
                  <a:pt x="903767" y="159489"/>
                </a:lnTo>
                <a:lnTo>
                  <a:pt x="946297" y="255182"/>
                </a:lnTo>
                <a:lnTo>
                  <a:pt x="1031358" y="818707"/>
                </a:lnTo>
                <a:lnTo>
                  <a:pt x="1084521" y="882503"/>
                </a:lnTo>
                <a:lnTo>
                  <a:pt x="1158949" y="818707"/>
                </a:lnTo>
                <a:lnTo>
                  <a:pt x="1222744" y="903768"/>
                </a:lnTo>
                <a:lnTo>
                  <a:pt x="1286539" y="839973"/>
                </a:lnTo>
                <a:lnTo>
                  <a:pt x="1360967" y="871870"/>
                </a:lnTo>
                <a:lnTo>
                  <a:pt x="1435395" y="414670"/>
                </a:lnTo>
                <a:lnTo>
                  <a:pt x="1520456" y="138224"/>
                </a:lnTo>
                <a:lnTo>
                  <a:pt x="1605516" y="0"/>
                </a:lnTo>
                <a:lnTo>
                  <a:pt x="1722474" y="138224"/>
                </a:lnTo>
                <a:lnTo>
                  <a:pt x="1871330" y="85061"/>
                </a:lnTo>
                <a:lnTo>
                  <a:pt x="1956391" y="148856"/>
                </a:lnTo>
                <a:lnTo>
                  <a:pt x="2115879" y="148856"/>
                </a:lnTo>
                <a:lnTo>
                  <a:pt x="2200939" y="127591"/>
                </a:lnTo>
                <a:lnTo>
                  <a:pt x="2286000" y="202019"/>
                </a:lnTo>
                <a:lnTo>
                  <a:pt x="2424223" y="127591"/>
                </a:lnTo>
                <a:lnTo>
                  <a:pt x="2519916" y="202019"/>
                </a:lnTo>
              </a:path>
            </a:pathLst>
          </a:cu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F9455384-6C01-47BA-A346-65548E451CDB}"/>
              </a:ext>
            </a:extLst>
          </p:cNvPr>
          <p:cNvSpPr txBox="1"/>
          <p:nvPr/>
        </p:nvSpPr>
        <p:spPr>
          <a:xfrm>
            <a:off x="835819" y="4191000"/>
            <a:ext cx="914400" cy="533400"/>
          </a:xfrm>
          <a:prstGeom prst="rect">
            <a:avLst/>
          </a:prstGeom>
        </p:spPr>
        <p:txBody>
          <a:bodyPr vert="horz" wrap="square" lIns="0" tIns="0" rIns="0" bIns="0" rtlCol="0" anchor="t">
            <a:normAutofit/>
          </a:bodyPr>
          <a:lstStyle/>
          <a:p>
            <a:r>
              <a:rPr lang="en-US" sz="1600" dirty="0"/>
              <a:t>Pixel values</a:t>
            </a:r>
          </a:p>
        </p:txBody>
      </p:sp>
      <p:sp>
        <p:nvSpPr>
          <p:cNvPr id="19" name="TextBox 18">
            <a:extLst>
              <a:ext uri="{FF2B5EF4-FFF2-40B4-BE49-F238E27FC236}">
                <a16:creationId xmlns:a16="http://schemas.microsoft.com/office/drawing/2014/main" id="{058EEECB-8F61-4879-800B-BFF96715FF9D}"/>
              </a:ext>
            </a:extLst>
          </p:cNvPr>
          <p:cNvSpPr txBox="1"/>
          <p:nvPr/>
        </p:nvSpPr>
        <p:spPr>
          <a:xfrm>
            <a:off x="7389019" y="3429000"/>
            <a:ext cx="914400" cy="533400"/>
          </a:xfrm>
          <a:prstGeom prst="rect">
            <a:avLst/>
          </a:prstGeom>
        </p:spPr>
        <p:txBody>
          <a:bodyPr vert="horz" wrap="square" lIns="0" tIns="0" rIns="0" bIns="0" rtlCol="0" anchor="t">
            <a:normAutofit/>
          </a:bodyPr>
          <a:lstStyle/>
          <a:p>
            <a:r>
              <a:rPr lang="en-US" sz="1600" dirty="0"/>
              <a:t>lens</a:t>
            </a:r>
          </a:p>
        </p:txBody>
      </p:sp>
      <p:sp>
        <p:nvSpPr>
          <p:cNvPr id="20" name="TextBox 19">
            <a:extLst>
              <a:ext uri="{FF2B5EF4-FFF2-40B4-BE49-F238E27FC236}">
                <a16:creationId xmlns:a16="http://schemas.microsoft.com/office/drawing/2014/main" id="{72BD6A75-3A9A-45FF-9CCC-AE04957141A7}"/>
              </a:ext>
            </a:extLst>
          </p:cNvPr>
          <p:cNvSpPr txBox="1"/>
          <p:nvPr/>
        </p:nvSpPr>
        <p:spPr>
          <a:xfrm>
            <a:off x="8684419" y="6172200"/>
            <a:ext cx="1447800" cy="533400"/>
          </a:xfrm>
          <a:prstGeom prst="rect">
            <a:avLst/>
          </a:prstGeom>
        </p:spPr>
        <p:txBody>
          <a:bodyPr vert="horz" wrap="square" lIns="0" tIns="0" rIns="0" bIns="0" rtlCol="0" anchor="t">
            <a:normAutofit/>
          </a:bodyPr>
          <a:lstStyle/>
          <a:p>
            <a:r>
              <a:rPr lang="en-US" sz="1600" dirty="0"/>
              <a:t>image plane</a:t>
            </a:r>
          </a:p>
        </p:txBody>
      </p:sp>
      <p:sp>
        <p:nvSpPr>
          <p:cNvPr id="21" name="TextBox 20">
            <a:extLst>
              <a:ext uri="{FF2B5EF4-FFF2-40B4-BE49-F238E27FC236}">
                <a16:creationId xmlns:a16="http://schemas.microsoft.com/office/drawing/2014/main" id="{9611E89F-2A02-4B82-BB97-33316E2F631E}"/>
              </a:ext>
            </a:extLst>
          </p:cNvPr>
          <p:cNvSpPr txBox="1"/>
          <p:nvPr/>
        </p:nvSpPr>
        <p:spPr>
          <a:xfrm>
            <a:off x="11046619" y="4343400"/>
            <a:ext cx="1447800" cy="533400"/>
          </a:xfrm>
          <a:prstGeom prst="rect">
            <a:avLst/>
          </a:prstGeom>
        </p:spPr>
        <p:txBody>
          <a:bodyPr vert="horz" wrap="square" lIns="0" tIns="0" rIns="0" bIns="0" rtlCol="0" anchor="t">
            <a:normAutofit/>
          </a:bodyPr>
          <a:lstStyle/>
          <a:p>
            <a:r>
              <a:rPr lang="en-US" sz="1600" dirty="0"/>
              <a:t>focal plane</a:t>
            </a:r>
          </a:p>
        </p:txBody>
      </p:sp>
      <p:sp>
        <p:nvSpPr>
          <p:cNvPr id="22" name="TextBox 21">
            <a:extLst>
              <a:ext uri="{FF2B5EF4-FFF2-40B4-BE49-F238E27FC236}">
                <a16:creationId xmlns:a16="http://schemas.microsoft.com/office/drawing/2014/main" id="{0B0B756C-BEB3-4C3C-8A03-F9229DCD895C}"/>
              </a:ext>
            </a:extLst>
          </p:cNvPr>
          <p:cNvSpPr txBox="1"/>
          <p:nvPr/>
        </p:nvSpPr>
        <p:spPr>
          <a:xfrm>
            <a:off x="8913019" y="4800600"/>
            <a:ext cx="1447800" cy="533400"/>
          </a:xfrm>
          <a:prstGeom prst="rect">
            <a:avLst/>
          </a:prstGeom>
        </p:spPr>
        <p:txBody>
          <a:bodyPr vert="horz" wrap="square" lIns="0" tIns="0" rIns="0" bIns="0" rtlCol="0" anchor="t">
            <a:normAutofit/>
          </a:bodyPr>
          <a:lstStyle/>
          <a:p>
            <a:r>
              <a:rPr lang="en-US" sz="1600" dirty="0"/>
              <a:t>line CCD sensor</a:t>
            </a:r>
          </a:p>
        </p:txBody>
      </p:sp>
      <p:cxnSp>
        <p:nvCxnSpPr>
          <p:cNvPr id="23" name="Straight Connector 22">
            <a:extLst>
              <a:ext uri="{FF2B5EF4-FFF2-40B4-BE49-F238E27FC236}">
                <a16:creationId xmlns:a16="http://schemas.microsoft.com/office/drawing/2014/main" id="{B49128A0-8BF0-4720-8344-2FDF2E43763E}"/>
              </a:ext>
            </a:extLst>
          </p:cNvPr>
          <p:cNvCxnSpPr/>
          <p:nvPr/>
        </p:nvCxnSpPr>
        <p:spPr>
          <a:xfrm>
            <a:off x="8303419" y="6096000"/>
            <a:ext cx="304800" cy="762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EB142DE-1D66-49CF-AF9E-6564839925C5}"/>
              </a:ext>
            </a:extLst>
          </p:cNvPr>
          <p:cNvCxnSpPr/>
          <p:nvPr/>
        </p:nvCxnSpPr>
        <p:spPr>
          <a:xfrm flipV="1">
            <a:off x="8303419" y="4953000"/>
            <a:ext cx="533400" cy="2286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FBE9A3-7945-4F8D-8540-CAC597914AB3}"/>
              </a:ext>
            </a:extLst>
          </p:cNvPr>
          <p:cNvCxnSpPr/>
          <p:nvPr/>
        </p:nvCxnSpPr>
        <p:spPr>
          <a:xfrm>
            <a:off x="7846219" y="3657600"/>
            <a:ext cx="304800" cy="762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E21CC96-D42C-4FCA-9B8D-CBA85725771B}"/>
              </a:ext>
            </a:extLst>
          </p:cNvPr>
          <p:cNvCxnSpPr/>
          <p:nvPr/>
        </p:nvCxnSpPr>
        <p:spPr>
          <a:xfrm>
            <a:off x="11275219" y="4038600"/>
            <a:ext cx="228600" cy="2286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2519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Optical Line Camera and Line Following</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a:xfrm>
            <a:off x="479425" y="1171111"/>
            <a:ext cx="7437677" cy="4086225"/>
          </a:xfrm>
        </p:spPr>
        <p:txBody>
          <a:bodyPr/>
          <a:lstStyle/>
          <a:p>
            <a:r>
              <a:rPr lang="en-US" dirty="0"/>
              <a:t>Detecting line center</a:t>
            </a:r>
            <a:endParaRPr lang="en-US" altLang="en-US" dirty="0"/>
          </a:p>
          <a:p>
            <a:pPr lvl="1"/>
            <a:r>
              <a:rPr lang="en-US" dirty="0"/>
              <a:t>Thresholding an effective method</a:t>
            </a:r>
          </a:p>
          <a:p>
            <a:pPr lvl="1"/>
            <a:r>
              <a:rPr lang="en-US" dirty="0"/>
              <a:t>NOTE: need to adjust the level of thresholding as well as the exposure level</a:t>
            </a:r>
            <a:endParaRPr lang="en-US" altLang="en-US" dirty="0"/>
          </a:p>
          <a:p>
            <a:pPr marL="342900" lvl="1" indent="-342900">
              <a:spcBef>
                <a:spcPts val="600"/>
              </a:spcBef>
            </a:pPr>
            <a:r>
              <a:rPr lang="en-US" sz="2400" dirty="0"/>
              <a:t>Pixels (image elements) as array of 1’s and 0’s</a:t>
            </a:r>
          </a:p>
          <a:p>
            <a:pPr marL="342900" lvl="1" indent="-342900">
              <a:spcBef>
                <a:spcPts val="600"/>
              </a:spcBef>
            </a:pPr>
            <a:endParaRPr lang="en-US" sz="2400" dirty="0"/>
          </a:p>
          <a:p>
            <a:pPr marL="342900" lvl="1" indent="-342900">
              <a:spcBef>
                <a:spcPts val="600"/>
              </a:spcBef>
            </a:pPr>
            <a:endParaRPr lang="en-US" sz="2400" dirty="0"/>
          </a:p>
          <a:p>
            <a:pPr marL="342900" lvl="1" indent="-342900">
              <a:spcBef>
                <a:spcPts val="600"/>
              </a:spcBef>
            </a:pPr>
            <a:endParaRPr lang="en-US" sz="2400" dirty="0"/>
          </a:p>
          <a:p>
            <a:pPr marL="342900" lvl="1" indent="-342900">
              <a:spcBef>
                <a:spcPts val="600"/>
              </a:spcBef>
            </a:pPr>
            <a:endParaRPr lang="en-US" sz="2400" dirty="0"/>
          </a:p>
          <a:p>
            <a:pPr marL="342900" lvl="1" indent="-342900">
              <a:spcBef>
                <a:spcPts val="600"/>
              </a:spcBef>
            </a:pPr>
            <a:endParaRPr lang="en-US" sz="2400" dirty="0"/>
          </a:p>
          <a:p>
            <a:pPr marL="342900" lvl="1" indent="-342900">
              <a:spcBef>
                <a:spcPts val="600"/>
              </a:spcBef>
            </a:pPr>
            <a:endParaRPr lang="en-US" sz="2400" dirty="0"/>
          </a:p>
          <a:p>
            <a:pPr marL="342900" lvl="1" indent="-342900">
              <a:spcBef>
                <a:spcPts val="600"/>
              </a:spcBef>
            </a:pPr>
            <a:r>
              <a:rPr lang="en-US" sz="2400" dirty="0"/>
              <a:t>Simple algorithms to detect line locations</a:t>
            </a:r>
            <a:endParaRPr lang="en-US" altLang="en-US" sz="2400" dirty="0"/>
          </a:p>
          <a:p>
            <a:pPr lvl="1"/>
            <a:r>
              <a:rPr lang="en-US" dirty="0"/>
              <a:t>Pixel counting</a:t>
            </a:r>
            <a:endParaRPr lang="en-US" altLang="en-US" dirty="0"/>
          </a:p>
        </p:txBody>
      </p:sp>
      <p:sp>
        <p:nvSpPr>
          <p:cNvPr id="4" name="TextBox 3">
            <a:extLst>
              <a:ext uri="{FF2B5EF4-FFF2-40B4-BE49-F238E27FC236}">
                <a16:creationId xmlns:a16="http://schemas.microsoft.com/office/drawing/2014/main" id="{966BFFB0-CE1F-457D-8E2E-D8BA1A96BEC0}"/>
              </a:ext>
            </a:extLst>
          </p:cNvPr>
          <p:cNvSpPr txBox="1"/>
          <p:nvPr/>
        </p:nvSpPr>
        <p:spPr>
          <a:xfrm>
            <a:off x="7693819" y="5029200"/>
            <a:ext cx="914400" cy="914400"/>
          </a:xfrm>
          <a:prstGeom prst="rect">
            <a:avLst/>
          </a:prstGeom>
        </p:spPr>
        <p:txBody>
          <a:bodyPr vert="horz" wrap="none" lIns="0" tIns="0" rIns="0" bIns="0" rtlCol="0" anchor="t">
            <a:normAutofit/>
          </a:bodyPr>
          <a:lstStyle/>
          <a:p>
            <a:endParaRPr lang="en-US" dirty="0"/>
          </a:p>
        </p:txBody>
      </p:sp>
      <p:sp>
        <p:nvSpPr>
          <p:cNvPr id="5" name="TextBox 4">
            <a:extLst>
              <a:ext uri="{FF2B5EF4-FFF2-40B4-BE49-F238E27FC236}">
                <a16:creationId xmlns:a16="http://schemas.microsoft.com/office/drawing/2014/main" id="{D61CCCAC-8A17-47AC-8AB1-2B4037683450}"/>
              </a:ext>
            </a:extLst>
          </p:cNvPr>
          <p:cNvSpPr txBox="1"/>
          <p:nvPr/>
        </p:nvSpPr>
        <p:spPr>
          <a:xfrm>
            <a:off x="1826419" y="3810000"/>
            <a:ext cx="5410200" cy="914400"/>
          </a:xfrm>
          <a:prstGeom prst="rect">
            <a:avLst/>
          </a:prstGeom>
        </p:spPr>
        <p:txBody>
          <a:bodyPr vert="horz" wrap="none" lIns="0" tIns="0" rIns="0" bIns="0" rtlCol="0" anchor="t">
            <a:normAutofit/>
          </a:bodyPr>
          <a:lstStyle/>
          <a:p>
            <a:pPr algn="ctr"/>
            <a:r>
              <a:rPr lang="en-US" dirty="0">
                <a:latin typeface="Courier New" panose="02070309020205020404" pitchFamily="49" charset="0"/>
                <a:cs typeface="Courier New" panose="02070309020205020404" pitchFamily="49" charset="0"/>
              </a:rPr>
              <a:t>{1,1,1,1,1,1,0,0,0,0,0,1,1,1,1,1,1}</a:t>
            </a:r>
          </a:p>
        </p:txBody>
      </p:sp>
      <p:cxnSp>
        <p:nvCxnSpPr>
          <p:cNvPr id="6" name="Straight Arrow Connector 5">
            <a:extLst>
              <a:ext uri="{FF2B5EF4-FFF2-40B4-BE49-F238E27FC236}">
                <a16:creationId xmlns:a16="http://schemas.microsoft.com/office/drawing/2014/main" id="{254121C5-62F8-4889-B455-A81F3A402AD2}"/>
              </a:ext>
            </a:extLst>
          </p:cNvPr>
          <p:cNvCxnSpPr/>
          <p:nvPr/>
        </p:nvCxnSpPr>
        <p:spPr>
          <a:xfrm>
            <a:off x="3960019" y="4267200"/>
            <a:ext cx="1219200"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330122F-742E-48F4-9EAF-4F013C60423F}"/>
              </a:ext>
            </a:extLst>
          </p:cNvPr>
          <p:cNvCxnSpPr/>
          <p:nvPr/>
        </p:nvCxnSpPr>
        <p:spPr>
          <a:xfrm>
            <a:off x="2283619" y="4953000"/>
            <a:ext cx="2286000" cy="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390911C-CAB1-4E8A-A358-3A77147A4331}"/>
              </a:ext>
            </a:extLst>
          </p:cNvPr>
          <p:cNvSpPr txBox="1"/>
          <p:nvPr/>
        </p:nvSpPr>
        <p:spPr>
          <a:xfrm>
            <a:off x="4264819" y="4343400"/>
            <a:ext cx="990600" cy="304800"/>
          </a:xfrm>
          <a:prstGeom prst="rect">
            <a:avLst/>
          </a:prstGeom>
        </p:spPr>
        <p:txBody>
          <a:bodyPr vert="horz" wrap="square" lIns="0" tIns="0" rIns="0" bIns="0" rtlCol="0" anchor="t">
            <a:normAutofit/>
          </a:bodyPr>
          <a:lstStyle/>
          <a:p>
            <a:r>
              <a:rPr lang="en-US" sz="1400" dirty="0"/>
              <a:t>line width</a:t>
            </a:r>
          </a:p>
        </p:txBody>
      </p:sp>
      <p:sp>
        <p:nvSpPr>
          <p:cNvPr id="9" name="TextBox 8">
            <a:extLst>
              <a:ext uri="{FF2B5EF4-FFF2-40B4-BE49-F238E27FC236}">
                <a16:creationId xmlns:a16="http://schemas.microsoft.com/office/drawing/2014/main" id="{930D5AE1-7131-40FA-9A23-30BBCC626468}"/>
              </a:ext>
            </a:extLst>
          </p:cNvPr>
          <p:cNvSpPr txBox="1"/>
          <p:nvPr/>
        </p:nvSpPr>
        <p:spPr>
          <a:xfrm>
            <a:off x="3045619" y="5029200"/>
            <a:ext cx="1524000" cy="304800"/>
          </a:xfrm>
          <a:prstGeom prst="rect">
            <a:avLst/>
          </a:prstGeom>
        </p:spPr>
        <p:txBody>
          <a:bodyPr vert="horz" wrap="square" lIns="0" tIns="0" rIns="0" bIns="0" rtlCol="0" anchor="t">
            <a:normAutofit/>
          </a:bodyPr>
          <a:lstStyle/>
          <a:p>
            <a:r>
              <a:rPr lang="en-US" sz="1400" dirty="0"/>
              <a:t>distance to center</a:t>
            </a:r>
          </a:p>
        </p:txBody>
      </p:sp>
      <p:cxnSp>
        <p:nvCxnSpPr>
          <p:cNvPr id="10" name="Straight Connector 9">
            <a:extLst>
              <a:ext uri="{FF2B5EF4-FFF2-40B4-BE49-F238E27FC236}">
                <a16:creationId xmlns:a16="http://schemas.microsoft.com/office/drawing/2014/main" id="{751738A9-021F-4A07-AF3F-4328DD34A945}"/>
              </a:ext>
            </a:extLst>
          </p:cNvPr>
          <p:cNvCxnSpPr/>
          <p:nvPr/>
        </p:nvCxnSpPr>
        <p:spPr>
          <a:xfrm>
            <a:off x="4569619" y="4648200"/>
            <a:ext cx="0" cy="685800"/>
          </a:xfrm>
          <a:prstGeom prst="line">
            <a:avLst/>
          </a:prstGeom>
          <a:ln w="19050">
            <a:solidFill>
              <a:srgbClr val="FF0000"/>
            </a:solidFill>
            <a:prstDash val="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04591BA0-B588-482C-A0C9-4B582A3030C8}"/>
              </a:ext>
            </a:extLst>
          </p:cNvPr>
          <p:cNvGrpSpPr/>
          <p:nvPr/>
        </p:nvGrpSpPr>
        <p:grpSpPr>
          <a:xfrm>
            <a:off x="6703219" y="1763233"/>
            <a:ext cx="4496963" cy="2351567"/>
            <a:chOff x="6703219" y="1763233"/>
            <a:chExt cx="4496963" cy="2351567"/>
          </a:xfrm>
        </p:grpSpPr>
        <p:cxnSp>
          <p:nvCxnSpPr>
            <p:cNvPr id="12" name="Straight Arrow Connector 11">
              <a:extLst>
                <a:ext uri="{FF2B5EF4-FFF2-40B4-BE49-F238E27FC236}">
                  <a16:creationId xmlns:a16="http://schemas.microsoft.com/office/drawing/2014/main" id="{2C2BBF8E-FE2C-4136-901B-02AFA75D1AD8}"/>
                </a:ext>
              </a:extLst>
            </p:cNvPr>
            <p:cNvCxnSpPr/>
            <p:nvPr/>
          </p:nvCxnSpPr>
          <p:spPr>
            <a:xfrm flipV="1">
              <a:off x="8533182" y="1915633"/>
              <a:ext cx="0" cy="167640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76DD7A6-75C4-4103-A716-9E65600B2A1F}"/>
                </a:ext>
              </a:extLst>
            </p:cNvPr>
            <p:cNvCxnSpPr/>
            <p:nvPr/>
          </p:nvCxnSpPr>
          <p:spPr>
            <a:xfrm>
              <a:off x="8456982" y="3515833"/>
              <a:ext cx="2743200" cy="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4" name="Freeform 27">
              <a:extLst>
                <a:ext uri="{FF2B5EF4-FFF2-40B4-BE49-F238E27FC236}">
                  <a16:creationId xmlns:a16="http://schemas.microsoft.com/office/drawing/2014/main" id="{C23883B6-3910-4853-BAEE-D95CA265EEB3}"/>
                </a:ext>
              </a:extLst>
            </p:cNvPr>
            <p:cNvSpPr/>
            <p:nvPr/>
          </p:nvSpPr>
          <p:spPr>
            <a:xfrm>
              <a:off x="8532019" y="2590800"/>
              <a:ext cx="2519916" cy="903768"/>
            </a:xfrm>
            <a:custGeom>
              <a:avLst/>
              <a:gdLst>
                <a:gd name="connsiteX0" fmla="*/ 0 w 2519916"/>
                <a:gd name="connsiteY0" fmla="*/ 148856 h 903768"/>
                <a:gd name="connsiteX1" fmla="*/ 116958 w 2519916"/>
                <a:gd name="connsiteY1" fmla="*/ 74428 h 903768"/>
                <a:gd name="connsiteX2" fmla="*/ 212651 w 2519916"/>
                <a:gd name="connsiteY2" fmla="*/ 148856 h 903768"/>
                <a:gd name="connsiteX3" fmla="*/ 329609 w 2519916"/>
                <a:gd name="connsiteY3" fmla="*/ 85061 h 903768"/>
                <a:gd name="connsiteX4" fmla="*/ 489097 w 2519916"/>
                <a:gd name="connsiteY4" fmla="*/ 148856 h 903768"/>
                <a:gd name="connsiteX5" fmla="*/ 627321 w 2519916"/>
                <a:gd name="connsiteY5" fmla="*/ 159489 h 903768"/>
                <a:gd name="connsiteX6" fmla="*/ 701749 w 2519916"/>
                <a:gd name="connsiteY6" fmla="*/ 106326 h 903768"/>
                <a:gd name="connsiteX7" fmla="*/ 903767 w 2519916"/>
                <a:gd name="connsiteY7" fmla="*/ 159489 h 903768"/>
                <a:gd name="connsiteX8" fmla="*/ 946297 w 2519916"/>
                <a:gd name="connsiteY8" fmla="*/ 255182 h 903768"/>
                <a:gd name="connsiteX9" fmla="*/ 1031358 w 2519916"/>
                <a:gd name="connsiteY9" fmla="*/ 818707 h 903768"/>
                <a:gd name="connsiteX10" fmla="*/ 1084521 w 2519916"/>
                <a:gd name="connsiteY10" fmla="*/ 882503 h 903768"/>
                <a:gd name="connsiteX11" fmla="*/ 1158949 w 2519916"/>
                <a:gd name="connsiteY11" fmla="*/ 818707 h 903768"/>
                <a:gd name="connsiteX12" fmla="*/ 1222744 w 2519916"/>
                <a:gd name="connsiteY12" fmla="*/ 903768 h 903768"/>
                <a:gd name="connsiteX13" fmla="*/ 1286539 w 2519916"/>
                <a:gd name="connsiteY13" fmla="*/ 839973 h 903768"/>
                <a:gd name="connsiteX14" fmla="*/ 1360967 w 2519916"/>
                <a:gd name="connsiteY14" fmla="*/ 871870 h 903768"/>
                <a:gd name="connsiteX15" fmla="*/ 1435395 w 2519916"/>
                <a:gd name="connsiteY15" fmla="*/ 414670 h 903768"/>
                <a:gd name="connsiteX16" fmla="*/ 1520456 w 2519916"/>
                <a:gd name="connsiteY16" fmla="*/ 138224 h 903768"/>
                <a:gd name="connsiteX17" fmla="*/ 1605516 w 2519916"/>
                <a:gd name="connsiteY17" fmla="*/ 0 h 903768"/>
                <a:gd name="connsiteX18" fmla="*/ 1722474 w 2519916"/>
                <a:gd name="connsiteY18" fmla="*/ 138224 h 903768"/>
                <a:gd name="connsiteX19" fmla="*/ 1871330 w 2519916"/>
                <a:gd name="connsiteY19" fmla="*/ 85061 h 903768"/>
                <a:gd name="connsiteX20" fmla="*/ 1956391 w 2519916"/>
                <a:gd name="connsiteY20" fmla="*/ 148856 h 903768"/>
                <a:gd name="connsiteX21" fmla="*/ 2115879 w 2519916"/>
                <a:gd name="connsiteY21" fmla="*/ 148856 h 903768"/>
                <a:gd name="connsiteX22" fmla="*/ 2200939 w 2519916"/>
                <a:gd name="connsiteY22" fmla="*/ 127591 h 903768"/>
                <a:gd name="connsiteX23" fmla="*/ 2286000 w 2519916"/>
                <a:gd name="connsiteY23" fmla="*/ 202019 h 903768"/>
                <a:gd name="connsiteX24" fmla="*/ 2424223 w 2519916"/>
                <a:gd name="connsiteY24" fmla="*/ 127591 h 903768"/>
                <a:gd name="connsiteX25" fmla="*/ 2519916 w 2519916"/>
                <a:gd name="connsiteY25" fmla="*/ 202019 h 90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519916" h="903768">
                  <a:moveTo>
                    <a:pt x="0" y="148856"/>
                  </a:moveTo>
                  <a:lnTo>
                    <a:pt x="116958" y="74428"/>
                  </a:lnTo>
                  <a:lnTo>
                    <a:pt x="212651" y="148856"/>
                  </a:lnTo>
                  <a:lnTo>
                    <a:pt x="329609" y="85061"/>
                  </a:lnTo>
                  <a:lnTo>
                    <a:pt x="489097" y="148856"/>
                  </a:lnTo>
                  <a:lnTo>
                    <a:pt x="627321" y="159489"/>
                  </a:lnTo>
                  <a:lnTo>
                    <a:pt x="701749" y="106326"/>
                  </a:lnTo>
                  <a:lnTo>
                    <a:pt x="903767" y="159489"/>
                  </a:lnTo>
                  <a:lnTo>
                    <a:pt x="946297" y="255182"/>
                  </a:lnTo>
                  <a:lnTo>
                    <a:pt x="1031358" y="818707"/>
                  </a:lnTo>
                  <a:lnTo>
                    <a:pt x="1084521" y="882503"/>
                  </a:lnTo>
                  <a:lnTo>
                    <a:pt x="1158949" y="818707"/>
                  </a:lnTo>
                  <a:lnTo>
                    <a:pt x="1222744" y="903768"/>
                  </a:lnTo>
                  <a:lnTo>
                    <a:pt x="1286539" y="839973"/>
                  </a:lnTo>
                  <a:lnTo>
                    <a:pt x="1360967" y="871870"/>
                  </a:lnTo>
                  <a:lnTo>
                    <a:pt x="1435395" y="414670"/>
                  </a:lnTo>
                  <a:lnTo>
                    <a:pt x="1520456" y="138224"/>
                  </a:lnTo>
                  <a:lnTo>
                    <a:pt x="1605516" y="0"/>
                  </a:lnTo>
                  <a:lnTo>
                    <a:pt x="1722474" y="138224"/>
                  </a:lnTo>
                  <a:lnTo>
                    <a:pt x="1871330" y="85061"/>
                  </a:lnTo>
                  <a:lnTo>
                    <a:pt x="1956391" y="148856"/>
                  </a:lnTo>
                  <a:lnTo>
                    <a:pt x="2115879" y="148856"/>
                  </a:lnTo>
                  <a:lnTo>
                    <a:pt x="2200939" y="127591"/>
                  </a:lnTo>
                  <a:lnTo>
                    <a:pt x="2286000" y="202019"/>
                  </a:lnTo>
                  <a:lnTo>
                    <a:pt x="2424223" y="127591"/>
                  </a:lnTo>
                  <a:lnTo>
                    <a:pt x="2519916" y="202019"/>
                  </a:lnTo>
                </a:path>
              </a:pathLst>
            </a:cu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B4D57089-369D-4243-AEA2-3A5FC03AF6AD}"/>
                </a:ext>
              </a:extLst>
            </p:cNvPr>
            <p:cNvSpPr txBox="1"/>
            <p:nvPr/>
          </p:nvSpPr>
          <p:spPr>
            <a:xfrm>
              <a:off x="7847382" y="1763233"/>
              <a:ext cx="914400" cy="533400"/>
            </a:xfrm>
            <a:prstGeom prst="rect">
              <a:avLst/>
            </a:prstGeom>
          </p:spPr>
          <p:txBody>
            <a:bodyPr vert="horz" wrap="square" lIns="0" tIns="0" rIns="0" bIns="0" rtlCol="0" anchor="t">
              <a:normAutofit/>
            </a:bodyPr>
            <a:lstStyle/>
            <a:p>
              <a:r>
                <a:rPr lang="en-US" sz="1600" dirty="0"/>
                <a:t>pixel values</a:t>
              </a:r>
            </a:p>
          </p:txBody>
        </p:sp>
        <p:cxnSp>
          <p:nvCxnSpPr>
            <p:cNvPr id="16" name="Straight Connector 15">
              <a:extLst>
                <a:ext uri="{FF2B5EF4-FFF2-40B4-BE49-F238E27FC236}">
                  <a16:creationId xmlns:a16="http://schemas.microsoft.com/office/drawing/2014/main" id="{C37A279E-4BF6-44E8-969A-8FC6E5FB712A}"/>
                </a:ext>
              </a:extLst>
            </p:cNvPr>
            <p:cNvCxnSpPr/>
            <p:nvPr/>
          </p:nvCxnSpPr>
          <p:spPr>
            <a:xfrm>
              <a:off x="8532019" y="3048000"/>
              <a:ext cx="2514600" cy="0"/>
            </a:xfrm>
            <a:prstGeom prst="line">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Right Arrow 10">
              <a:extLst>
                <a:ext uri="{FF2B5EF4-FFF2-40B4-BE49-F238E27FC236}">
                  <a16:creationId xmlns:a16="http://schemas.microsoft.com/office/drawing/2014/main" id="{CB25970A-8541-434B-B7B4-D1E1DD841E64}"/>
                </a:ext>
              </a:extLst>
            </p:cNvPr>
            <p:cNvSpPr/>
            <p:nvPr/>
          </p:nvSpPr>
          <p:spPr>
            <a:xfrm>
              <a:off x="8151019" y="2971800"/>
              <a:ext cx="307675" cy="152400"/>
            </a:xfrm>
            <a:prstGeom prst="rightArrow">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467E410D-D966-4A72-BB66-17A43C1419C4}"/>
                </a:ext>
              </a:extLst>
            </p:cNvPr>
            <p:cNvSpPr txBox="1"/>
            <p:nvPr/>
          </p:nvSpPr>
          <p:spPr>
            <a:xfrm>
              <a:off x="6703219" y="2895600"/>
              <a:ext cx="1524000" cy="533400"/>
            </a:xfrm>
            <a:prstGeom prst="rect">
              <a:avLst/>
            </a:prstGeom>
          </p:spPr>
          <p:txBody>
            <a:bodyPr vert="horz" wrap="square" lIns="0" tIns="0" rIns="0" bIns="0" rtlCol="0" anchor="t">
              <a:normAutofit/>
            </a:bodyPr>
            <a:lstStyle/>
            <a:p>
              <a:r>
                <a:rPr lang="en-US" sz="1600" dirty="0"/>
                <a:t>threshold value</a:t>
              </a:r>
            </a:p>
          </p:txBody>
        </p:sp>
        <p:sp>
          <p:nvSpPr>
            <p:cNvPr id="19" name="TextBox 18">
              <a:extLst>
                <a:ext uri="{FF2B5EF4-FFF2-40B4-BE49-F238E27FC236}">
                  <a16:creationId xmlns:a16="http://schemas.microsoft.com/office/drawing/2014/main" id="{0B2848DE-E91E-42E9-BD5C-2F4DEDB755E3}"/>
                </a:ext>
              </a:extLst>
            </p:cNvPr>
            <p:cNvSpPr txBox="1"/>
            <p:nvPr/>
          </p:nvSpPr>
          <p:spPr>
            <a:xfrm>
              <a:off x="9294019" y="3733800"/>
              <a:ext cx="1524000" cy="381000"/>
            </a:xfrm>
            <a:prstGeom prst="rect">
              <a:avLst/>
            </a:prstGeom>
          </p:spPr>
          <p:txBody>
            <a:bodyPr vert="horz" wrap="square" lIns="0" tIns="0" rIns="0" bIns="0" rtlCol="0" anchor="t">
              <a:normAutofit/>
            </a:bodyPr>
            <a:lstStyle/>
            <a:p>
              <a:r>
                <a:rPr lang="en-US" sz="1400" dirty="0"/>
                <a:t>good exposure</a:t>
              </a:r>
            </a:p>
          </p:txBody>
        </p:sp>
      </p:grpSp>
      <p:pic>
        <p:nvPicPr>
          <p:cNvPr id="20" name="Picture 19">
            <a:extLst>
              <a:ext uri="{FF2B5EF4-FFF2-40B4-BE49-F238E27FC236}">
                <a16:creationId xmlns:a16="http://schemas.microsoft.com/office/drawing/2014/main" id="{0CAEA7B1-60A9-4E8D-B058-755CDDC33F2C}"/>
              </a:ext>
            </a:extLst>
          </p:cNvPr>
          <p:cNvPicPr>
            <a:picLocks noChangeAspect="1"/>
          </p:cNvPicPr>
          <p:nvPr/>
        </p:nvPicPr>
        <p:blipFill>
          <a:blip r:embed="rId3"/>
          <a:stretch>
            <a:fillRect/>
          </a:stretch>
        </p:blipFill>
        <p:spPr>
          <a:xfrm>
            <a:off x="7922419" y="4572000"/>
            <a:ext cx="2588027" cy="1642961"/>
          </a:xfrm>
          <a:prstGeom prst="rect">
            <a:avLst/>
          </a:prstGeom>
        </p:spPr>
      </p:pic>
    </p:spTree>
    <p:extLst>
      <p:ext uri="{BB962C8B-B14F-4D97-AF65-F5344CB8AC3E}">
        <p14:creationId xmlns:p14="http://schemas.microsoft.com/office/powerpoint/2010/main" val="3671550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Optical Line Camera and Line Following</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Recommended line camera: TAOS TSL1401CL</a:t>
            </a:r>
            <a:endParaRPr lang="en-US" altLang="en-US" dirty="0"/>
          </a:p>
          <a:p>
            <a:pPr lvl="1"/>
            <a:r>
              <a:rPr lang="en-US" dirty="0"/>
              <a:t>128 x 1 linear optical sensor array</a:t>
            </a:r>
          </a:p>
          <a:p>
            <a:pPr lvl="1"/>
            <a:r>
              <a:rPr lang="en-US" dirty="0"/>
              <a:t>3 – 5 V V</a:t>
            </a:r>
            <a:r>
              <a:rPr lang="en-US" baseline="-25000" dirty="0"/>
              <a:t>dd</a:t>
            </a:r>
            <a:r>
              <a:rPr lang="en-US" dirty="0"/>
              <a:t> power supply</a:t>
            </a:r>
            <a:endParaRPr lang="en-US" altLang="en-US" dirty="0"/>
          </a:p>
        </p:txBody>
      </p:sp>
      <p:pic>
        <p:nvPicPr>
          <p:cNvPr id="4" name="Picture 3">
            <a:extLst>
              <a:ext uri="{FF2B5EF4-FFF2-40B4-BE49-F238E27FC236}">
                <a16:creationId xmlns:a16="http://schemas.microsoft.com/office/drawing/2014/main" id="{55D854C7-2573-421F-964F-5BDAE10B1CEC}"/>
              </a:ext>
            </a:extLst>
          </p:cNvPr>
          <p:cNvPicPr>
            <a:picLocks noChangeAspect="1"/>
          </p:cNvPicPr>
          <p:nvPr/>
        </p:nvPicPr>
        <p:blipFill rotWithShape="1">
          <a:blip r:embed="rId3"/>
          <a:srcRect l="32540" t="32098" r="7116" b="15703"/>
          <a:stretch/>
        </p:blipFill>
        <p:spPr>
          <a:xfrm>
            <a:off x="1521619" y="2514600"/>
            <a:ext cx="7091657" cy="3762154"/>
          </a:xfrm>
          <a:prstGeom prst="rect">
            <a:avLst/>
          </a:prstGeom>
        </p:spPr>
      </p:pic>
      <p:pic>
        <p:nvPicPr>
          <p:cNvPr id="5" name="Picture 4">
            <a:extLst>
              <a:ext uri="{FF2B5EF4-FFF2-40B4-BE49-F238E27FC236}">
                <a16:creationId xmlns:a16="http://schemas.microsoft.com/office/drawing/2014/main" id="{B7A34B3E-268A-4391-BE99-8171E50CFE48}"/>
              </a:ext>
            </a:extLst>
          </p:cNvPr>
          <p:cNvPicPr>
            <a:picLocks noChangeAspect="1"/>
          </p:cNvPicPr>
          <p:nvPr/>
        </p:nvPicPr>
        <p:blipFill rotWithShape="1">
          <a:blip r:embed="rId4"/>
          <a:srcRect l="70461" t="25822" r="12661" b="37354"/>
          <a:stretch/>
        </p:blipFill>
        <p:spPr>
          <a:xfrm>
            <a:off x="9294019" y="2895600"/>
            <a:ext cx="1993232" cy="2667000"/>
          </a:xfrm>
          <a:prstGeom prst="rect">
            <a:avLst/>
          </a:prstGeom>
        </p:spPr>
      </p:pic>
      <p:sp>
        <p:nvSpPr>
          <p:cNvPr id="6" name="TextBox 5">
            <a:extLst>
              <a:ext uri="{FF2B5EF4-FFF2-40B4-BE49-F238E27FC236}">
                <a16:creationId xmlns:a16="http://schemas.microsoft.com/office/drawing/2014/main" id="{929E5BBA-85DD-4061-86E1-DE45886E8BAF}"/>
              </a:ext>
            </a:extLst>
          </p:cNvPr>
          <p:cNvSpPr txBox="1"/>
          <p:nvPr/>
        </p:nvSpPr>
        <p:spPr>
          <a:xfrm>
            <a:off x="7389019" y="5910994"/>
            <a:ext cx="2090515" cy="381000"/>
          </a:xfrm>
          <a:prstGeom prst="rect">
            <a:avLst/>
          </a:prstGeom>
        </p:spPr>
        <p:txBody>
          <a:bodyPr vert="horz" wrap="none" lIns="0" tIns="0" rIns="0" bIns="0" rtlCol="0" anchor="t">
            <a:normAutofit/>
          </a:bodyPr>
          <a:lstStyle/>
          <a:p>
            <a:r>
              <a:rPr lang="en-US" sz="1600" i="1" dirty="0"/>
              <a:t>Datasheet  TSLI401CL</a:t>
            </a:r>
          </a:p>
        </p:txBody>
      </p:sp>
    </p:spTree>
    <p:extLst>
      <p:ext uri="{BB962C8B-B14F-4D97-AF65-F5344CB8AC3E}">
        <p14:creationId xmlns:p14="http://schemas.microsoft.com/office/powerpoint/2010/main" val="1591014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Optical Line Camera and Line Following</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Sensor functionality:</a:t>
            </a:r>
          </a:p>
          <a:p>
            <a:endParaRPr lang="en-US" dirty="0"/>
          </a:p>
          <a:p>
            <a:endParaRPr lang="en-US" dirty="0"/>
          </a:p>
          <a:p>
            <a:endParaRPr lang="en-US" dirty="0"/>
          </a:p>
          <a:p>
            <a:r>
              <a:rPr lang="en-US" dirty="0"/>
              <a:t>The pixels are serially read</a:t>
            </a:r>
          </a:p>
          <a:p>
            <a:r>
              <a:rPr lang="en-US" dirty="0"/>
              <a:t>SI marks the start of the readout sequence</a:t>
            </a:r>
          </a:p>
          <a:p>
            <a:r>
              <a:rPr lang="en-US" dirty="0"/>
              <a:t>Each clock pulse marks the transition to a new pixel, accessible through AO</a:t>
            </a:r>
          </a:p>
          <a:p>
            <a:r>
              <a:rPr lang="en-US" dirty="0"/>
              <a:t>During reading, pixels are in parallel exposed</a:t>
            </a:r>
          </a:p>
          <a:p>
            <a:r>
              <a:rPr lang="en-US" dirty="0"/>
              <a:t>Exposure time (integration time):</a:t>
            </a:r>
            <a:endParaRPr lang="en-US" altLang="en-US" dirty="0"/>
          </a:p>
        </p:txBody>
      </p:sp>
      <p:pic>
        <p:nvPicPr>
          <p:cNvPr id="4" name="Picture 3">
            <a:extLst>
              <a:ext uri="{FF2B5EF4-FFF2-40B4-BE49-F238E27FC236}">
                <a16:creationId xmlns:a16="http://schemas.microsoft.com/office/drawing/2014/main" id="{73A6C80D-FFBE-4195-A2D4-4943E674BD32}"/>
              </a:ext>
            </a:extLst>
          </p:cNvPr>
          <p:cNvPicPr>
            <a:picLocks noChangeAspect="1"/>
          </p:cNvPicPr>
          <p:nvPr/>
        </p:nvPicPr>
        <p:blipFill rotWithShape="1">
          <a:blip r:embed="rId4"/>
          <a:srcRect l="32540" t="32098" r="7116" b="15703"/>
          <a:stretch/>
        </p:blipFill>
        <p:spPr>
          <a:xfrm>
            <a:off x="7160419" y="1219200"/>
            <a:ext cx="4075281" cy="2161954"/>
          </a:xfrm>
          <a:prstGeom prst="rect">
            <a:avLst/>
          </a:prstGeom>
        </p:spPr>
      </p:pic>
      <p:graphicFrame>
        <p:nvGraphicFramePr>
          <p:cNvPr id="5" name="Object 4">
            <a:extLst>
              <a:ext uri="{FF2B5EF4-FFF2-40B4-BE49-F238E27FC236}">
                <a16:creationId xmlns:a16="http://schemas.microsoft.com/office/drawing/2014/main" id="{BBCD5149-5C75-4985-9043-CE9FA80BB8F6}"/>
              </a:ext>
            </a:extLst>
          </p:cNvPr>
          <p:cNvGraphicFramePr>
            <a:graphicFrameLocks noChangeAspect="1"/>
          </p:cNvGraphicFramePr>
          <p:nvPr>
            <p:extLst>
              <p:ext uri="{D42A27DB-BD31-4B8C-83A1-F6EECF244321}">
                <p14:modId xmlns:p14="http://schemas.microsoft.com/office/powerpoint/2010/main" val="2380920875"/>
              </p:ext>
            </p:extLst>
          </p:nvPr>
        </p:nvGraphicFramePr>
        <p:xfrm>
          <a:off x="1293019" y="1828800"/>
          <a:ext cx="4059767" cy="533400"/>
        </p:xfrm>
        <a:graphic>
          <a:graphicData uri="http://schemas.openxmlformats.org/presentationml/2006/ole">
            <mc:AlternateContent xmlns:mc="http://schemas.openxmlformats.org/markup-compatibility/2006">
              <mc:Choice xmlns:v="urn:schemas-microsoft-com:vml" Requires="v">
                <p:oleObj spid="_x0000_s4120" name="Equation" r:id="rId5" imgW="1739880" imgH="228600" progId="Equation.3">
                  <p:embed/>
                </p:oleObj>
              </mc:Choice>
              <mc:Fallback>
                <p:oleObj name="Equation" r:id="rId5" imgW="1739880" imgH="228600" progId="Equation.3">
                  <p:embed/>
                  <p:pic>
                    <p:nvPicPr>
                      <p:cNvPr id="5" name="Object 4">
                        <a:extLst>
                          <a:ext uri="{FF2B5EF4-FFF2-40B4-BE49-F238E27FC236}">
                            <a16:creationId xmlns:a16="http://schemas.microsoft.com/office/drawing/2014/main" id="{BBCD5149-5C75-4985-9043-CE9FA80BB8F6}"/>
                          </a:ext>
                        </a:extLst>
                      </p:cNvPr>
                      <p:cNvPicPr/>
                      <p:nvPr/>
                    </p:nvPicPr>
                    <p:blipFill>
                      <a:blip r:embed="rId6"/>
                      <a:stretch>
                        <a:fillRect/>
                      </a:stretch>
                    </p:blipFill>
                    <p:spPr>
                      <a:xfrm>
                        <a:off x="1293019" y="1828800"/>
                        <a:ext cx="4059767" cy="5334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01F10229-F373-43A9-A21F-B2FFFA8B2CB9}"/>
              </a:ext>
            </a:extLst>
          </p:cNvPr>
          <p:cNvGraphicFramePr>
            <a:graphicFrameLocks noChangeAspect="1"/>
          </p:cNvGraphicFramePr>
          <p:nvPr>
            <p:extLst>
              <p:ext uri="{D42A27DB-BD31-4B8C-83A1-F6EECF244321}">
                <p14:modId xmlns:p14="http://schemas.microsoft.com/office/powerpoint/2010/main" val="2020452670"/>
              </p:ext>
            </p:extLst>
          </p:nvPr>
        </p:nvGraphicFramePr>
        <p:xfrm>
          <a:off x="3579019" y="5257800"/>
          <a:ext cx="3525837" cy="563562"/>
        </p:xfrm>
        <a:graphic>
          <a:graphicData uri="http://schemas.openxmlformats.org/presentationml/2006/ole">
            <mc:AlternateContent xmlns:mc="http://schemas.openxmlformats.org/markup-compatibility/2006">
              <mc:Choice xmlns:v="urn:schemas-microsoft-com:vml" Requires="v">
                <p:oleObj spid="_x0000_s4121" name="Equation" r:id="rId7" imgW="1511280" imgH="241200" progId="Equation.3">
                  <p:embed/>
                </p:oleObj>
              </mc:Choice>
              <mc:Fallback>
                <p:oleObj name="Equation" r:id="rId7" imgW="1511280" imgH="241200" progId="Equation.3">
                  <p:embed/>
                  <p:pic>
                    <p:nvPicPr>
                      <p:cNvPr id="6" name="Object 5">
                        <a:extLst>
                          <a:ext uri="{FF2B5EF4-FFF2-40B4-BE49-F238E27FC236}">
                            <a16:creationId xmlns:a16="http://schemas.microsoft.com/office/drawing/2014/main" id="{01F10229-F373-43A9-A21F-B2FFFA8B2CB9}"/>
                          </a:ext>
                        </a:extLst>
                      </p:cNvPr>
                      <p:cNvPicPr/>
                      <p:nvPr/>
                    </p:nvPicPr>
                    <p:blipFill>
                      <a:blip r:embed="rId8"/>
                      <a:stretch>
                        <a:fillRect/>
                      </a:stretch>
                    </p:blipFill>
                    <p:spPr>
                      <a:xfrm>
                        <a:off x="3579019" y="5257800"/>
                        <a:ext cx="3525837" cy="563562"/>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E9023593-F989-451A-A723-F2CECC9AEC3E}"/>
              </a:ext>
            </a:extLst>
          </p:cNvPr>
          <p:cNvSpPr txBox="1"/>
          <p:nvPr/>
        </p:nvSpPr>
        <p:spPr>
          <a:xfrm>
            <a:off x="10190442" y="3124200"/>
            <a:ext cx="2090515" cy="381000"/>
          </a:xfrm>
          <a:prstGeom prst="rect">
            <a:avLst/>
          </a:prstGeom>
        </p:spPr>
        <p:txBody>
          <a:bodyPr vert="horz" wrap="none" lIns="0" tIns="0" rIns="0" bIns="0" rtlCol="0" anchor="t">
            <a:normAutofit/>
          </a:bodyPr>
          <a:lstStyle/>
          <a:p>
            <a:r>
              <a:rPr lang="en-US" sz="1600" i="1" dirty="0"/>
              <a:t>Datasheet  TSLI401CL</a:t>
            </a:r>
          </a:p>
        </p:txBody>
      </p:sp>
    </p:spTree>
    <p:extLst>
      <p:ext uri="{BB962C8B-B14F-4D97-AF65-F5344CB8AC3E}">
        <p14:creationId xmlns:p14="http://schemas.microsoft.com/office/powerpoint/2010/main" val="2351036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Optical Line Camera and Line Following</a:t>
            </a:r>
          </a:p>
        </p:txBody>
      </p:sp>
      <p:pic>
        <p:nvPicPr>
          <p:cNvPr id="6" name="Picture 5">
            <a:extLst>
              <a:ext uri="{FF2B5EF4-FFF2-40B4-BE49-F238E27FC236}">
                <a16:creationId xmlns:a16="http://schemas.microsoft.com/office/drawing/2014/main" id="{883E9317-5F67-4F2F-BF73-51E928791E25}"/>
              </a:ext>
            </a:extLst>
          </p:cNvPr>
          <p:cNvPicPr>
            <a:picLocks noChangeAspect="1"/>
          </p:cNvPicPr>
          <p:nvPr/>
        </p:nvPicPr>
        <p:blipFill rotWithShape="1">
          <a:blip r:embed="rId3"/>
          <a:srcRect l="32540" t="32098" r="7116" b="15703"/>
          <a:stretch/>
        </p:blipFill>
        <p:spPr>
          <a:xfrm>
            <a:off x="6779419" y="3505200"/>
            <a:ext cx="5027293" cy="2667000"/>
          </a:xfrm>
          <a:prstGeom prst="rect">
            <a:avLst/>
          </a:prstGeom>
        </p:spPr>
      </p:pic>
      <p:pic>
        <p:nvPicPr>
          <p:cNvPr id="7" name="Picture 6">
            <a:extLst>
              <a:ext uri="{FF2B5EF4-FFF2-40B4-BE49-F238E27FC236}">
                <a16:creationId xmlns:a16="http://schemas.microsoft.com/office/drawing/2014/main" id="{D7919C1D-B7D8-4995-BE29-18FEE5DEA863}"/>
              </a:ext>
            </a:extLst>
          </p:cNvPr>
          <p:cNvPicPr>
            <a:picLocks noChangeAspect="1"/>
          </p:cNvPicPr>
          <p:nvPr/>
        </p:nvPicPr>
        <p:blipFill rotWithShape="1">
          <a:blip r:embed="rId3"/>
          <a:srcRect l="38530" t="37371" r="45265" b="41757"/>
          <a:stretch/>
        </p:blipFill>
        <p:spPr>
          <a:xfrm>
            <a:off x="7770019" y="685800"/>
            <a:ext cx="3444205" cy="2720630"/>
          </a:xfrm>
          <a:prstGeom prst="rect">
            <a:avLst/>
          </a:prstGeom>
        </p:spPr>
      </p:pic>
      <p:cxnSp>
        <p:nvCxnSpPr>
          <p:cNvPr id="8" name="Straight Connector 7">
            <a:extLst>
              <a:ext uri="{FF2B5EF4-FFF2-40B4-BE49-F238E27FC236}">
                <a16:creationId xmlns:a16="http://schemas.microsoft.com/office/drawing/2014/main" id="{29CEE887-FD16-4C6C-9BC8-DBC9DD2BF894}"/>
              </a:ext>
            </a:extLst>
          </p:cNvPr>
          <p:cNvCxnSpPr/>
          <p:nvPr/>
        </p:nvCxnSpPr>
        <p:spPr>
          <a:xfrm flipV="1">
            <a:off x="7312819" y="762000"/>
            <a:ext cx="533400" cy="3048000"/>
          </a:xfrm>
          <a:prstGeom prst="line">
            <a:avLst/>
          </a:prstGeom>
          <a:ln w="1905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F4CDE66-A3BC-4906-B34A-0770CCB6F94C}"/>
              </a:ext>
            </a:extLst>
          </p:cNvPr>
          <p:cNvCxnSpPr/>
          <p:nvPr/>
        </p:nvCxnSpPr>
        <p:spPr>
          <a:xfrm flipV="1">
            <a:off x="8608219" y="3352800"/>
            <a:ext cx="2514600" cy="1447800"/>
          </a:xfrm>
          <a:prstGeom prst="line">
            <a:avLst/>
          </a:prstGeom>
          <a:ln w="1905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44225CB-9279-42DC-AC18-B051B994DD0B}"/>
              </a:ext>
            </a:extLst>
          </p:cNvPr>
          <p:cNvPicPr>
            <a:picLocks noChangeAspect="1"/>
          </p:cNvPicPr>
          <p:nvPr/>
        </p:nvPicPr>
        <p:blipFill>
          <a:blip r:embed="rId4"/>
          <a:stretch>
            <a:fillRect/>
          </a:stretch>
        </p:blipFill>
        <p:spPr>
          <a:xfrm>
            <a:off x="127336" y="1776675"/>
            <a:ext cx="6956883" cy="3023925"/>
          </a:xfrm>
          <a:prstGeom prst="rect">
            <a:avLst/>
          </a:prstGeom>
        </p:spPr>
      </p:pic>
      <p:sp>
        <p:nvSpPr>
          <p:cNvPr id="11" name="TextBox 10">
            <a:extLst>
              <a:ext uri="{FF2B5EF4-FFF2-40B4-BE49-F238E27FC236}">
                <a16:creationId xmlns:a16="http://schemas.microsoft.com/office/drawing/2014/main" id="{C72AAEE8-3148-45A9-8213-19241FF3C580}"/>
              </a:ext>
            </a:extLst>
          </p:cNvPr>
          <p:cNvSpPr txBox="1"/>
          <p:nvPr/>
        </p:nvSpPr>
        <p:spPr>
          <a:xfrm>
            <a:off x="4493419" y="6172200"/>
            <a:ext cx="2090515" cy="381000"/>
          </a:xfrm>
          <a:prstGeom prst="rect">
            <a:avLst/>
          </a:prstGeom>
        </p:spPr>
        <p:txBody>
          <a:bodyPr vert="horz" wrap="none" lIns="0" tIns="0" rIns="0" bIns="0" rtlCol="0" anchor="t">
            <a:normAutofit/>
          </a:bodyPr>
          <a:lstStyle/>
          <a:p>
            <a:r>
              <a:rPr lang="en-US" sz="1600" i="1" dirty="0"/>
              <a:t>Datasheet  TSLI401CL</a:t>
            </a:r>
          </a:p>
        </p:txBody>
      </p:sp>
    </p:spTree>
    <p:extLst>
      <p:ext uri="{BB962C8B-B14F-4D97-AF65-F5344CB8AC3E}">
        <p14:creationId xmlns:p14="http://schemas.microsoft.com/office/powerpoint/2010/main" val="1815503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Optical Line Camera and Line Following</a:t>
            </a:r>
          </a:p>
        </p:txBody>
      </p:sp>
      <p:pic>
        <p:nvPicPr>
          <p:cNvPr id="6" name="Picture 5">
            <a:extLst>
              <a:ext uri="{FF2B5EF4-FFF2-40B4-BE49-F238E27FC236}">
                <a16:creationId xmlns:a16="http://schemas.microsoft.com/office/drawing/2014/main" id="{5E5B4D21-0843-4082-8A6A-D4AEEC144D7C}"/>
              </a:ext>
            </a:extLst>
          </p:cNvPr>
          <p:cNvPicPr>
            <a:picLocks noChangeAspect="1"/>
          </p:cNvPicPr>
          <p:nvPr/>
        </p:nvPicPr>
        <p:blipFill>
          <a:blip r:embed="rId3"/>
          <a:stretch>
            <a:fillRect/>
          </a:stretch>
        </p:blipFill>
        <p:spPr>
          <a:xfrm>
            <a:off x="127336" y="1776675"/>
            <a:ext cx="6956883" cy="3023925"/>
          </a:xfrm>
          <a:prstGeom prst="rect">
            <a:avLst/>
          </a:prstGeom>
        </p:spPr>
      </p:pic>
      <p:pic>
        <p:nvPicPr>
          <p:cNvPr id="7" name="Picture 6">
            <a:extLst>
              <a:ext uri="{FF2B5EF4-FFF2-40B4-BE49-F238E27FC236}">
                <a16:creationId xmlns:a16="http://schemas.microsoft.com/office/drawing/2014/main" id="{9F135AD6-6A2D-4B8D-AB76-9C3B64173F9E}"/>
              </a:ext>
            </a:extLst>
          </p:cNvPr>
          <p:cNvPicPr>
            <a:picLocks noChangeAspect="1"/>
          </p:cNvPicPr>
          <p:nvPr/>
        </p:nvPicPr>
        <p:blipFill rotWithShape="1">
          <a:blip r:embed="rId4"/>
          <a:srcRect l="32540" t="32098" r="7116" b="15703"/>
          <a:stretch/>
        </p:blipFill>
        <p:spPr>
          <a:xfrm>
            <a:off x="6779419" y="3505200"/>
            <a:ext cx="5027293" cy="2667000"/>
          </a:xfrm>
          <a:prstGeom prst="rect">
            <a:avLst/>
          </a:prstGeom>
        </p:spPr>
      </p:pic>
      <p:pic>
        <p:nvPicPr>
          <p:cNvPr id="8" name="Picture 7">
            <a:extLst>
              <a:ext uri="{FF2B5EF4-FFF2-40B4-BE49-F238E27FC236}">
                <a16:creationId xmlns:a16="http://schemas.microsoft.com/office/drawing/2014/main" id="{BE29B96A-9065-4D3C-8A28-F49BEEC91958}"/>
              </a:ext>
            </a:extLst>
          </p:cNvPr>
          <p:cNvPicPr>
            <a:picLocks noChangeAspect="1"/>
          </p:cNvPicPr>
          <p:nvPr/>
        </p:nvPicPr>
        <p:blipFill rotWithShape="1">
          <a:blip r:embed="rId4"/>
          <a:srcRect l="38530" t="37371" r="45265" b="41757"/>
          <a:stretch/>
        </p:blipFill>
        <p:spPr>
          <a:xfrm>
            <a:off x="7770019" y="685800"/>
            <a:ext cx="3444205" cy="2720630"/>
          </a:xfrm>
          <a:prstGeom prst="rect">
            <a:avLst/>
          </a:prstGeom>
        </p:spPr>
      </p:pic>
      <p:cxnSp>
        <p:nvCxnSpPr>
          <p:cNvPr id="9" name="Straight Connector 8">
            <a:extLst>
              <a:ext uri="{FF2B5EF4-FFF2-40B4-BE49-F238E27FC236}">
                <a16:creationId xmlns:a16="http://schemas.microsoft.com/office/drawing/2014/main" id="{E1657F81-A4AA-4D11-AE5E-2B431D27B601}"/>
              </a:ext>
            </a:extLst>
          </p:cNvPr>
          <p:cNvCxnSpPr/>
          <p:nvPr/>
        </p:nvCxnSpPr>
        <p:spPr>
          <a:xfrm flipV="1">
            <a:off x="7312819" y="762000"/>
            <a:ext cx="533400" cy="3048000"/>
          </a:xfrm>
          <a:prstGeom prst="line">
            <a:avLst/>
          </a:prstGeom>
          <a:ln w="1905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2E78BA0-71E1-4160-AF08-90E6B9C40E6A}"/>
              </a:ext>
            </a:extLst>
          </p:cNvPr>
          <p:cNvCxnSpPr/>
          <p:nvPr/>
        </p:nvCxnSpPr>
        <p:spPr>
          <a:xfrm flipV="1">
            <a:off x="8608219" y="3352800"/>
            <a:ext cx="2514600" cy="1447800"/>
          </a:xfrm>
          <a:prstGeom prst="line">
            <a:avLst/>
          </a:prstGeom>
          <a:ln w="1905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2AD056A-6EB9-4726-9B3B-AEA46BAB6599}"/>
              </a:ext>
            </a:extLst>
          </p:cNvPr>
          <p:cNvSpPr/>
          <p:nvPr/>
        </p:nvSpPr>
        <p:spPr>
          <a:xfrm>
            <a:off x="10208419" y="2286000"/>
            <a:ext cx="1524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41DA4BEC-1084-48B1-B152-3E03499105E4}"/>
              </a:ext>
            </a:extLst>
          </p:cNvPr>
          <p:cNvCxnSpPr/>
          <p:nvPr/>
        </p:nvCxnSpPr>
        <p:spPr>
          <a:xfrm flipH="1" flipV="1">
            <a:off x="10056019" y="2362200"/>
            <a:ext cx="152400" cy="304800"/>
          </a:xfrm>
          <a:prstGeom prst="line">
            <a:avLst/>
          </a:prstGeom>
          <a:ln w="381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99F6DF1-F64E-4915-A314-B4B4420F64BD}"/>
              </a:ext>
            </a:extLst>
          </p:cNvPr>
          <p:cNvSpPr/>
          <p:nvPr/>
        </p:nvSpPr>
        <p:spPr>
          <a:xfrm>
            <a:off x="9065419" y="1143000"/>
            <a:ext cx="3048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EF0134A2-53EC-4320-A34D-2E9CB0AA206A}"/>
              </a:ext>
            </a:extLst>
          </p:cNvPr>
          <p:cNvCxnSpPr/>
          <p:nvPr/>
        </p:nvCxnSpPr>
        <p:spPr>
          <a:xfrm flipH="1">
            <a:off x="8989219" y="1066800"/>
            <a:ext cx="381000" cy="152400"/>
          </a:xfrm>
          <a:prstGeom prst="line">
            <a:avLst/>
          </a:prstGeom>
          <a:ln w="381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A0D2178C-480F-4C09-AEE3-7A761D647C93}"/>
              </a:ext>
            </a:extLst>
          </p:cNvPr>
          <p:cNvSpPr/>
          <p:nvPr/>
        </p:nvSpPr>
        <p:spPr>
          <a:xfrm>
            <a:off x="1273969" y="1905000"/>
            <a:ext cx="76200" cy="2819400"/>
          </a:xfrm>
          <a:prstGeom prst="rect">
            <a:avLst/>
          </a:prstGeom>
          <a:solidFill>
            <a:srgbClr val="FF00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EA687889-1DFA-40CE-AD2A-CCECF05086EA}"/>
              </a:ext>
            </a:extLst>
          </p:cNvPr>
          <p:cNvSpPr txBox="1"/>
          <p:nvPr/>
        </p:nvSpPr>
        <p:spPr>
          <a:xfrm>
            <a:off x="4493419" y="6172200"/>
            <a:ext cx="2090515" cy="381000"/>
          </a:xfrm>
          <a:prstGeom prst="rect">
            <a:avLst/>
          </a:prstGeom>
        </p:spPr>
        <p:txBody>
          <a:bodyPr vert="horz" wrap="none" lIns="0" tIns="0" rIns="0" bIns="0" rtlCol="0" anchor="t">
            <a:normAutofit/>
          </a:bodyPr>
          <a:lstStyle/>
          <a:p>
            <a:r>
              <a:rPr lang="en-US" sz="1600" i="1" dirty="0"/>
              <a:t>Datasheet  TSLI401CL</a:t>
            </a:r>
          </a:p>
        </p:txBody>
      </p:sp>
    </p:spTree>
    <p:extLst>
      <p:ext uri="{BB962C8B-B14F-4D97-AF65-F5344CB8AC3E}">
        <p14:creationId xmlns:p14="http://schemas.microsoft.com/office/powerpoint/2010/main" val="1848930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Optical Line Camera and Line Following</a:t>
            </a:r>
          </a:p>
        </p:txBody>
      </p:sp>
      <p:pic>
        <p:nvPicPr>
          <p:cNvPr id="6" name="Picture 5">
            <a:extLst>
              <a:ext uri="{FF2B5EF4-FFF2-40B4-BE49-F238E27FC236}">
                <a16:creationId xmlns:a16="http://schemas.microsoft.com/office/drawing/2014/main" id="{97B23A9F-0595-440A-8842-3F36C8EE72A3}"/>
              </a:ext>
            </a:extLst>
          </p:cNvPr>
          <p:cNvPicPr>
            <a:picLocks noChangeAspect="1"/>
          </p:cNvPicPr>
          <p:nvPr/>
        </p:nvPicPr>
        <p:blipFill>
          <a:blip r:embed="rId3"/>
          <a:stretch>
            <a:fillRect/>
          </a:stretch>
        </p:blipFill>
        <p:spPr>
          <a:xfrm>
            <a:off x="127336" y="1776675"/>
            <a:ext cx="6956883" cy="3023925"/>
          </a:xfrm>
          <a:prstGeom prst="rect">
            <a:avLst/>
          </a:prstGeom>
        </p:spPr>
      </p:pic>
      <p:pic>
        <p:nvPicPr>
          <p:cNvPr id="7" name="Picture 6">
            <a:extLst>
              <a:ext uri="{FF2B5EF4-FFF2-40B4-BE49-F238E27FC236}">
                <a16:creationId xmlns:a16="http://schemas.microsoft.com/office/drawing/2014/main" id="{FE410732-1977-4165-AD45-80D4441662E9}"/>
              </a:ext>
            </a:extLst>
          </p:cNvPr>
          <p:cNvPicPr>
            <a:picLocks noChangeAspect="1"/>
          </p:cNvPicPr>
          <p:nvPr/>
        </p:nvPicPr>
        <p:blipFill rotWithShape="1">
          <a:blip r:embed="rId4"/>
          <a:srcRect l="32540" t="32098" r="7116" b="15703"/>
          <a:stretch/>
        </p:blipFill>
        <p:spPr>
          <a:xfrm>
            <a:off x="6779419" y="3505200"/>
            <a:ext cx="5027293" cy="2667000"/>
          </a:xfrm>
          <a:prstGeom prst="rect">
            <a:avLst/>
          </a:prstGeom>
        </p:spPr>
      </p:pic>
      <p:pic>
        <p:nvPicPr>
          <p:cNvPr id="8" name="Picture 7">
            <a:extLst>
              <a:ext uri="{FF2B5EF4-FFF2-40B4-BE49-F238E27FC236}">
                <a16:creationId xmlns:a16="http://schemas.microsoft.com/office/drawing/2014/main" id="{2429F924-18CA-4049-81A4-C431DEB66250}"/>
              </a:ext>
            </a:extLst>
          </p:cNvPr>
          <p:cNvPicPr>
            <a:picLocks noChangeAspect="1"/>
          </p:cNvPicPr>
          <p:nvPr/>
        </p:nvPicPr>
        <p:blipFill rotWithShape="1">
          <a:blip r:embed="rId4"/>
          <a:srcRect l="38530" t="37371" r="45265" b="41757"/>
          <a:stretch/>
        </p:blipFill>
        <p:spPr>
          <a:xfrm>
            <a:off x="7770019" y="685800"/>
            <a:ext cx="3444205" cy="2720630"/>
          </a:xfrm>
          <a:prstGeom prst="rect">
            <a:avLst/>
          </a:prstGeom>
        </p:spPr>
      </p:pic>
      <p:cxnSp>
        <p:nvCxnSpPr>
          <p:cNvPr id="9" name="Straight Connector 8">
            <a:extLst>
              <a:ext uri="{FF2B5EF4-FFF2-40B4-BE49-F238E27FC236}">
                <a16:creationId xmlns:a16="http://schemas.microsoft.com/office/drawing/2014/main" id="{12F0FFB6-C16A-4668-921B-C58DD4A94487}"/>
              </a:ext>
            </a:extLst>
          </p:cNvPr>
          <p:cNvCxnSpPr/>
          <p:nvPr/>
        </p:nvCxnSpPr>
        <p:spPr>
          <a:xfrm flipV="1">
            <a:off x="7312819" y="762000"/>
            <a:ext cx="533400" cy="3048000"/>
          </a:xfrm>
          <a:prstGeom prst="line">
            <a:avLst/>
          </a:prstGeom>
          <a:ln w="1905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60AB63B-2089-475B-93F9-3C55232AA205}"/>
              </a:ext>
            </a:extLst>
          </p:cNvPr>
          <p:cNvCxnSpPr/>
          <p:nvPr/>
        </p:nvCxnSpPr>
        <p:spPr>
          <a:xfrm flipV="1">
            <a:off x="8608219" y="3352800"/>
            <a:ext cx="2514600" cy="1447800"/>
          </a:xfrm>
          <a:prstGeom prst="line">
            <a:avLst/>
          </a:prstGeom>
          <a:ln w="1905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BD4732D-B55F-4D4C-895D-2060A0491B0F}"/>
              </a:ext>
            </a:extLst>
          </p:cNvPr>
          <p:cNvSpPr/>
          <p:nvPr/>
        </p:nvSpPr>
        <p:spPr>
          <a:xfrm>
            <a:off x="10208419" y="2286000"/>
            <a:ext cx="1524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C6444416-84D3-43E9-9A28-42429879A88F}"/>
              </a:ext>
            </a:extLst>
          </p:cNvPr>
          <p:cNvCxnSpPr/>
          <p:nvPr/>
        </p:nvCxnSpPr>
        <p:spPr>
          <a:xfrm flipV="1">
            <a:off x="10284619" y="2209800"/>
            <a:ext cx="0" cy="457200"/>
          </a:xfrm>
          <a:prstGeom prst="line">
            <a:avLst/>
          </a:prstGeom>
          <a:ln w="381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1F06AF4-44D6-43C2-A27A-19DC5BB8BD88}"/>
              </a:ext>
            </a:extLst>
          </p:cNvPr>
          <p:cNvSpPr/>
          <p:nvPr/>
        </p:nvSpPr>
        <p:spPr>
          <a:xfrm>
            <a:off x="9065419" y="1143000"/>
            <a:ext cx="3048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0662762A-4B61-4724-9E80-DCEAF43285BE}"/>
              </a:ext>
            </a:extLst>
          </p:cNvPr>
          <p:cNvCxnSpPr/>
          <p:nvPr/>
        </p:nvCxnSpPr>
        <p:spPr>
          <a:xfrm flipH="1" flipV="1">
            <a:off x="8989219" y="1219200"/>
            <a:ext cx="381000" cy="152400"/>
          </a:xfrm>
          <a:prstGeom prst="line">
            <a:avLst/>
          </a:prstGeom>
          <a:ln w="381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B68E4F71-7585-47CD-AA23-03B5C4482EB6}"/>
              </a:ext>
            </a:extLst>
          </p:cNvPr>
          <p:cNvSpPr/>
          <p:nvPr/>
        </p:nvSpPr>
        <p:spPr>
          <a:xfrm>
            <a:off x="1369219" y="1828800"/>
            <a:ext cx="2172496" cy="2667000"/>
          </a:xfrm>
          <a:prstGeom prst="rect">
            <a:avLst/>
          </a:prstGeom>
          <a:solidFill>
            <a:srgbClr val="FF00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2AE5DA6E-184E-44F7-9565-51159A6438A6}"/>
              </a:ext>
            </a:extLst>
          </p:cNvPr>
          <p:cNvSpPr txBox="1"/>
          <p:nvPr/>
        </p:nvSpPr>
        <p:spPr>
          <a:xfrm>
            <a:off x="4493419" y="6172200"/>
            <a:ext cx="2090515" cy="381000"/>
          </a:xfrm>
          <a:prstGeom prst="rect">
            <a:avLst/>
          </a:prstGeom>
        </p:spPr>
        <p:txBody>
          <a:bodyPr vert="horz" wrap="none" lIns="0" tIns="0" rIns="0" bIns="0" rtlCol="0" anchor="t">
            <a:normAutofit/>
          </a:bodyPr>
          <a:lstStyle/>
          <a:p>
            <a:r>
              <a:rPr lang="en-US" sz="1600" i="1" dirty="0"/>
              <a:t>Datasheet  TSLI401CL</a:t>
            </a:r>
          </a:p>
        </p:txBody>
      </p:sp>
    </p:spTree>
    <p:extLst>
      <p:ext uri="{BB962C8B-B14F-4D97-AF65-F5344CB8AC3E}">
        <p14:creationId xmlns:p14="http://schemas.microsoft.com/office/powerpoint/2010/main" val="30016090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Optical Line Camera and Line Following</a:t>
            </a:r>
          </a:p>
        </p:txBody>
      </p:sp>
      <p:pic>
        <p:nvPicPr>
          <p:cNvPr id="6" name="Picture 5">
            <a:extLst>
              <a:ext uri="{FF2B5EF4-FFF2-40B4-BE49-F238E27FC236}">
                <a16:creationId xmlns:a16="http://schemas.microsoft.com/office/drawing/2014/main" id="{834FF346-7E3C-4AAA-9A4B-B81726F8CFF6}"/>
              </a:ext>
            </a:extLst>
          </p:cNvPr>
          <p:cNvPicPr>
            <a:picLocks noChangeAspect="1"/>
          </p:cNvPicPr>
          <p:nvPr/>
        </p:nvPicPr>
        <p:blipFill>
          <a:blip r:embed="rId3"/>
          <a:stretch>
            <a:fillRect/>
          </a:stretch>
        </p:blipFill>
        <p:spPr>
          <a:xfrm>
            <a:off x="127336" y="1776675"/>
            <a:ext cx="6956883" cy="3023925"/>
          </a:xfrm>
          <a:prstGeom prst="rect">
            <a:avLst/>
          </a:prstGeom>
        </p:spPr>
      </p:pic>
      <p:pic>
        <p:nvPicPr>
          <p:cNvPr id="7" name="Picture 6">
            <a:extLst>
              <a:ext uri="{FF2B5EF4-FFF2-40B4-BE49-F238E27FC236}">
                <a16:creationId xmlns:a16="http://schemas.microsoft.com/office/drawing/2014/main" id="{E24BC283-B4DB-4D7C-B432-ED2DCF768AD6}"/>
              </a:ext>
            </a:extLst>
          </p:cNvPr>
          <p:cNvPicPr>
            <a:picLocks noChangeAspect="1"/>
          </p:cNvPicPr>
          <p:nvPr/>
        </p:nvPicPr>
        <p:blipFill rotWithShape="1">
          <a:blip r:embed="rId4"/>
          <a:srcRect l="32540" t="32098" r="7116" b="15703"/>
          <a:stretch/>
        </p:blipFill>
        <p:spPr>
          <a:xfrm>
            <a:off x="6779419" y="3505200"/>
            <a:ext cx="5027293" cy="2667000"/>
          </a:xfrm>
          <a:prstGeom prst="rect">
            <a:avLst/>
          </a:prstGeom>
        </p:spPr>
      </p:pic>
      <p:pic>
        <p:nvPicPr>
          <p:cNvPr id="8" name="Picture 7">
            <a:extLst>
              <a:ext uri="{FF2B5EF4-FFF2-40B4-BE49-F238E27FC236}">
                <a16:creationId xmlns:a16="http://schemas.microsoft.com/office/drawing/2014/main" id="{7E50253C-0EEB-4970-A834-19B571E7553D}"/>
              </a:ext>
            </a:extLst>
          </p:cNvPr>
          <p:cNvPicPr>
            <a:picLocks noChangeAspect="1"/>
          </p:cNvPicPr>
          <p:nvPr/>
        </p:nvPicPr>
        <p:blipFill rotWithShape="1">
          <a:blip r:embed="rId4"/>
          <a:srcRect l="38530" t="37371" r="45265" b="41757"/>
          <a:stretch/>
        </p:blipFill>
        <p:spPr>
          <a:xfrm>
            <a:off x="7770019" y="685800"/>
            <a:ext cx="3444205" cy="2720630"/>
          </a:xfrm>
          <a:prstGeom prst="rect">
            <a:avLst/>
          </a:prstGeom>
        </p:spPr>
      </p:pic>
      <p:cxnSp>
        <p:nvCxnSpPr>
          <p:cNvPr id="9" name="Straight Connector 8">
            <a:extLst>
              <a:ext uri="{FF2B5EF4-FFF2-40B4-BE49-F238E27FC236}">
                <a16:creationId xmlns:a16="http://schemas.microsoft.com/office/drawing/2014/main" id="{525C2E35-D389-4EEA-B6C9-07FA5B30B368}"/>
              </a:ext>
            </a:extLst>
          </p:cNvPr>
          <p:cNvCxnSpPr/>
          <p:nvPr/>
        </p:nvCxnSpPr>
        <p:spPr>
          <a:xfrm flipV="1">
            <a:off x="7312819" y="762000"/>
            <a:ext cx="533400" cy="3048000"/>
          </a:xfrm>
          <a:prstGeom prst="line">
            <a:avLst/>
          </a:prstGeom>
          <a:ln w="1905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105F690-81DE-4065-8CAB-36E7FA619532}"/>
              </a:ext>
            </a:extLst>
          </p:cNvPr>
          <p:cNvCxnSpPr/>
          <p:nvPr/>
        </p:nvCxnSpPr>
        <p:spPr>
          <a:xfrm flipV="1">
            <a:off x="8608219" y="3352800"/>
            <a:ext cx="2514600" cy="1447800"/>
          </a:xfrm>
          <a:prstGeom prst="line">
            <a:avLst/>
          </a:prstGeom>
          <a:ln w="1905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D31D492D-BB7C-4CF6-A2C7-CC8CF14D62C1}"/>
              </a:ext>
            </a:extLst>
          </p:cNvPr>
          <p:cNvSpPr/>
          <p:nvPr/>
        </p:nvSpPr>
        <p:spPr>
          <a:xfrm>
            <a:off x="10208419" y="2286000"/>
            <a:ext cx="1524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B821E25A-EFD9-4D23-815D-CBC4CE09DA39}"/>
              </a:ext>
            </a:extLst>
          </p:cNvPr>
          <p:cNvCxnSpPr/>
          <p:nvPr/>
        </p:nvCxnSpPr>
        <p:spPr>
          <a:xfrm flipV="1">
            <a:off x="10284619" y="2362200"/>
            <a:ext cx="152400" cy="304800"/>
          </a:xfrm>
          <a:prstGeom prst="line">
            <a:avLst/>
          </a:prstGeom>
          <a:ln w="381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E02825A6-5155-4891-BBFA-E0273B2D0E4B}"/>
              </a:ext>
            </a:extLst>
          </p:cNvPr>
          <p:cNvSpPr/>
          <p:nvPr/>
        </p:nvSpPr>
        <p:spPr>
          <a:xfrm>
            <a:off x="9065419" y="1143000"/>
            <a:ext cx="3048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03F4E469-AF75-4391-88B8-D929649A3D22}"/>
              </a:ext>
            </a:extLst>
          </p:cNvPr>
          <p:cNvCxnSpPr/>
          <p:nvPr/>
        </p:nvCxnSpPr>
        <p:spPr>
          <a:xfrm flipH="1" flipV="1">
            <a:off x="8989219" y="1219200"/>
            <a:ext cx="381000" cy="152400"/>
          </a:xfrm>
          <a:prstGeom prst="line">
            <a:avLst/>
          </a:prstGeom>
          <a:ln w="381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44C9A740-2899-4792-8C4D-CB78EA12D04D}"/>
              </a:ext>
            </a:extLst>
          </p:cNvPr>
          <p:cNvSpPr/>
          <p:nvPr/>
        </p:nvSpPr>
        <p:spPr>
          <a:xfrm flipH="1">
            <a:off x="3036947" y="1856509"/>
            <a:ext cx="228601" cy="2563091"/>
          </a:xfrm>
          <a:prstGeom prst="rect">
            <a:avLst/>
          </a:prstGeom>
          <a:solidFill>
            <a:srgbClr val="FF00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C2E5B64C-12F1-4CAC-8910-9832521A40C7}"/>
              </a:ext>
            </a:extLst>
          </p:cNvPr>
          <p:cNvSpPr txBox="1"/>
          <p:nvPr/>
        </p:nvSpPr>
        <p:spPr>
          <a:xfrm>
            <a:off x="4493419" y="6172200"/>
            <a:ext cx="2090515" cy="381000"/>
          </a:xfrm>
          <a:prstGeom prst="rect">
            <a:avLst/>
          </a:prstGeom>
        </p:spPr>
        <p:txBody>
          <a:bodyPr vert="horz" wrap="none" lIns="0" tIns="0" rIns="0" bIns="0" rtlCol="0" anchor="t">
            <a:normAutofit/>
          </a:bodyPr>
          <a:lstStyle/>
          <a:p>
            <a:r>
              <a:rPr lang="en-US" sz="1600" i="1" dirty="0"/>
              <a:t>Datasheet  TSLI401CL</a:t>
            </a:r>
          </a:p>
        </p:txBody>
      </p:sp>
    </p:spTree>
    <p:extLst>
      <p:ext uri="{BB962C8B-B14F-4D97-AF65-F5344CB8AC3E}">
        <p14:creationId xmlns:p14="http://schemas.microsoft.com/office/powerpoint/2010/main" val="4092493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Optical Line Camera and Line Following</a:t>
            </a:r>
          </a:p>
        </p:txBody>
      </p:sp>
      <p:pic>
        <p:nvPicPr>
          <p:cNvPr id="6" name="Picture 5">
            <a:extLst>
              <a:ext uri="{FF2B5EF4-FFF2-40B4-BE49-F238E27FC236}">
                <a16:creationId xmlns:a16="http://schemas.microsoft.com/office/drawing/2014/main" id="{BBE0D61B-6F7C-4240-91D0-F532FF6834FD}"/>
              </a:ext>
            </a:extLst>
          </p:cNvPr>
          <p:cNvPicPr>
            <a:picLocks noChangeAspect="1"/>
          </p:cNvPicPr>
          <p:nvPr/>
        </p:nvPicPr>
        <p:blipFill>
          <a:blip r:embed="rId3"/>
          <a:stretch>
            <a:fillRect/>
          </a:stretch>
        </p:blipFill>
        <p:spPr>
          <a:xfrm>
            <a:off x="127336" y="1776675"/>
            <a:ext cx="6956883" cy="3023925"/>
          </a:xfrm>
          <a:prstGeom prst="rect">
            <a:avLst/>
          </a:prstGeom>
        </p:spPr>
      </p:pic>
      <p:pic>
        <p:nvPicPr>
          <p:cNvPr id="7" name="Picture 6">
            <a:extLst>
              <a:ext uri="{FF2B5EF4-FFF2-40B4-BE49-F238E27FC236}">
                <a16:creationId xmlns:a16="http://schemas.microsoft.com/office/drawing/2014/main" id="{E6432300-0E44-404C-8440-D9125BAA7641}"/>
              </a:ext>
            </a:extLst>
          </p:cNvPr>
          <p:cNvPicPr>
            <a:picLocks noChangeAspect="1"/>
          </p:cNvPicPr>
          <p:nvPr/>
        </p:nvPicPr>
        <p:blipFill rotWithShape="1">
          <a:blip r:embed="rId4"/>
          <a:srcRect l="32540" t="32098" r="7116" b="15703"/>
          <a:stretch/>
        </p:blipFill>
        <p:spPr>
          <a:xfrm>
            <a:off x="6779419" y="3505200"/>
            <a:ext cx="5027293" cy="2667000"/>
          </a:xfrm>
          <a:prstGeom prst="rect">
            <a:avLst/>
          </a:prstGeom>
        </p:spPr>
      </p:pic>
      <p:pic>
        <p:nvPicPr>
          <p:cNvPr id="8" name="Picture 7">
            <a:extLst>
              <a:ext uri="{FF2B5EF4-FFF2-40B4-BE49-F238E27FC236}">
                <a16:creationId xmlns:a16="http://schemas.microsoft.com/office/drawing/2014/main" id="{AB1C7E22-CB5D-4B58-9EB7-DFA2D5E682DD}"/>
              </a:ext>
            </a:extLst>
          </p:cNvPr>
          <p:cNvPicPr>
            <a:picLocks noChangeAspect="1"/>
          </p:cNvPicPr>
          <p:nvPr/>
        </p:nvPicPr>
        <p:blipFill rotWithShape="1">
          <a:blip r:embed="rId4"/>
          <a:srcRect l="38530" t="37371" r="45265" b="41757"/>
          <a:stretch/>
        </p:blipFill>
        <p:spPr>
          <a:xfrm>
            <a:off x="7770019" y="685800"/>
            <a:ext cx="3444205" cy="2720630"/>
          </a:xfrm>
          <a:prstGeom prst="rect">
            <a:avLst/>
          </a:prstGeom>
        </p:spPr>
      </p:pic>
      <p:cxnSp>
        <p:nvCxnSpPr>
          <p:cNvPr id="9" name="Straight Connector 8">
            <a:extLst>
              <a:ext uri="{FF2B5EF4-FFF2-40B4-BE49-F238E27FC236}">
                <a16:creationId xmlns:a16="http://schemas.microsoft.com/office/drawing/2014/main" id="{D58F4430-A4EB-49A4-904C-C035924385CB}"/>
              </a:ext>
            </a:extLst>
          </p:cNvPr>
          <p:cNvCxnSpPr/>
          <p:nvPr/>
        </p:nvCxnSpPr>
        <p:spPr>
          <a:xfrm flipV="1">
            <a:off x="7312819" y="762000"/>
            <a:ext cx="533400" cy="3048000"/>
          </a:xfrm>
          <a:prstGeom prst="line">
            <a:avLst/>
          </a:prstGeom>
          <a:ln w="1905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B993239-2235-4AE4-ACF9-F066EA3AA23F}"/>
              </a:ext>
            </a:extLst>
          </p:cNvPr>
          <p:cNvCxnSpPr/>
          <p:nvPr/>
        </p:nvCxnSpPr>
        <p:spPr>
          <a:xfrm flipV="1">
            <a:off x="8608219" y="3352800"/>
            <a:ext cx="2514600" cy="1447800"/>
          </a:xfrm>
          <a:prstGeom prst="line">
            <a:avLst/>
          </a:prstGeom>
          <a:ln w="1905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4E8CDD0-833B-4D24-AAB0-AA4C0D743CB4}"/>
              </a:ext>
            </a:extLst>
          </p:cNvPr>
          <p:cNvSpPr/>
          <p:nvPr/>
        </p:nvSpPr>
        <p:spPr>
          <a:xfrm>
            <a:off x="10208419" y="2286000"/>
            <a:ext cx="1524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EB79AF33-0717-4A8D-A2AD-CFD585CB48F5}"/>
              </a:ext>
            </a:extLst>
          </p:cNvPr>
          <p:cNvCxnSpPr/>
          <p:nvPr/>
        </p:nvCxnSpPr>
        <p:spPr>
          <a:xfrm flipV="1">
            <a:off x="10284619" y="2209800"/>
            <a:ext cx="0" cy="457200"/>
          </a:xfrm>
          <a:prstGeom prst="line">
            <a:avLst/>
          </a:prstGeom>
          <a:ln w="381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509FD8A-8D02-4643-99D5-EC9CD9045C25}"/>
              </a:ext>
            </a:extLst>
          </p:cNvPr>
          <p:cNvSpPr/>
          <p:nvPr/>
        </p:nvSpPr>
        <p:spPr>
          <a:xfrm>
            <a:off x="9065419" y="1143000"/>
            <a:ext cx="3048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4733A2A7-7561-4E98-88B7-1F3BD3FF67BF}"/>
              </a:ext>
            </a:extLst>
          </p:cNvPr>
          <p:cNvCxnSpPr/>
          <p:nvPr/>
        </p:nvCxnSpPr>
        <p:spPr>
          <a:xfrm flipH="1">
            <a:off x="8989219" y="1066800"/>
            <a:ext cx="381000" cy="152400"/>
          </a:xfrm>
          <a:prstGeom prst="line">
            <a:avLst/>
          </a:prstGeom>
          <a:ln w="381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4A25B7C1-93C1-44D8-9973-294A9639E295}"/>
              </a:ext>
            </a:extLst>
          </p:cNvPr>
          <p:cNvSpPr/>
          <p:nvPr/>
        </p:nvSpPr>
        <p:spPr>
          <a:xfrm flipH="1">
            <a:off x="3540919" y="1776675"/>
            <a:ext cx="1600200" cy="2819400"/>
          </a:xfrm>
          <a:prstGeom prst="rect">
            <a:avLst/>
          </a:prstGeom>
          <a:solidFill>
            <a:srgbClr val="FF00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A69CD576-EDE1-4BDD-A53C-F3CD60FF02F9}"/>
              </a:ext>
            </a:extLst>
          </p:cNvPr>
          <p:cNvSpPr txBox="1"/>
          <p:nvPr/>
        </p:nvSpPr>
        <p:spPr>
          <a:xfrm>
            <a:off x="4493419" y="6172200"/>
            <a:ext cx="2090515" cy="381000"/>
          </a:xfrm>
          <a:prstGeom prst="rect">
            <a:avLst/>
          </a:prstGeom>
        </p:spPr>
        <p:txBody>
          <a:bodyPr vert="horz" wrap="none" lIns="0" tIns="0" rIns="0" bIns="0" rtlCol="0" anchor="t">
            <a:normAutofit/>
          </a:bodyPr>
          <a:lstStyle/>
          <a:p>
            <a:r>
              <a:rPr lang="en-US" sz="1600" i="1" dirty="0"/>
              <a:t>Datasheet  TSLI401CL</a:t>
            </a:r>
          </a:p>
        </p:txBody>
      </p:sp>
    </p:spTree>
    <p:extLst>
      <p:ext uri="{BB962C8B-B14F-4D97-AF65-F5344CB8AC3E}">
        <p14:creationId xmlns:p14="http://schemas.microsoft.com/office/powerpoint/2010/main" val="3103030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Exposure Adjustment</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Recap sensor functionality:</a:t>
            </a:r>
          </a:p>
          <a:p>
            <a:endParaRPr lang="en-US" dirty="0"/>
          </a:p>
          <a:p>
            <a:r>
              <a:rPr lang="en-US" dirty="0"/>
              <a:t>Note exposure time is proportional to </a:t>
            </a:r>
            <a:r>
              <a:rPr lang="en-US" i="1" dirty="0"/>
              <a:t>t</a:t>
            </a:r>
            <a:r>
              <a:rPr lang="en-US" i="1" baseline="-25000" dirty="0"/>
              <a:t>int</a:t>
            </a:r>
          </a:p>
          <a:p>
            <a:r>
              <a:rPr lang="en-US" dirty="0"/>
              <a:t>Can adjust exposure by adjusting the integration time!</a:t>
            </a:r>
          </a:p>
          <a:p>
            <a:pPr lvl="1"/>
            <a:r>
              <a:rPr lang="en-US" dirty="0"/>
              <a:t>Lower CLK frequency (readout) in low-light conditions</a:t>
            </a:r>
          </a:p>
          <a:p>
            <a:pPr lvl="1"/>
            <a:r>
              <a:rPr lang="en-US" dirty="0"/>
              <a:t>Higher CLK frequency (readout) in high-light conditions</a:t>
            </a:r>
          </a:p>
          <a:p>
            <a:r>
              <a:rPr lang="en-US" dirty="0"/>
              <a:t>Potential problem</a:t>
            </a:r>
          </a:p>
          <a:p>
            <a:pPr lvl="1"/>
            <a:r>
              <a:rPr lang="en-US" dirty="0"/>
              <a:t>Slow down control loop</a:t>
            </a:r>
          </a:p>
          <a:p>
            <a:pPr lvl="1"/>
            <a:r>
              <a:rPr lang="en-US" dirty="0"/>
              <a:t>CLK exceeds the ADC frequency </a:t>
            </a:r>
          </a:p>
          <a:p>
            <a:r>
              <a:rPr lang="en-US" dirty="0"/>
              <a:t>Solution:</a:t>
            </a:r>
          </a:p>
          <a:p>
            <a:pPr lvl="1"/>
            <a:r>
              <a:rPr lang="en-US" dirty="0"/>
              <a:t>Two cycles, 1) exposure and 2) readout.</a:t>
            </a:r>
          </a:p>
          <a:p>
            <a:pPr lvl="2"/>
            <a:r>
              <a:rPr lang="en-US" dirty="0"/>
              <a:t>Fast sequence – expose only, ignore readout on AO</a:t>
            </a:r>
          </a:p>
          <a:p>
            <a:pPr lvl="2"/>
            <a:r>
              <a:rPr lang="en-US" dirty="0"/>
              <a:t>Slow sequence – readout only, read stored data in cycle 1)</a:t>
            </a:r>
            <a:endParaRPr lang="en-US" altLang="en-US" dirty="0"/>
          </a:p>
        </p:txBody>
      </p:sp>
      <p:grpSp>
        <p:nvGrpSpPr>
          <p:cNvPr id="4" name="Group 3">
            <a:extLst>
              <a:ext uri="{FF2B5EF4-FFF2-40B4-BE49-F238E27FC236}">
                <a16:creationId xmlns:a16="http://schemas.microsoft.com/office/drawing/2014/main" id="{ADD9D00F-5661-4421-A514-56EE137F0FDA}"/>
              </a:ext>
            </a:extLst>
          </p:cNvPr>
          <p:cNvGrpSpPr/>
          <p:nvPr/>
        </p:nvGrpSpPr>
        <p:grpSpPr>
          <a:xfrm>
            <a:off x="4798219" y="914400"/>
            <a:ext cx="3479797" cy="914400"/>
            <a:chOff x="4722019" y="990600"/>
            <a:chExt cx="3479797" cy="914400"/>
          </a:xfrm>
        </p:grpSpPr>
        <p:graphicFrame>
          <p:nvGraphicFramePr>
            <p:cNvPr id="5" name="Object 4">
              <a:extLst>
                <a:ext uri="{FF2B5EF4-FFF2-40B4-BE49-F238E27FC236}">
                  <a16:creationId xmlns:a16="http://schemas.microsoft.com/office/drawing/2014/main" id="{83801B1C-11D3-4FE9-8B08-D8CF8978B8AA}"/>
                </a:ext>
              </a:extLst>
            </p:cNvPr>
            <p:cNvGraphicFramePr>
              <a:graphicFrameLocks noChangeAspect="1"/>
            </p:cNvGraphicFramePr>
            <p:nvPr>
              <p:extLst>
                <p:ext uri="{D42A27DB-BD31-4B8C-83A1-F6EECF244321}">
                  <p14:modId xmlns:p14="http://schemas.microsoft.com/office/powerpoint/2010/main" val="3141764237"/>
                </p:ext>
              </p:extLst>
            </p:nvPr>
          </p:nvGraphicFramePr>
          <p:xfrm>
            <a:off x="4722019" y="990600"/>
            <a:ext cx="3479797" cy="457200"/>
          </p:xfrm>
          <a:graphic>
            <a:graphicData uri="http://schemas.openxmlformats.org/presentationml/2006/ole">
              <mc:AlternateContent xmlns:mc="http://schemas.openxmlformats.org/markup-compatibility/2006">
                <mc:Choice xmlns:v="urn:schemas-microsoft-com:vml" Requires="v">
                  <p:oleObj spid="_x0000_s5144" name="Equation" r:id="rId4" imgW="1739880" imgH="228600" progId="Equation.3">
                    <p:embed/>
                  </p:oleObj>
                </mc:Choice>
                <mc:Fallback>
                  <p:oleObj name="Equation" r:id="rId4" imgW="1739880" imgH="228600" progId="Equation.3">
                    <p:embed/>
                    <p:pic>
                      <p:nvPicPr>
                        <p:cNvPr id="5" name="Object 4">
                          <a:extLst>
                            <a:ext uri="{FF2B5EF4-FFF2-40B4-BE49-F238E27FC236}">
                              <a16:creationId xmlns:a16="http://schemas.microsoft.com/office/drawing/2014/main" id="{83801B1C-11D3-4FE9-8B08-D8CF8978B8AA}"/>
                            </a:ext>
                          </a:extLst>
                        </p:cNvPr>
                        <p:cNvPicPr/>
                        <p:nvPr/>
                      </p:nvPicPr>
                      <p:blipFill>
                        <a:blip r:embed="rId5"/>
                        <a:stretch>
                          <a:fillRect/>
                        </a:stretch>
                      </p:blipFill>
                      <p:spPr>
                        <a:xfrm>
                          <a:off x="4722019" y="990600"/>
                          <a:ext cx="3479797" cy="4572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30901F60-EEEE-4663-AB79-CA4F9C6EB551}"/>
                </a:ext>
              </a:extLst>
            </p:cNvPr>
            <p:cNvGraphicFramePr>
              <a:graphicFrameLocks noChangeAspect="1"/>
            </p:cNvGraphicFramePr>
            <p:nvPr>
              <p:extLst>
                <p:ext uri="{D42A27DB-BD31-4B8C-83A1-F6EECF244321}">
                  <p14:modId xmlns:p14="http://schemas.microsoft.com/office/powerpoint/2010/main" val="1088440428"/>
                </p:ext>
              </p:extLst>
            </p:nvPr>
          </p:nvGraphicFramePr>
          <p:xfrm>
            <a:off x="4798219" y="1447800"/>
            <a:ext cx="2860396" cy="457200"/>
          </p:xfrm>
          <a:graphic>
            <a:graphicData uri="http://schemas.openxmlformats.org/presentationml/2006/ole">
              <mc:AlternateContent xmlns:mc="http://schemas.openxmlformats.org/markup-compatibility/2006">
                <mc:Choice xmlns:v="urn:schemas-microsoft-com:vml" Requires="v">
                  <p:oleObj spid="_x0000_s5145" name="Equation" r:id="rId6" imgW="1511280" imgH="241200" progId="Equation.3">
                    <p:embed/>
                  </p:oleObj>
                </mc:Choice>
                <mc:Fallback>
                  <p:oleObj name="Equation" r:id="rId6" imgW="1511280" imgH="241200" progId="Equation.3">
                    <p:embed/>
                    <p:pic>
                      <p:nvPicPr>
                        <p:cNvPr id="6" name="Object 5">
                          <a:extLst>
                            <a:ext uri="{FF2B5EF4-FFF2-40B4-BE49-F238E27FC236}">
                              <a16:creationId xmlns:a16="http://schemas.microsoft.com/office/drawing/2014/main" id="{30901F60-EEEE-4663-AB79-CA4F9C6EB551}"/>
                            </a:ext>
                          </a:extLst>
                        </p:cNvPr>
                        <p:cNvPicPr/>
                        <p:nvPr/>
                      </p:nvPicPr>
                      <p:blipFill>
                        <a:blip r:embed="rId7"/>
                        <a:stretch>
                          <a:fillRect/>
                        </a:stretch>
                      </p:blipFill>
                      <p:spPr>
                        <a:xfrm>
                          <a:off x="4798219" y="1447800"/>
                          <a:ext cx="2860396" cy="457200"/>
                        </a:xfrm>
                        <a:prstGeom prst="rect">
                          <a:avLst/>
                        </a:prstGeom>
                      </p:spPr>
                    </p:pic>
                  </p:oleObj>
                </mc:Fallback>
              </mc:AlternateContent>
            </a:graphicData>
          </a:graphic>
        </p:graphicFrame>
      </p:grpSp>
      <p:sp>
        <p:nvSpPr>
          <p:cNvPr id="7" name="TextBox 6">
            <a:extLst>
              <a:ext uri="{FF2B5EF4-FFF2-40B4-BE49-F238E27FC236}">
                <a16:creationId xmlns:a16="http://schemas.microsoft.com/office/drawing/2014/main" id="{CED040E0-D6BC-4700-809A-D6BADCAFBC9C}"/>
              </a:ext>
            </a:extLst>
          </p:cNvPr>
          <p:cNvSpPr txBox="1"/>
          <p:nvPr/>
        </p:nvSpPr>
        <p:spPr>
          <a:xfrm>
            <a:off x="7922419" y="4038600"/>
            <a:ext cx="2362200" cy="1066800"/>
          </a:xfrm>
          <a:prstGeom prst="rect">
            <a:avLst/>
          </a:prstGeom>
        </p:spPr>
        <p:txBody>
          <a:bodyPr vert="horz" wrap="square" lIns="0" tIns="0" rIns="0" bIns="0" rtlCol="0" anchor="t">
            <a:normAutofit/>
          </a:bodyPr>
          <a:lstStyle/>
          <a:p>
            <a:endParaRPr lang="en-US" dirty="0"/>
          </a:p>
        </p:txBody>
      </p:sp>
      <p:grpSp>
        <p:nvGrpSpPr>
          <p:cNvPr id="8" name="Group 7">
            <a:extLst>
              <a:ext uri="{FF2B5EF4-FFF2-40B4-BE49-F238E27FC236}">
                <a16:creationId xmlns:a16="http://schemas.microsoft.com/office/drawing/2014/main" id="{BF8F3281-8DD9-4323-98E1-6C3EDBF59001}"/>
              </a:ext>
            </a:extLst>
          </p:cNvPr>
          <p:cNvGrpSpPr/>
          <p:nvPr/>
        </p:nvGrpSpPr>
        <p:grpSpPr>
          <a:xfrm>
            <a:off x="8379619" y="2895600"/>
            <a:ext cx="2743200" cy="1219200"/>
            <a:chOff x="8227219" y="2743200"/>
            <a:chExt cx="2743200" cy="1219200"/>
          </a:xfrm>
        </p:grpSpPr>
        <p:sp>
          <p:nvSpPr>
            <p:cNvPr id="9" name="Rectangle 8">
              <a:extLst>
                <a:ext uri="{FF2B5EF4-FFF2-40B4-BE49-F238E27FC236}">
                  <a16:creationId xmlns:a16="http://schemas.microsoft.com/office/drawing/2014/main" id="{C1CEE5F9-3757-458D-A997-29B527E55427}"/>
                </a:ext>
              </a:extLst>
            </p:cNvPr>
            <p:cNvSpPr/>
            <p:nvPr/>
          </p:nvSpPr>
          <p:spPr>
            <a:xfrm>
              <a:off x="8227219" y="2743200"/>
              <a:ext cx="2743200" cy="609600"/>
            </a:xfrm>
            <a:prstGeom prst="rect">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1E791798-3928-4FB8-A26A-04C923552F80}"/>
                </a:ext>
              </a:extLst>
            </p:cNvPr>
            <p:cNvSpPr txBox="1"/>
            <p:nvPr/>
          </p:nvSpPr>
          <p:spPr>
            <a:xfrm>
              <a:off x="8455819" y="2895600"/>
              <a:ext cx="2514600" cy="1066800"/>
            </a:xfrm>
            <a:prstGeom prst="rect">
              <a:avLst/>
            </a:prstGeom>
          </p:spPr>
          <p:txBody>
            <a:bodyPr vert="horz" wrap="square" lIns="0" tIns="0" rIns="0" bIns="0" rtlCol="0" anchor="t">
              <a:normAutofit/>
            </a:bodyPr>
            <a:lstStyle/>
            <a:p>
              <a:r>
                <a:rPr lang="en-US" dirty="0"/>
                <a:t>5 KHz &lt; </a:t>
              </a:r>
              <a:r>
                <a:rPr lang="en-US" i="1" dirty="0"/>
                <a:t>f</a:t>
              </a:r>
              <a:r>
                <a:rPr lang="en-US" i="1" baseline="-25000" dirty="0"/>
                <a:t>clock</a:t>
              </a:r>
              <a:r>
                <a:rPr lang="en-US" i="1" dirty="0"/>
                <a:t> &lt; 8 MHz</a:t>
              </a:r>
              <a:endParaRPr lang="en-US" i="1" baseline="-25000" dirty="0"/>
            </a:p>
          </p:txBody>
        </p:sp>
      </p:grpSp>
    </p:spTree>
    <p:extLst>
      <p:ext uri="{BB962C8B-B14F-4D97-AF65-F5344CB8AC3E}">
        <p14:creationId xmlns:p14="http://schemas.microsoft.com/office/powerpoint/2010/main" val="2302761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Sensors - An Introduction</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Obtains the information about the environment</a:t>
            </a:r>
          </a:p>
          <a:p>
            <a:r>
              <a:rPr lang="en-US" dirty="0"/>
              <a:t>Provides transduction between the physical (mechanical) and electrical domains</a:t>
            </a:r>
            <a:endParaRPr lang="en-US" altLang="en-US" dirty="0"/>
          </a:p>
          <a:p>
            <a:pPr lvl="1"/>
            <a:r>
              <a:rPr lang="en-US" dirty="0"/>
              <a:t>Transduction: Conversion of energy between energy domains</a:t>
            </a:r>
            <a:endParaRPr lang="en-US" altLang="en-US" dirty="0"/>
          </a:p>
        </p:txBody>
      </p:sp>
      <p:sp>
        <p:nvSpPr>
          <p:cNvPr id="4" name="Cloud 3">
            <a:extLst>
              <a:ext uri="{FF2B5EF4-FFF2-40B4-BE49-F238E27FC236}">
                <a16:creationId xmlns:a16="http://schemas.microsoft.com/office/drawing/2014/main" id="{22E31FEB-22C4-4508-83A2-6C054E35E8FC}"/>
              </a:ext>
            </a:extLst>
          </p:cNvPr>
          <p:cNvSpPr/>
          <p:nvPr/>
        </p:nvSpPr>
        <p:spPr>
          <a:xfrm>
            <a:off x="759619" y="3886200"/>
            <a:ext cx="2209800" cy="1371600"/>
          </a:xfrm>
          <a:prstGeom prst="cloud">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ight Arrow 4">
            <a:extLst>
              <a:ext uri="{FF2B5EF4-FFF2-40B4-BE49-F238E27FC236}">
                <a16:creationId xmlns:a16="http://schemas.microsoft.com/office/drawing/2014/main" id="{B99D4057-81E0-42BD-8221-27DB01D2A6C7}"/>
              </a:ext>
            </a:extLst>
          </p:cNvPr>
          <p:cNvSpPr/>
          <p:nvPr/>
        </p:nvSpPr>
        <p:spPr>
          <a:xfrm>
            <a:off x="3274219" y="4343400"/>
            <a:ext cx="609600" cy="381000"/>
          </a:xfrm>
          <a:prstGeom prst="rightArrow">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8D2E2EA9-44E7-48C4-8E9B-5DD12130BC9D}"/>
              </a:ext>
            </a:extLst>
          </p:cNvPr>
          <p:cNvSpPr/>
          <p:nvPr/>
        </p:nvSpPr>
        <p:spPr>
          <a:xfrm>
            <a:off x="4188619" y="4038600"/>
            <a:ext cx="1648691" cy="10668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206949C-1F08-49C2-80CF-FCF31D6A5FFF}"/>
              </a:ext>
            </a:extLst>
          </p:cNvPr>
          <p:cNvSpPr/>
          <p:nvPr/>
        </p:nvSpPr>
        <p:spPr>
          <a:xfrm>
            <a:off x="6474620" y="4038600"/>
            <a:ext cx="1600200" cy="10668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9EB9A31-6002-4E0C-A071-F0309C6582FA}"/>
              </a:ext>
            </a:extLst>
          </p:cNvPr>
          <p:cNvSpPr/>
          <p:nvPr/>
        </p:nvSpPr>
        <p:spPr>
          <a:xfrm>
            <a:off x="9294019" y="4038600"/>
            <a:ext cx="1981200" cy="10668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0C4106EC-736B-442C-A81B-A74331E49E94}"/>
              </a:ext>
            </a:extLst>
          </p:cNvPr>
          <p:cNvCxnSpPr/>
          <p:nvPr/>
        </p:nvCxnSpPr>
        <p:spPr>
          <a:xfrm>
            <a:off x="5026819" y="3505200"/>
            <a:ext cx="0" cy="1905000"/>
          </a:xfrm>
          <a:prstGeom prst="line">
            <a:avLst/>
          </a:prstGeom>
          <a:ln w="1905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Right Arrow 14">
            <a:extLst>
              <a:ext uri="{FF2B5EF4-FFF2-40B4-BE49-F238E27FC236}">
                <a16:creationId xmlns:a16="http://schemas.microsoft.com/office/drawing/2014/main" id="{5007CE09-69C8-4898-8B70-25432CE26C5C}"/>
              </a:ext>
            </a:extLst>
          </p:cNvPr>
          <p:cNvSpPr/>
          <p:nvPr/>
        </p:nvSpPr>
        <p:spPr>
          <a:xfrm>
            <a:off x="5941219" y="4343400"/>
            <a:ext cx="457200" cy="381000"/>
          </a:xfrm>
          <a:prstGeom prst="rightArrow">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ight Arrow 15">
            <a:extLst>
              <a:ext uri="{FF2B5EF4-FFF2-40B4-BE49-F238E27FC236}">
                <a16:creationId xmlns:a16="http://schemas.microsoft.com/office/drawing/2014/main" id="{B3133DBE-490E-4991-A7FD-D916FBEE1D8C}"/>
              </a:ext>
            </a:extLst>
          </p:cNvPr>
          <p:cNvSpPr/>
          <p:nvPr/>
        </p:nvSpPr>
        <p:spPr>
          <a:xfrm>
            <a:off x="8227219" y="4343400"/>
            <a:ext cx="914400" cy="381000"/>
          </a:xfrm>
          <a:prstGeom prst="rightArrow">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07C66B4E-C8C2-4F47-B9ED-4C86C2D7F49C}"/>
              </a:ext>
            </a:extLst>
          </p:cNvPr>
          <p:cNvSpPr txBox="1"/>
          <p:nvPr/>
        </p:nvSpPr>
        <p:spPr>
          <a:xfrm>
            <a:off x="4417219" y="4343400"/>
            <a:ext cx="1219200" cy="304800"/>
          </a:xfrm>
          <a:prstGeom prst="rect">
            <a:avLst/>
          </a:prstGeom>
          <a:solidFill>
            <a:schemeClr val="bg1"/>
          </a:solidFill>
        </p:spPr>
        <p:txBody>
          <a:bodyPr vert="horz" wrap="square" lIns="0" tIns="0" rIns="0" bIns="0" rtlCol="0" anchor="t">
            <a:normAutofit/>
          </a:bodyPr>
          <a:lstStyle/>
          <a:p>
            <a:pPr algn="ctr"/>
            <a:r>
              <a:rPr lang="en-US" dirty="0"/>
              <a:t>Sensor</a:t>
            </a:r>
          </a:p>
        </p:txBody>
      </p:sp>
      <p:sp>
        <p:nvSpPr>
          <p:cNvPr id="13" name="TextBox 12">
            <a:extLst>
              <a:ext uri="{FF2B5EF4-FFF2-40B4-BE49-F238E27FC236}">
                <a16:creationId xmlns:a16="http://schemas.microsoft.com/office/drawing/2014/main" id="{EE716B48-48FA-48B2-B674-2EA7A84A9032}"/>
              </a:ext>
            </a:extLst>
          </p:cNvPr>
          <p:cNvSpPr txBox="1"/>
          <p:nvPr/>
        </p:nvSpPr>
        <p:spPr>
          <a:xfrm>
            <a:off x="1216819" y="4419600"/>
            <a:ext cx="1219200" cy="304800"/>
          </a:xfrm>
          <a:prstGeom prst="rect">
            <a:avLst/>
          </a:prstGeom>
          <a:solidFill>
            <a:schemeClr val="bg1"/>
          </a:solidFill>
        </p:spPr>
        <p:txBody>
          <a:bodyPr vert="horz" wrap="square" lIns="0" tIns="0" rIns="0" bIns="0" rtlCol="0" anchor="t">
            <a:normAutofit/>
          </a:bodyPr>
          <a:lstStyle/>
          <a:p>
            <a:pPr algn="ctr"/>
            <a:r>
              <a:rPr lang="en-US" dirty="0"/>
              <a:t>Environment</a:t>
            </a:r>
          </a:p>
        </p:txBody>
      </p:sp>
      <p:sp>
        <p:nvSpPr>
          <p:cNvPr id="14" name="TextBox 13">
            <a:extLst>
              <a:ext uri="{FF2B5EF4-FFF2-40B4-BE49-F238E27FC236}">
                <a16:creationId xmlns:a16="http://schemas.microsoft.com/office/drawing/2014/main" id="{2FB15DE0-A529-4D8C-AEEF-88F982FCF31E}"/>
              </a:ext>
            </a:extLst>
          </p:cNvPr>
          <p:cNvSpPr txBox="1"/>
          <p:nvPr/>
        </p:nvSpPr>
        <p:spPr>
          <a:xfrm>
            <a:off x="4036219" y="3429000"/>
            <a:ext cx="1219200" cy="304800"/>
          </a:xfrm>
          <a:prstGeom prst="rect">
            <a:avLst/>
          </a:prstGeom>
          <a:noFill/>
        </p:spPr>
        <p:txBody>
          <a:bodyPr vert="horz" wrap="square" lIns="0" tIns="0" rIns="0" bIns="0" rtlCol="0" anchor="t">
            <a:normAutofit/>
          </a:bodyPr>
          <a:lstStyle/>
          <a:p>
            <a:pPr algn="ctr"/>
            <a:r>
              <a:rPr lang="en-US" sz="1400" dirty="0"/>
              <a:t>Physical</a:t>
            </a:r>
          </a:p>
        </p:txBody>
      </p:sp>
      <p:sp>
        <p:nvSpPr>
          <p:cNvPr id="15" name="TextBox 14">
            <a:extLst>
              <a:ext uri="{FF2B5EF4-FFF2-40B4-BE49-F238E27FC236}">
                <a16:creationId xmlns:a16="http://schemas.microsoft.com/office/drawing/2014/main" id="{C78402C0-5FFD-4C68-B536-07A7A7A22279}"/>
              </a:ext>
            </a:extLst>
          </p:cNvPr>
          <p:cNvSpPr txBox="1"/>
          <p:nvPr/>
        </p:nvSpPr>
        <p:spPr>
          <a:xfrm>
            <a:off x="4874419" y="3429000"/>
            <a:ext cx="1219200" cy="304800"/>
          </a:xfrm>
          <a:prstGeom prst="rect">
            <a:avLst/>
          </a:prstGeom>
          <a:noFill/>
        </p:spPr>
        <p:txBody>
          <a:bodyPr vert="horz" wrap="square" lIns="0" tIns="0" rIns="0" bIns="0" rtlCol="0" anchor="t">
            <a:normAutofit/>
          </a:bodyPr>
          <a:lstStyle/>
          <a:p>
            <a:pPr algn="ctr"/>
            <a:r>
              <a:rPr lang="en-US" sz="1400" dirty="0"/>
              <a:t>Electrical</a:t>
            </a:r>
          </a:p>
        </p:txBody>
      </p:sp>
      <p:sp>
        <p:nvSpPr>
          <p:cNvPr id="16" name="TextBox 15">
            <a:extLst>
              <a:ext uri="{FF2B5EF4-FFF2-40B4-BE49-F238E27FC236}">
                <a16:creationId xmlns:a16="http://schemas.microsoft.com/office/drawing/2014/main" id="{0C9201A7-7E24-4C50-9C1E-DAA700882B4E}"/>
              </a:ext>
            </a:extLst>
          </p:cNvPr>
          <p:cNvSpPr txBox="1"/>
          <p:nvPr/>
        </p:nvSpPr>
        <p:spPr>
          <a:xfrm>
            <a:off x="6550819" y="4267200"/>
            <a:ext cx="1524000" cy="990600"/>
          </a:xfrm>
          <a:prstGeom prst="rect">
            <a:avLst/>
          </a:prstGeom>
          <a:noFill/>
        </p:spPr>
        <p:txBody>
          <a:bodyPr vert="horz" wrap="square" lIns="0" tIns="0" rIns="0" bIns="0" rtlCol="0" anchor="t">
            <a:normAutofit/>
          </a:bodyPr>
          <a:lstStyle/>
          <a:p>
            <a:pPr algn="ctr"/>
            <a:r>
              <a:rPr lang="en-US" dirty="0"/>
              <a:t>Sensor</a:t>
            </a:r>
          </a:p>
          <a:p>
            <a:pPr algn="ctr"/>
            <a:r>
              <a:rPr lang="en-US" dirty="0"/>
              <a:t>electronics</a:t>
            </a:r>
          </a:p>
        </p:txBody>
      </p:sp>
      <p:sp>
        <p:nvSpPr>
          <p:cNvPr id="17" name="TextBox 16">
            <a:extLst>
              <a:ext uri="{FF2B5EF4-FFF2-40B4-BE49-F238E27FC236}">
                <a16:creationId xmlns:a16="http://schemas.microsoft.com/office/drawing/2014/main" id="{F3E0C7E4-ABF2-46B9-8270-FDA62898CB9F}"/>
              </a:ext>
            </a:extLst>
          </p:cNvPr>
          <p:cNvSpPr txBox="1"/>
          <p:nvPr/>
        </p:nvSpPr>
        <p:spPr>
          <a:xfrm>
            <a:off x="9522619" y="4419600"/>
            <a:ext cx="1524000" cy="381000"/>
          </a:xfrm>
          <a:prstGeom prst="rect">
            <a:avLst/>
          </a:prstGeom>
          <a:noFill/>
        </p:spPr>
        <p:txBody>
          <a:bodyPr vert="horz" wrap="square" lIns="0" tIns="0" rIns="0" bIns="0" rtlCol="0" anchor="t">
            <a:normAutofit/>
          </a:bodyPr>
          <a:lstStyle/>
          <a:p>
            <a:pPr algn="ctr"/>
            <a:r>
              <a:rPr lang="en-US" dirty="0"/>
              <a:t>Microcontroller</a:t>
            </a:r>
          </a:p>
        </p:txBody>
      </p:sp>
    </p:spTree>
    <p:extLst>
      <p:ext uri="{BB962C8B-B14F-4D97-AF65-F5344CB8AC3E}">
        <p14:creationId xmlns:p14="http://schemas.microsoft.com/office/powerpoint/2010/main" val="1918657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Exposure Adjustment</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a:xfrm>
            <a:off x="479425" y="5358302"/>
            <a:ext cx="11233150" cy="1023448"/>
          </a:xfrm>
        </p:spPr>
        <p:txBody>
          <a:bodyPr/>
          <a:lstStyle/>
          <a:p>
            <a:r>
              <a:rPr lang="en-US" dirty="0"/>
              <a:t>Exposure should be adjusted to maximize dynamic range</a:t>
            </a:r>
            <a:endParaRPr lang="en-US" altLang="en-US" dirty="0"/>
          </a:p>
          <a:p>
            <a:pPr lvl="1"/>
            <a:r>
              <a:rPr lang="en-US" dirty="0"/>
              <a:t>Can be done online during line following</a:t>
            </a:r>
          </a:p>
          <a:p>
            <a:pPr lvl="1"/>
            <a:r>
              <a:rPr lang="en-US" dirty="0"/>
              <a:t>Can be done during the control loop</a:t>
            </a:r>
            <a:endParaRPr lang="en-US" altLang="en-US" dirty="0"/>
          </a:p>
        </p:txBody>
      </p:sp>
      <p:sp>
        <p:nvSpPr>
          <p:cNvPr id="4" name="TextBox 3">
            <a:extLst>
              <a:ext uri="{FF2B5EF4-FFF2-40B4-BE49-F238E27FC236}">
                <a16:creationId xmlns:a16="http://schemas.microsoft.com/office/drawing/2014/main" id="{1AF1B665-1770-40A6-8CDC-F3F545F243CD}"/>
              </a:ext>
            </a:extLst>
          </p:cNvPr>
          <p:cNvSpPr txBox="1"/>
          <p:nvPr/>
        </p:nvSpPr>
        <p:spPr>
          <a:xfrm>
            <a:off x="7693819" y="5029200"/>
            <a:ext cx="914400" cy="914400"/>
          </a:xfrm>
          <a:prstGeom prst="rect">
            <a:avLst/>
          </a:prstGeom>
        </p:spPr>
        <p:txBody>
          <a:bodyPr vert="horz" wrap="none" lIns="0" tIns="0" rIns="0" bIns="0" rtlCol="0" anchor="t">
            <a:normAutofit/>
          </a:bodyPr>
          <a:lstStyle/>
          <a:p>
            <a:endParaRPr lang="en-US" dirty="0"/>
          </a:p>
        </p:txBody>
      </p:sp>
      <p:grpSp>
        <p:nvGrpSpPr>
          <p:cNvPr id="5" name="Group 4">
            <a:extLst>
              <a:ext uri="{FF2B5EF4-FFF2-40B4-BE49-F238E27FC236}">
                <a16:creationId xmlns:a16="http://schemas.microsoft.com/office/drawing/2014/main" id="{58BA39C4-42CF-47F2-A353-DF1ACD4CC3F0}"/>
              </a:ext>
            </a:extLst>
          </p:cNvPr>
          <p:cNvGrpSpPr/>
          <p:nvPr/>
        </p:nvGrpSpPr>
        <p:grpSpPr>
          <a:xfrm>
            <a:off x="4417219" y="1447800"/>
            <a:ext cx="3353963" cy="2667000"/>
            <a:chOff x="7846219" y="1534633"/>
            <a:chExt cx="3353963" cy="2667000"/>
          </a:xfrm>
        </p:grpSpPr>
        <p:cxnSp>
          <p:nvCxnSpPr>
            <p:cNvPr id="6" name="Straight Arrow Connector 5">
              <a:extLst>
                <a:ext uri="{FF2B5EF4-FFF2-40B4-BE49-F238E27FC236}">
                  <a16:creationId xmlns:a16="http://schemas.microsoft.com/office/drawing/2014/main" id="{FB705916-E912-43C0-9F5E-DA1B4A62C437}"/>
                </a:ext>
              </a:extLst>
            </p:cNvPr>
            <p:cNvCxnSpPr/>
            <p:nvPr/>
          </p:nvCxnSpPr>
          <p:spPr>
            <a:xfrm flipV="1">
              <a:off x="8533182" y="1915633"/>
              <a:ext cx="0" cy="167640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8CEF587-2258-465D-B226-68F9EB6C5864}"/>
                </a:ext>
              </a:extLst>
            </p:cNvPr>
            <p:cNvCxnSpPr/>
            <p:nvPr/>
          </p:nvCxnSpPr>
          <p:spPr>
            <a:xfrm>
              <a:off x="8456982" y="3515833"/>
              <a:ext cx="2743200" cy="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8" name="Freeform 27">
              <a:extLst>
                <a:ext uri="{FF2B5EF4-FFF2-40B4-BE49-F238E27FC236}">
                  <a16:creationId xmlns:a16="http://schemas.microsoft.com/office/drawing/2014/main" id="{C0196B18-7F7F-4F47-96A2-B85E00656F51}"/>
                </a:ext>
              </a:extLst>
            </p:cNvPr>
            <p:cNvSpPr/>
            <p:nvPr/>
          </p:nvSpPr>
          <p:spPr>
            <a:xfrm>
              <a:off x="8532019" y="2590800"/>
              <a:ext cx="2519916" cy="903768"/>
            </a:xfrm>
            <a:custGeom>
              <a:avLst/>
              <a:gdLst>
                <a:gd name="connsiteX0" fmla="*/ 0 w 2519916"/>
                <a:gd name="connsiteY0" fmla="*/ 148856 h 903768"/>
                <a:gd name="connsiteX1" fmla="*/ 116958 w 2519916"/>
                <a:gd name="connsiteY1" fmla="*/ 74428 h 903768"/>
                <a:gd name="connsiteX2" fmla="*/ 212651 w 2519916"/>
                <a:gd name="connsiteY2" fmla="*/ 148856 h 903768"/>
                <a:gd name="connsiteX3" fmla="*/ 329609 w 2519916"/>
                <a:gd name="connsiteY3" fmla="*/ 85061 h 903768"/>
                <a:gd name="connsiteX4" fmla="*/ 489097 w 2519916"/>
                <a:gd name="connsiteY4" fmla="*/ 148856 h 903768"/>
                <a:gd name="connsiteX5" fmla="*/ 627321 w 2519916"/>
                <a:gd name="connsiteY5" fmla="*/ 159489 h 903768"/>
                <a:gd name="connsiteX6" fmla="*/ 701749 w 2519916"/>
                <a:gd name="connsiteY6" fmla="*/ 106326 h 903768"/>
                <a:gd name="connsiteX7" fmla="*/ 903767 w 2519916"/>
                <a:gd name="connsiteY7" fmla="*/ 159489 h 903768"/>
                <a:gd name="connsiteX8" fmla="*/ 946297 w 2519916"/>
                <a:gd name="connsiteY8" fmla="*/ 255182 h 903768"/>
                <a:gd name="connsiteX9" fmla="*/ 1031358 w 2519916"/>
                <a:gd name="connsiteY9" fmla="*/ 818707 h 903768"/>
                <a:gd name="connsiteX10" fmla="*/ 1084521 w 2519916"/>
                <a:gd name="connsiteY10" fmla="*/ 882503 h 903768"/>
                <a:gd name="connsiteX11" fmla="*/ 1158949 w 2519916"/>
                <a:gd name="connsiteY11" fmla="*/ 818707 h 903768"/>
                <a:gd name="connsiteX12" fmla="*/ 1222744 w 2519916"/>
                <a:gd name="connsiteY12" fmla="*/ 903768 h 903768"/>
                <a:gd name="connsiteX13" fmla="*/ 1286539 w 2519916"/>
                <a:gd name="connsiteY13" fmla="*/ 839973 h 903768"/>
                <a:gd name="connsiteX14" fmla="*/ 1360967 w 2519916"/>
                <a:gd name="connsiteY14" fmla="*/ 871870 h 903768"/>
                <a:gd name="connsiteX15" fmla="*/ 1435395 w 2519916"/>
                <a:gd name="connsiteY15" fmla="*/ 414670 h 903768"/>
                <a:gd name="connsiteX16" fmla="*/ 1520456 w 2519916"/>
                <a:gd name="connsiteY16" fmla="*/ 138224 h 903768"/>
                <a:gd name="connsiteX17" fmla="*/ 1605516 w 2519916"/>
                <a:gd name="connsiteY17" fmla="*/ 0 h 903768"/>
                <a:gd name="connsiteX18" fmla="*/ 1722474 w 2519916"/>
                <a:gd name="connsiteY18" fmla="*/ 138224 h 903768"/>
                <a:gd name="connsiteX19" fmla="*/ 1871330 w 2519916"/>
                <a:gd name="connsiteY19" fmla="*/ 85061 h 903768"/>
                <a:gd name="connsiteX20" fmla="*/ 1956391 w 2519916"/>
                <a:gd name="connsiteY20" fmla="*/ 148856 h 903768"/>
                <a:gd name="connsiteX21" fmla="*/ 2115879 w 2519916"/>
                <a:gd name="connsiteY21" fmla="*/ 148856 h 903768"/>
                <a:gd name="connsiteX22" fmla="*/ 2200939 w 2519916"/>
                <a:gd name="connsiteY22" fmla="*/ 127591 h 903768"/>
                <a:gd name="connsiteX23" fmla="*/ 2286000 w 2519916"/>
                <a:gd name="connsiteY23" fmla="*/ 202019 h 903768"/>
                <a:gd name="connsiteX24" fmla="*/ 2424223 w 2519916"/>
                <a:gd name="connsiteY24" fmla="*/ 127591 h 903768"/>
                <a:gd name="connsiteX25" fmla="*/ 2519916 w 2519916"/>
                <a:gd name="connsiteY25" fmla="*/ 202019 h 90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519916" h="903768">
                  <a:moveTo>
                    <a:pt x="0" y="148856"/>
                  </a:moveTo>
                  <a:lnTo>
                    <a:pt x="116958" y="74428"/>
                  </a:lnTo>
                  <a:lnTo>
                    <a:pt x="212651" y="148856"/>
                  </a:lnTo>
                  <a:lnTo>
                    <a:pt x="329609" y="85061"/>
                  </a:lnTo>
                  <a:lnTo>
                    <a:pt x="489097" y="148856"/>
                  </a:lnTo>
                  <a:lnTo>
                    <a:pt x="627321" y="159489"/>
                  </a:lnTo>
                  <a:lnTo>
                    <a:pt x="701749" y="106326"/>
                  </a:lnTo>
                  <a:lnTo>
                    <a:pt x="903767" y="159489"/>
                  </a:lnTo>
                  <a:lnTo>
                    <a:pt x="946297" y="255182"/>
                  </a:lnTo>
                  <a:lnTo>
                    <a:pt x="1031358" y="818707"/>
                  </a:lnTo>
                  <a:lnTo>
                    <a:pt x="1084521" y="882503"/>
                  </a:lnTo>
                  <a:lnTo>
                    <a:pt x="1158949" y="818707"/>
                  </a:lnTo>
                  <a:lnTo>
                    <a:pt x="1222744" y="903768"/>
                  </a:lnTo>
                  <a:lnTo>
                    <a:pt x="1286539" y="839973"/>
                  </a:lnTo>
                  <a:lnTo>
                    <a:pt x="1360967" y="871870"/>
                  </a:lnTo>
                  <a:lnTo>
                    <a:pt x="1435395" y="414670"/>
                  </a:lnTo>
                  <a:lnTo>
                    <a:pt x="1520456" y="138224"/>
                  </a:lnTo>
                  <a:lnTo>
                    <a:pt x="1605516" y="0"/>
                  </a:lnTo>
                  <a:lnTo>
                    <a:pt x="1722474" y="138224"/>
                  </a:lnTo>
                  <a:lnTo>
                    <a:pt x="1871330" y="85061"/>
                  </a:lnTo>
                  <a:lnTo>
                    <a:pt x="1956391" y="148856"/>
                  </a:lnTo>
                  <a:lnTo>
                    <a:pt x="2115879" y="148856"/>
                  </a:lnTo>
                  <a:lnTo>
                    <a:pt x="2200939" y="127591"/>
                  </a:lnTo>
                  <a:lnTo>
                    <a:pt x="2286000" y="202019"/>
                  </a:lnTo>
                  <a:lnTo>
                    <a:pt x="2424223" y="127591"/>
                  </a:lnTo>
                  <a:lnTo>
                    <a:pt x="2519916" y="202019"/>
                  </a:lnTo>
                </a:path>
              </a:pathLst>
            </a:cu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EB6FA4E-C958-4635-AE3E-28BB3D2BC256}"/>
                </a:ext>
              </a:extLst>
            </p:cNvPr>
            <p:cNvSpPr txBox="1"/>
            <p:nvPr/>
          </p:nvSpPr>
          <p:spPr>
            <a:xfrm>
              <a:off x="7846219" y="1534633"/>
              <a:ext cx="914400" cy="533400"/>
            </a:xfrm>
            <a:prstGeom prst="rect">
              <a:avLst/>
            </a:prstGeom>
          </p:spPr>
          <p:txBody>
            <a:bodyPr vert="horz" wrap="square" lIns="0" tIns="0" rIns="0" bIns="0" rtlCol="0" anchor="t">
              <a:normAutofit/>
            </a:bodyPr>
            <a:lstStyle/>
            <a:p>
              <a:r>
                <a:rPr lang="en-US" sz="1600" dirty="0"/>
                <a:t>pixel values</a:t>
              </a:r>
            </a:p>
          </p:txBody>
        </p:sp>
        <p:sp>
          <p:nvSpPr>
            <p:cNvPr id="10" name="TextBox 9">
              <a:extLst>
                <a:ext uri="{FF2B5EF4-FFF2-40B4-BE49-F238E27FC236}">
                  <a16:creationId xmlns:a16="http://schemas.microsoft.com/office/drawing/2014/main" id="{AA7435E2-351F-41B3-B67A-F34A42AC16D0}"/>
                </a:ext>
              </a:extLst>
            </p:cNvPr>
            <p:cNvSpPr txBox="1"/>
            <p:nvPr/>
          </p:nvSpPr>
          <p:spPr>
            <a:xfrm>
              <a:off x="9217819" y="3820633"/>
              <a:ext cx="1524000" cy="381000"/>
            </a:xfrm>
            <a:prstGeom prst="rect">
              <a:avLst/>
            </a:prstGeom>
          </p:spPr>
          <p:txBody>
            <a:bodyPr vert="horz" wrap="square" lIns="0" tIns="0" rIns="0" bIns="0" rtlCol="0" anchor="t">
              <a:normAutofit/>
            </a:bodyPr>
            <a:lstStyle/>
            <a:p>
              <a:r>
                <a:rPr lang="en-US" sz="1400" dirty="0"/>
                <a:t>good exposure</a:t>
              </a:r>
            </a:p>
          </p:txBody>
        </p:sp>
      </p:grpSp>
      <p:grpSp>
        <p:nvGrpSpPr>
          <p:cNvPr id="11" name="Group 10">
            <a:extLst>
              <a:ext uri="{FF2B5EF4-FFF2-40B4-BE49-F238E27FC236}">
                <a16:creationId xmlns:a16="http://schemas.microsoft.com/office/drawing/2014/main" id="{7355A757-8157-45E1-A918-E296911FDD1E}"/>
              </a:ext>
            </a:extLst>
          </p:cNvPr>
          <p:cNvGrpSpPr/>
          <p:nvPr/>
        </p:nvGrpSpPr>
        <p:grpSpPr>
          <a:xfrm>
            <a:off x="683419" y="1524000"/>
            <a:ext cx="3352800" cy="2590800"/>
            <a:chOff x="7847382" y="1534633"/>
            <a:chExt cx="3352800" cy="2590800"/>
          </a:xfrm>
        </p:grpSpPr>
        <p:cxnSp>
          <p:nvCxnSpPr>
            <p:cNvPr id="12" name="Straight Arrow Connector 11">
              <a:extLst>
                <a:ext uri="{FF2B5EF4-FFF2-40B4-BE49-F238E27FC236}">
                  <a16:creationId xmlns:a16="http://schemas.microsoft.com/office/drawing/2014/main" id="{470DCBF6-A26E-421D-8553-8BC22585EBAE}"/>
                </a:ext>
              </a:extLst>
            </p:cNvPr>
            <p:cNvCxnSpPr/>
            <p:nvPr/>
          </p:nvCxnSpPr>
          <p:spPr>
            <a:xfrm flipV="1">
              <a:off x="8533182" y="1915633"/>
              <a:ext cx="0" cy="167640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CFA361D-E891-4152-A808-13E9D4367135}"/>
                </a:ext>
              </a:extLst>
            </p:cNvPr>
            <p:cNvCxnSpPr/>
            <p:nvPr/>
          </p:nvCxnSpPr>
          <p:spPr>
            <a:xfrm>
              <a:off x="8456982" y="3515833"/>
              <a:ext cx="2743200" cy="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4" name="Freeform 33">
              <a:extLst>
                <a:ext uri="{FF2B5EF4-FFF2-40B4-BE49-F238E27FC236}">
                  <a16:creationId xmlns:a16="http://schemas.microsoft.com/office/drawing/2014/main" id="{DE7D3F0C-A820-4C0F-B04A-806304671AE4}"/>
                </a:ext>
              </a:extLst>
            </p:cNvPr>
            <p:cNvSpPr/>
            <p:nvPr/>
          </p:nvSpPr>
          <p:spPr>
            <a:xfrm>
              <a:off x="8532019" y="3287232"/>
              <a:ext cx="2519916" cy="207335"/>
            </a:xfrm>
            <a:custGeom>
              <a:avLst/>
              <a:gdLst>
                <a:gd name="connsiteX0" fmla="*/ 0 w 2519916"/>
                <a:gd name="connsiteY0" fmla="*/ 148856 h 903768"/>
                <a:gd name="connsiteX1" fmla="*/ 116958 w 2519916"/>
                <a:gd name="connsiteY1" fmla="*/ 74428 h 903768"/>
                <a:gd name="connsiteX2" fmla="*/ 212651 w 2519916"/>
                <a:gd name="connsiteY2" fmla="*/ 148856 h 903768"/>
                <a:gd name="connsiteX3" fmla="*/ 329609 w 2519916"/>
                <a:gd name="connsiteY3" fmla="*/ 85061 h 903768"/>
                <a:gd name="connsiteX4" fmla="*/ 489097 w 2519916"/>
                <a:gd name="connsiteY4" fmla="*/ 148856 h 903768"/>
                <a:gd name="connsiteX5" fmla="*/ 627321 w 2519916"/>
                <a:gd name="connsiteY5" fmla="*/ 159489 h 903768"/>
                <a:gd name="connsiteX6" fmla="*/ 701749 w 2519916"/>
                <a:gd name="connsiteY6" fmla="*/ 106326 h 903768"/>
                <a:gd name="connsiteX7" fmla="*/ 903767 w 2519916"/>
                <a:gd name="connsiteY7" fmla="*/ 159489 h 903768"/>
                <a:gd name="connsiteX8" fmla="*/ 946297 w 2519916"/>
                <a:gd name="connsiteY8" fmla="*/ 255182 h 903768"/>
                <a:gd name="connsiteX9" fmla="*/ 1031358 w 2519916"/>
                <a:gd name="connsiteY9" fmla="*/ 818707 h 903768"/>
                <a:gd name="connsiteX10" fmla="*/ 1084521 w 2519916"/>
                <a:gd name="connsiteY10" fmla="*/ 882503 h 903768"/>
                <a:gd name="connsiteX11" fmla="*/ 1158949 w 2519916"/>
                <a:gd name="connsiteY11" fmla="*/ 818707 h 903768"/>
                <a:gd name="connsiteX12" fmla="*/ 1222744 w 2519916"/>
                <a:gd name="connsiteY12" fmla="*/ 903768 h 903768"/>
                <a:gd name="connsiteX13" fmla="*/ 1286539 w 2519916"/>
                <a:gd name="connsiteY13" fmla="*/ 839973 h 903768"/>
                <a:gd name="connsiteX14" fmla="*/ 1360967 w 2519916"/>
                <a:gd name="connsiteY14" fmla="*/ 871870 h 903768"/>
                <a:gd name="connsiteX15" fmla="*/ 1435395 w 2519916"/>
                <a:gd name="connsiteY15" fmla="*/ 414670 h 903768"/>
                <a:gd name="connsiteX16" fmla="*/ 1520456 w 2519916"/>
                <a:gd name="connsiteY16" fmla="*/ 138224 h 903768"/>
                <a:gd name="connsiteX17" fmla="*/ 1605516 w 2519916"/>
                <a:gd name="connsiteY17" fmla="*/ 0 h 903768"/>
                <a:gd name="connsiteX18" fmla="*/ 1722474 w 2519916"/>
                <a:gd name="connsiteY18" fmla="*/ 138224 h 903768"/>
                <a:gd name="connsiteX19" fmla="*/ 1871330 w 2519916"/>
                <a:gd name="connsiteY19" fmla="*/ 85061 h 903768"/>
                <a:gd name="connsiteX20" fmla="*/ 1956391 w 2519916"/>
                <a:gd name="connsiteY20" fmla="*/ 148856 h 903768"/>
                <a:gd name="connsiteX21" fmla="*/ 2115879 w 2519916"/>
                <a:gd name="connsiteY21" fmla="*/ 148856 h 903768"/>
                <a:gd name="connsiteX22" fmla="*/ 2200939 w 2519916"/>
                <a:gd name="connsiteY22" fmla="*/ 127591 h 903768"/>
                <a:gd name="connsiteX23" fmla="*/ 2286000 w 2519916"/>
                <a:gd name="connsiteY23" fmla="*/ 202019 h 903768"/>
                <a:gd name="connsiteX24" fmla="*/ 2424223 w 2519916"/>
                <a:gd name="connsiteY24" fmla="*/ 127591 h 903768"/>
                <a:gd name="connsiteX25" fmla="*/ 2519916 w 2519916"/>
                <a:gd name="connsiteY25" fmla="*/ 202019 h 90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519916" h="903768">
                  <a:moveTo>
                    <a:pt x="0" y="148856"/>
                  </a:moveTo>
                  <a:lnTo>
                    <a:pt x="116958" y="74428"/>
                  </a:lnTo>
                  <a:lnTo>
                    <a:pt x="212651" y="148856"/>
                  </a:lnTo>
                  <a:lnTo>
                    <a:pt x="329609" y="85061"/>
                  </a:lnTo>
                  <a:lnTo>
                    <a:pt x="489097" y="148856"/>
                  </a:lnTo>
                  <a:lnTo>
                    <a:pt x="627321" y="159489"/>
                  </a:lnTo>
                  <a:lnTo>
                    <a:pt x="701749" y="106326"/>
                  </a:lnTo>
                  <a:lnTo>
                    <a:pt x="903767" y="159489"/>
                  </a:lnTo>
                  <a:lnTo>
                    <a:pt x="946297" y="255182"/>
                  </a:lnTo>
                  <a:lnTo>
                    <a:pt x="1031358" y="818707"/>
                  </a:lnTo>
                  <a:lnTo>
                    <a:pt x="1084521" y="882503"/>
                  </a:lnTo>
                  <a:lnTo>
                    <a:pt x="1158949" y="818707"/>
                  </a:lnTo>
                  <a:lnTo>
                    <a:pt x="1222744" y="903768"/>
                  </a:lnTo>
                  <a:lnTo>
                    <a:pt x="1286539" y="839973"/>
                  </a:lnTo>
                  <a:lnTo>
                    <a:pt x="1360967" y="871870"/>
                  </a:lnTo>
                  <a:lnTo>
                    <a:pt x="1435395" y="414670"/>
                  </a:lnTo>
                  <a:lnTo>
                    <a:pt x="1520456" y="138224"/>
                  </a:lnTo>
                  <a:lnTo>
                    <a:pt x="1605516" y="0"/>
                  </a:lnTo>
                  <a:lnTo>
                    <a:pt x="1722474" y="138224"/>
                  </a:lnTo>
                  <a:lnTo>
                    <a:pt x="1871330" y="85061"/>
                  </a:lnTo>
                  <a:lnTo>
                    <a:pt x="1956391" y="148856"/>
                  </a:lnTo>
                  <a:lnTo>
                    <a:pt x="2115879" y="148856"/>
                  </a:lnTo>
                  <a:lnTo>
                    <a:pt x="2200939" y="127591"/>
                  </a:lnTo>
                  <a:lnTo>
                    <a:pt x="2286000" y="202019"/>
                  </a:lnTo>
                  <a:lnTo>
                    <a:pt x="2424223" y="127591"/>
                  </a:lnTo>
                  <a:lnTo>
                    <a:pt x="2519916" y="202019"/>
                  </a:lnTo>
                </a:path>
              </a:pathLst>
            </a:cu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B805B08-19AE-4118-9F23-9D00335AD867}"/>
                </a:ext>
              </a:extLst>
            </p:cNvPr>
            <p:cNvSpPr txBox="1"/>
            <p:nvPr/>
          </p:nvSpPr>
          <p:spPr>
            <a:xfrm>
              <a:off x="7847382" y="1534633"/>
              <a:ext cx="914400" cy="533400"/>
            </a:xfrm>
            <a:prstGeom prst="rect">
              <a:avLst/>
            </a:prstGeom>
          </p:spPr>
          <p:txBody>
            <a:bodyPr vert="horz" wrap="square" lIns="0" tIns="0" rIns="0" bIns="0" rtlCol="0" anchor="t">
              <a:normAutofit/>
            </a:bodyPr>
            <a:lstStyle/>
            <a:p>
              <a:r>
                <a:rPr lang="en-US" sz="1600" dirty="0"/>
                <a:t>pixel values</a:t>
              </a:r>
            </a:p>
          </p:txBody>
        </p:sp>
        <p:sp>
          <p:nvSpPr>
            <p:cNvPr id="16" name="TextBox 15">
              <a:extLst>
                <a:ext uri="{FF2B5EF4-FFF2-40B4-BE49-F238E27FC236}">
                  <a16:creationId xmlns:a16="http://schemas.microsoft.com/office/drawing/2014/main" id="{DA17D6C7-E5D3-486C-A77E-19F5B29E9163}"/>
                </a:ext>
              </a:extLst>
            </p:cNvPr>
            <p:cNvSpPr txBox="1"/>
            <p:nvPr/>
          </p:nvSpPr>
          <p:spPr>
            <a:xfrm>
              <a:off x="8685582" y="3744433"/>
              <a:ext cx="2209800" cy="381000"/>
            </a:xfrm>
            <a:prstGeom prst="rect">
              <a:avLst/>
            </a:prstGeom>
          </p:spPr>
          <p:txBody>
            <a:bodyPr vert="horz" wrap="square" lIns="0" tIns="0" rIns="0" bIns="0" rtlCol="0" anchor="t">
              <a:normAutofit fontScale="92500" lnSpcReduction="10000"/>
            </a:bodyPr>
            <a:lstStyle/>
            <a:p>
              <a:pPr algn="ctr"/>
              <a:r>
                <a:rPr lang="en-US" sz="1400" dirty="0"/>
                <a:t>underexposed</a:t>
              </a:r>
            </a:p>
            <a:p>
              <a:pPr algn="ctr"/>
              <a:r>
                <a:rPr lang="en-US" sz="1400" dirty="0"/>
                <a:t>(not enough dynamic range)</a:t>
              </a:r>
            </a:p>
          </p:txBody>
        </p:sp>
      </p:grpSp>
      <p:grpSp>
        <p:nvGrpSpPr>
          <p:cNvPr id="17" name="Group 16">
            <a:extLst>
              <a:ext uri="{FF2B5EF4-FFF2-40B4-BE49-F238E27FC236}">
                <a16:creationId xmlns:a16="http://schemas.microsoft.com/office/drawing/2014/main" id="{514DA609-EFE2-4D69-9678-85433A3A426D}"/>
              </a:ext>
            </a:extLst>
          </p:cNvPr>
          <p:cNvGrpSpPr/>
          <p:nvPr/>
        </p:nvGrpSpPr>
        <p:grpSpPr>
          <a:xfrm>
            <a:off x="8303419" y="1447800"/>
            <a:ext cx="3352800" cy="2667000"/>
            <a:chOff x="7847382" y="1534633"/>
            <a:chExt cx="3352800" cy="2667000"/>
          </a:xfrm>
        </p:grpSpPr>
        <p:cxnSp>
          <p:nvCxnSpPr>
            <p:cNvPr id="18" name="Straight Arrow Connector 17">
              <a:extLst>
                <a:ext uri="{FF2B5EF4-FFF2-40B4-BE49-F238E27FC236}">
                  <a16:creationId xmlns:a16="http://schemas.microsoft.com/office/drawing/2014/main" id="{97A24970-232F-4542-ADCE-CB0F8B4A8855}"/>
                </a:ext>
              </a:extLst>
            </p:cNvPr>
            <p:cNvCxnSpPr/>
            <p:nvPr/>
          </p:nvCxnSpPr>
          <p:spPr>
            <a:xfrm flipV="1">
              <a:off x="8533182" y="1915633"/>
              <a:ext cx="0" cy="167640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8E33FE7-2ACC-4DA3-A1B8-947D3FF5DF74}"/>
                </a:ext>
              </a:extLst>
            </p:cNvPr>
            <p:cNvCxnSpPr/>
            <p:nvPr/>
          </p:nvCxnSpPr>
          <p:spPr>
            <a:xfrm>
              <a:off x="8456982" y="3515833"/>
              <a:ext cx="2743200" cy="0"/>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0" name="Freeform 41">
              <a:extLst>
                <a:ext uri="{FF2B5EF4-FFF2-40B4-BE49-F238E27FC236}">
                  <a16:creationId xmlns:a16="http://schemas.microsoft.com/office/drawing/2014/main" id="{655F3124-BFD5-4293-B323-8EBDFF3BCF37}"/>
                </a:ext>
              </a:extLst>
            </p:cNvPr>
            <p:cNvSpPr/>
            <p:nvPr/>
          </p:nvSpPr>
          <p:spPr>
            <a:xfrm>
              <a:off x="8540802" y="2312854"/>
              <a:ext cx="2535156" cy="136180"/>
            </a:xfrm>
            <a:custGeom>
              <a:avLst/>
              <a:gdLst>
                <a:gd name="connsiteX0" fmla="*/ 0 w 2519916"/>
                <a:gd name="connsiteY0" fmla="*/ 148856 h 903768"/>
                <a:gd name="connsiteX1" fmla="*/ 116958 w 2519916"/>
                <a:gd name="connsiteY1" fmla="*/ 74428 h 903768"/>
                <a:gd name="connsiteX2" fmla="*/ 212651 w 2519916"/>
                <a:gd name="connsiteY2" fmla="*/ 148856 h 903768"/>
                <a:gd name="connsiteX3" fmla="*/ 329609 w 2519916"/>
                <a:gd name="connsiteY3" fmla="*/ 85061 h 903768"/>
                <a:gd name="connsiteX4" fmla="*/ 489097 w 2519916"/>
                <a:gd name="connsiteY4" fmla="*/ 148856 h 903768"/>
                <a:gd name="connsiteX5" fmla="*/ 627321 w 2519916"/>
                <a:gd name="connsiteY5" fmla="*/ 159489 h 903768"/>
                <a:gd name="connsiteX6" fmla="*/ 701749 w 2519916"/>
                <a:gd name="connsiteY6" fmla="*/ 106326 h 903768"/>
                <a:gd name="connsiteX7" fmla="*/ 903767 w 2519916"/>
                <a:gd name="connsiteY7" fmla="*/ 159489 h 903768"/>
                <a:gd name="connsiteX8" fmla="*/ 946297 w 2519916"/>
                <a:gd name="connsiteY8" fmla="*/ 255182 h 903768"/>
                <a:gd name="connsiteX9" fmla="*/ 1031358 w 2519916"/>
                <a:gd name="connsiteY9" fmla="*/ 818707 h 903768"/>
                <a:gd name="connsiteX10" fmla="*/ 1084521 w 2519916"/>
                <a:gd name="connsiteY10" fmla="*/ 882503 h 903768"/>
                <a:gd name="connsiteX11" fmla="*/ 1158949 w 2519916"/>
                <a:gd name="connsiteY11" fmla="*/ 818707 h 903768"/>
                <a:gd name="connsiteX12" fmla="*/ 1222744 w 2519916"/>
                <a:gd name="connsiteY12" fmla="*/ 903768 h 903768"/>
                <a:gd name="connsiteX13" fmla="*/ 1286539 w 2519916"/>
                <a:gd name="connsiteY13" fmla="*/ 839973 h 903768"/>
                <a:gd name="connsiteX14" fmla="*/ 1360967 w 2519916"/>
                <a:gd name="connsiteY14" fmla="*/ 871870 h 903768"/>
                <a:gd name="connsiteX15" fmla="*/ 1435395 w 2519916"/>
                <a:gd name="connsiteY15" fmla="*/ 414670 h 903768"/>
                <a:gd name="connsiteX16" fmla="*/ 1520456 w 2519916"/>
                <a:gd name="connsiteY16" fmla="*/ 138224 h 903768"/>
                <a:gd name="connsiteX17" fmla="*/ 1605516 w 2519916"/>
                <a:gd name="connsiteY17" fmla="*/ 0 h 903768"/>
                <a:gd name="connsiteX18" fmla="*/ 1722474 w 2519916"/>
                <a:gd name="connsiteY18" fmla="*/ 138224 h 903768"/>
                <a:gd name="connsiteX19" fmla="*/ 1871330 w 2519916"/>
                <a:gd name="connsiteY19" fmla="*/ 85061 h 903768"/>
                <a:gd name="connsiteX20" fmla="*/ 1956391 w 2519916"/>
                <a:gd name="connsiteY20" fmla="*/ 148856 h 903768"/>
                <a:gd name="connsiteX21" fmla="*/ 2115879 w 2519916"/>
                <a:gd name="connsiteY21" fmla="*/ 148856 h 903768"/>
                <a:gd name="connsiteX22" fmla="*/ 2200939 w 2519916"/>
                <a:gd name="connsiteY22" fmla="*/ 127591 h 903768"/>
                <a:gd name="connsiteX23" fmla="*/ 2286000 w 2519916"/>
                <a:gd name="connsiteY23" fmla="*/ 202019 h 903768"/>
                <a:gd name="connsiteX24" fmla="*/ 2424223 w 2519916"/>
                <a:gd name="connsiteY24" fmla="*/ 127591 h 903768"/>
                <a:gd name="connsiteX25" fmla="*/ 2519916 w 2519916"/>
                <a:gd name="connsiteY25" fmla="*/ 202019 h 903768"/>
                <a:gd name="connsiteX0" fmla="*/ 0 w 2512296"/>
                <a:gd name="connsiteY0" fmla="*/ 75990 h 903768"/>
                <a:gd name="connsiteX1" fmla="*/ 109338 w 2512296"/>
                <a:gd name="connsiteY1" fmla="*/ 74428 h 903768"/>
                <a:gd name="connsiteX2" fmla="*/ 205031 w 2512296"/>
                <a:gd name="connsiteY2" fmla="*/ 148856 h 903768"/>
                <a:gd name="connsiteX3" fmla="*/ 321989 w 2512296"/>
                <a:gd name="connsiteY3" fmla="*/ 85061 h 903768"/>
                <a:gd name="connsiteX4" fmla="*/ 481477 w 2512296"/>
                <a:gd name="connsiteY4" fmla="*/ 148856 h 903768"/>
                <a:gd name="connsiteX5" fmla="*/ 619701 w 2512296"/>
                <a:gd name="connsiteY5" fmla="*/ 159489 h 903768"/>
                <a:gd name="connsiteX6" fmla="*/ 694129 w 2512296"/>
                <a:gd name="connsiteY6" fmla="*/ 106326 h 903768"/>
                <a:gd name="connsiteX7" fmla="*/ 896147 w 2512296"/>
                <a:gd name="connsiteY7" fmla="*/ 159489 h 903768"/>
                <a:gd name="connsiteX8" fmla="*/ 938677 w 2512296"/>
                <a:gd name="connsiteY8" fmla="*/ 255182 h 903768"/>
                <a:gd name="connsiteX9" fmla="*/ 1023738 w 2512296"/>
                <a:gd name="connsiteY9" fmla="*/ 818707 h 903768"/>
                <a:gd name="connsiteX10" fmla="*/ 1076901 w 2512296"/>
                <a:gd name="connsiteY10" fmla="*/ 882503 h 903768"/>
                <a:gd name="connsiteX11" fmla="*/ 1151329 w 2512296"/>
                <a:gd name="connsiteY11" fmla="*/ 818707 h 903768"/>
                <a:gd name="connsiteX12" fmla="*/ 1215124 w 2512296"/>
                <a:gd name="connsiteY12" fmla="*/ 903768 h 903768"/>
                <a:gd name="connsiteX13" fmla="*/ 1278919 w 2512296"/>
                <a:gd name="connsiteY13" fmla="*/ 839973 h 903768"/>
                <a:gd name="connsiteX14" fmla="*/ 1353347 w 2512296"/>
                <a:gd name="connsiteY14" fmla="*/ 871870 h 903768"/>
                <a:gd name="connsiteX15" fmla="*/ 1427775 w 2512296"/>
                <a:gd name="connsiteY15" fmla="*/ 414670 h 903768"/>
                <a:gd name="connsiteX16" fmla="*/ 1512836 w 2512296"/>
                <a:gd name="connsiteY16" fmla="*/ 138224 h 903768"/>
                <a:gd name="connsiteX17" fmla="*/ 1597896 w 2512296"/>
                <a:gd name="connsiteY17" fmla="*/ 0 h 903768"/>
                <a:gd name="connsiteX18" fmla="*/ 1714854 w 2512296"/>
                <a:gd name="connsiteY18" fmla="*/ 138224 h 903768"/>
                <a:gd name="connsiteX19" fmla="*/ 1863710 w 2512296"/>
                <a:gd name="connsiteY19" fmla="*/ 85061 h 903768"/>
                <a:gd name="connsiteX20" fmla="*/ 1948771 w 2512296"/>
                <a:gd name="connsiteY20" fmla="*/ 148856 h 903768"/>
                <a:gd name="connsiteX21" fmla="*/ 2108259 w 2512296"/>
                <a:gd name="connsiteY21" fmla="*/ 148856 h 903768"/>
                <a:gd name="connsiteX22" fmla="*/ 2193319 w 2512296"/>
                <a:gd name="connsiteY22" fmla="*/ 127591 h 903768"/>
                <a:gd name="connsiteX23" fmla="*/ 2278380 w 2512296"/>
                <a:gd name="connsiteY23" fmla="*/ 202019 h 903768"/>
                <a:gd name="connsiteX24" fmla="*/ 2416603 w 2512296"/>
                <a:gd name="connsiteY24" fmla="*/ 127591 h 903768"/>
                <a:gd name="connsiteX25" fmla="*/ 2512296 w 2512296"/>
                <a:gd name="connsiteY25" fmla="*/ 202019 h 903768"/>
                <a:gd name="connsiteX0" fmla="*/ 0 w 2512296"/>
                <a:gd name="connsiteY0" fmla="*/ 75990 h 903768"/>
                <a:gd name="connsiteX1" fmla="*/ 109338 w 2512296"/>
                <a:gd name="connsiteY1" fmla="*/ 74428 h 903768"/>
                <a:gd name="connsiteX2" fmla="*/ 208841 w 2512296"/>
                <a:gd name="connsiteY2" fmla="*/ 88134 h 903768"/>
                <a:gd name="connsiteX3" fmla="*/ 321989 w 2512296"/>
                <a:gd name="connsiteY3" fmla="*/ 85061 h 903768"/>
                <a:gd name="connsiteX4" fmla="*/ 481477 w 2512296"/>
                <a:gd name="connsiteY4" fmla="*/ 148856 h 903768"/>
                <a:gd name="connsiteX5" fmla="*/ 619701 w 2512296"/>
                <a:gd name="connsiteY5" fmla="*/ 159489 h 903768"/>
                <a:gd name="connsiteX6" fmla="*/ 694129 w 2512296"/>
                <a:gd name="connsiteY6" fmla="*/ 106326 h 903768"/>
                <a:gd name="connsiteX7" fmla="*/ 896147 w 2512296"/>
                <a:gd name="connsiteY7" fmla="*/ 159489 h 903768"/>
                <a:gd name="connsiteX8" fmla="*/ 938677 w 2512296"/>
                <a:gd name="connsiteY8" fmla="*/ 255182 h 903768"/>
                <a:gd name="connsiteX9" fmla="*/ 1023738 w 2512296"/>
                <a:gd name="connsiteY9" fmla="*/ 818707 h 903768"/>
                <a:gd name="connsiteX10" fmla="*/ 1076901 w 2512296"/>
                <a:gd name="connsiteY10" fmla="*/ 882503 h 903768"/>
                <a:gd name="connsiteX11" fmla="*/ 1151329 w 2512296"/>
                <a:gd name="connsiteY11" fmla="*/ 818707 h 903768"/>
                <a:gd name="connsiteX12" fmla="*/ 1215124 w 2512296"/>
                <a:gd name="connsiteY12" fmla="*/ 903768 h 903768"/>
                <a:gd name="connsiteX13" fmla="*/ 1278919 w 2512296"/>
                <a:gd name="connsiteY13" fmla="*/ 839973 h 903768"/>
                <a:gd name="connsiteX14" fmla="*/ 1353347 w 2512296"/>
                <a:gd name="connsiteY14" fmla="*/ 871870 h 903768"/>
                <a:gd name="connsiteX15" fmla="*/ 1427775 w 2512296"/>
                <a:gd name="connsiteY15" fmla="*/ 414670 h 903768"/>
                <a:gd name="connsiteX16" fmla="*/ 1512836 w 2512296"/>
                <a:gd name="connsiteY16" fmla="*/ 138224 h 903768"/>
                <a:gd name="connsiteX17" fmla="*/ 1597896 w 2512296"/>
                <a:gd name="connsiteY17" fmla="*/ 0 h 903768"/>
                <a:gd name="connsiteX18" fmla="*/ 1714854 w 2512296"/>
                <a:gd name="connsiteY18" fmla="*/ 138224 h 903768"/>
                <a:gd name="connsiteX19" fmla="*/ 1863710 w 2512296"/>
                <a:gd name="connsiteY19" fmla="*/ 85061 h 903768"/>
                <a:gd name="connsiteX20" fmla="*/ 1948771 w 2512296"/>
                <a:gd name="connsiteY20" fmla="*/ 148856 h 903768"/>
                <a:gd name="connsiteX21" fmla="*/ 2108259 w 2512296"/>
                <a:gd name="connsiteY21" fmla="*/ 148856 h 903768"/>
                <a:gd name="connsiteX22" fmla="*/ 2193319 w 2512296"/>
                <a:gd name="connsiteY22" fmla="*/ 127591 h 903768"/>
                <a:gd name="connsiteX23" fmla="*/ 2278380 w 2512296"/>
                <a:gd name="connsiteY23" fmla="*/ 202019 h 903768"/>
                <a:gd name="connsiteX24" fmla="*/ 2416603 w 2512296"/>
                <a:gd name="connsiteY24" fmla="*/ 127591 h 903768"/>
                <a:gd name="connsiteX25" fmla="*/ 2512296 w 2512296"/>
                <a:gd name="connsiteY25" fmla="*/ 202019 h 903768"/>
                <a:gd name="connsiteX0" fmla="*/ 0 w 2512296"/>
                <a:gd name="connsiteY0" fmla="*/ 75990 h 903768"/>
                <a:gd name="connsiteX1" fmla="*/ 109338 w 2512296"/>
                <a:gd name="connsiteY1" fmla="*/ 74428 h 903768"/>
                <a:gd name="connsiteX2" fmla="*/ 208841 w 2512296"/>
                <a:gd name="connsiteY2" fmla="*/ 88134 h 903768"/>
                <a:gd name="connsiteX3" fmla="*/ 321989 w 2512296"/>
                <a:gd name="connsiteY3" fmla="*/ 85061 h 903768"/>
                <a:gd name="connsiteX4" fmla="*/ 481477 w 2512296"/>
                <a:gd name="connsiteY4" fmla="*/ 88134 h 903768"/>
                <a:gd name="connsiteX5" fmla="*/ 619701 w 2512296"/>
                <a:gd name="connsiteY5" fmla="*/ 159489 h 903768"/>
                <a:gd name="connsiteX6" fmla="*/ 694129 w 2512296"/>
                <a:gd name="connsiteY6" fmla="*/ 106326 h 903768"/>
                <a:gd name="connsiteX7" fmla="*/ 896147 w 2512296"/>
                <a:gd name="connsiteY7" fmla="*/ 159489 h 903768"/>
                <a:gd name="connsiteX8" fmla="*/ 938677 w 2512296"/>
                <a:gd name="connsiteY8" fmla="*/ 255182 h 903768"/>
                <a:gd name="connsiteX9" fmla="*/ 1023738 w 2512296"/>
                <a:gd name="connsiteY9" fmla="*/ 818707 h 903768"/>
                <a:gd name="connsiteX10" fmla="*/ 1076901 w 2512296"/>
                <a:gd name="connsiteY10" fmla="*/ 882503 h 903768"/>
                <a:gd name="connsiteX11" fmla="*/ 1151329 w 2512296"/>
                <a:gd name="connsiteY11" fmla="*/ 818707 h 903768"/>
                <a:gd name="connsiteX12" fmla="*/ 1215124 w 2512296"/>
                <a:gd name="connsiteY12" fmla="*/ 903768 h 903768"/>
                <a:gd name="connsiteX13" fmla="*/ 1278919 w 2512296"/>
                <a:gd name="connsiteY13" fmla="*/ 839973 h 903768"/>
                <a:gd name="connsiteX14" fmla="*/ 1353347 w 2512296"/>
                <a:gd name="connsiteY14" fmla="*/ 871870 h 903768"/>
                <a:gd name="connsiteX15" fmla="*/ 1427775 w 2512296"/>
                <a:gd name="connsiteY15" fmla="*/ 414670 h 903768"/>
                <a:gd name="connsiteX16" fmla="*/ 1512836 w 2512296"/>
                <a:gd name="connsiteY16" fmla="*/ 138224 h 903768"/>
                <a:gd name="connsiteX17" fmla="*/ 1597896 w 2512296"/>
                <a:gd name="connsiteY17" fmla="*/ 0 h 903768"/>
                <a:gd name="connsiteX18" fmla="*/ 1714854 w 2512296"/>
                <a:gd name="connsiteY18" fmla="*/ 138224 h 903768"/>
                <a:gd name="connsiteX19" fmla="*/ 1863710 w 2512296"/>
                <a:gd name="connsiteY19" fmla="*/ 85061 h 903768"/>
                <a:gd name="connsiteX20" fmla="*/ 1948771 w 2512296"/>
                <a:gd name="connsiteY20" fmla="*/ 148856 h 903768"/>
                <a:gd name="connsiteX21" fmla="*/ 2108259 w 2512296"/>
                <a:gd name="connsiteY21" fmla="*/ 148856 h 903768"/>
                <a:gd name="connsiteX22" fmla="*/ 2193319 w 2512296"/>
                <a:gd name="connsiteY22" fmla="*/ 127591 h 903768"/>
                <a:gd name="connsiteX23" fmla="*/ 2278380 w 2512296"/>
                <a:gd name="connsiteY23" fmla="*/ 202019 h 903768"/>
                <a:gd name="connsiteX24" fmla="*/ 2416603 w 2512296"/>
                <a:gd name="connsiteY24" fmla="*/ 127591 h 903768"/>
                <a:gd name="connsiteX25" fmla="*/ 2512296 w 2512296"/>
                <a:gd name="connsiteY25" fmla="*/ 202019 h 903768"/>
                <a:gd name="connsiteX0" fmla="*/ 0 w 2512296"/>
                <a:gd name="connsiteY0" fmla="*/ 75990 h 903768"/>
                <a:gd name="connsiteX1" fmla="*/ 109338 w 2512296"/>
                <a:gd name="connsiteY1" fmla="*/ 74428 h 903768"/>
                <a:gd name="connsiteX2" fmla="*/ 208841 w 2512296"/>
                <a:gd name="connsiteY2" fmla="*/ 88134 h 903768"/>
                <a:gd name="connsiteX3" fmla="*/ 321989 w 2512296"/>
                <a:gd name="connsiteY3" fmla="*/ 85061 h 903768"/>
                <a:gd name="connsiteX4" fmla="*/ 481477 w 2512296"/>
                <a:gd name="connsiteY4" fmla="*/ 88134 h 903768"/>
                <a:gd name="connsiteX5" fmla="*/ 615891 w 2512296"/>
                <a:gd name="connsiteY5" fmla="*/ 86624 h 903768"/>
                <a:gd name="connsiteX6" fmla="*/ 694129 w 2512296"/>
                <a:gd name="connsiteY6" fmla="*/ 106326 h 903768"/>
                <a:gd name="connsiteX7" fmla="*/ 896147 w 2512296"/>
                <a:gd name="connsiteY7" fmla="*/ 159489 h 903768"/>
                <a:gd name="connsiteX8" fmla="*/ 938677 w 2512296"/>
                <a:gd name="connsiteY8" fmla="*/ 255182 h 903768"/>
                <a:gd name="connsiteX9" fmla="*/ 1023738 w 2512296"/>
                <a:gd name="connsiteY9" fmla="*/ 818707 h 903768"/>
                <a:gd name="connsiteX10" fmla="*/ 1076901 w 2512296"/>
                <a:gd name="connsiteY10" fmla="*/ 882503 h 903768"/>
                <a:gd name="connsiteX11" fmla="*/ 1151329 w 2512296"/>
                <a:gd name="connsiteY11" fmla="*/ 818707 h 903768"/>
                <a:gd name="connsiteX12" fmla="*/ 1215124 w 2512296"/>
                <a:gd name="connsiteY12" fmla="*/ 903768 h 903768"/>
                <a:gd name="connsiteX13" fmla="*/ 1278919 w 2512296"/>
                <a:gd name="connsiteY13" fmla="*/ 839973 h 903768"/>
                <a:gd name="connsiteX14" fmla="*/ 1353347 w 2512296"/>
                <a:gd name="connsiteY14" fmla="*/ 871870 h 903768"/>
                <a:gd name="connsiteX15" fmla="*/ 1427775 w 2512296"/>
                <a:gd name="connsiteY15" fmla="*/ 414670 h 903768"/>
                <a:gd name="connsiteX16" fmla="*/ 1512836 w 2512296"/>
                <a:gd name="connsiteY16" fmla="*/ 138224 h 903768"/>
                <a:gd name="connsiteX17" fmla="*/ 1597896 w 2512296"/>
                <a:gd name="connsiteY17" fmla="*/ 0 h 903768"/>
                <a:gd name="connsiteX18" fmla="*/ 1714854 w 2512296"/>
                <a:gd name="connsiteY18" fmla="*/ 138224 h 903768"/>
                <a:gd name="connsiteX19" fmla="*/ 1863710 w 2512296"/>
                <a:gd name="connsiteY19" fmla="*/ 85061 h 903768"/>
                <a:gd name="connsiteX20" fmla="*/ 1948771 w 2512296"/>
                <a:gd name="connsiteY20" fmla="*/ 148856 h 903768"/>
                <a:gd name="connsiteX21" fmla="*/ 2108259 w 2512296"/>
                <a:gd name="connsiteY21" fmla="*/ 148856 h 903768"/>
                <a:gd name="connsiteX22" fmla="*/ 2193319 w 2512296"/>
                <a:gd name="connsiteY22" fmla="*/ 127591 h 903768"/>
                <a:gd name="connsiteX23" fmla="*/ 2278380 w 2512296"/>
                <a:gd name="connsiteY23" fmla="*/ 202019 h 903768"/>
                <a:gd name="connsiteX24" fmla="*/ 2416603 w 2512296"/>
                <a:gd name="connsiteY24" fmla="*/ 127591 h 903768"/>
                <a:gd name="connsiteX25" fmla="*/ 2512296 w 2512296"/>
                <a:gd name="connsiteY25" fmla="*/ 202019 h 903768"/>
                <a:gd name="connsiteX0" fmla="*/ 0 w 2512296"/>
                <a:gd name="connsiteY0" fmla="*/ 75990 h 903768"/>
                <a:gd name="connsiteX1" fmla="*/ 109338 w 2512296"/>
                <a:gd name="connsiteY1" fmla="*/ 74428 h 903768"/>
                <a:gd name="connsiteX2" fmla="*/ 208841 w 2512296"/>
                <a:gd name="connsiteY2" fmla="*/ 88134 h 903768"/>
                <a:gd name="connsiteX3" fmla="*/ 321989 w 2512296"/>
                <a:gd name="connsiteY3" fmla="*/ 85061 h 903768"/>
                <a:gd name="connsiteX4" fmla="*/ 481477 w 2512296"/>
                <a:gd name="connsiteY4" fmla="*/ 88134 h 903768"/>
                <a:gd name="connsiteX5" fmla="*/ 615891 w 2512296"/>
                <a:gd name="connsiteY5" fmla="*/ 86624 h 903768"/>
                <a:gd name="connsiteX6" fmla="*/ 716989 w 2512296"/>
                <a:gd name="connsiteY6" fmla="*/ 82037 h 903768"/>
                <a:gd name="connsiteX7" fmla="*/ 896147 w 2512296"/>
                <a:gd name="connsiteY7" fmla="*/ 159489 h 903768"/>
                <a:gd name="connsiteX8" fmla="*/ 938677 w 2512296"/>
                <a:gd name="connsiteY8" fmla="*/ 255182 h 903768"/>
                <a:gd name="connsiteX9" fmla="*/ 1023738 w 2512296"/>
                <a:gd name="connsiteY9" fmla="*/ 818707 h 903768"/>
                <a:gd name="connsiteX10" fmla="*/ 1076901 w 2512296"/>
                <a:gd name="connsiteY10" fmla="*/ 882503 h 903768"/>
                <a:gd name="connsiteX11" fmla="*/ 1151329 w 2512296"/>
                <a:gd name="connsiteY11" fmla="*/ 818707 h 903768"/>
                <a:gd name="connsiteX12" fmla="*/ 1215124 w 2512296"/>
                <a:gd name="connsiteY12" fmla="*/ 903768 h 903768"/>
                <a:gd name="connsiteX13" fmla="*/ 1278919 w 2512296"/>
                <a:gd name="connsiteY13" fmla="*/ 839973 h 903768"/>
                <a:gd name="connsiteX14" fmla="*/ 1353347 w 2512296"/>
                <a:gd name="connsiteY14" fmla="*/ 871870 h 903768"/>
                <a:gd name="connsiteX15" fmla="*/ 1427775 w 2512296"/>
                <a:gd name="connsiteY15" fmla="*/ 414670 h 903768"/>
                <a:gd name="connsiteX16" fmla="*/ 1512836 w 2512296"/>
                <a:gd name="connsiteY16" fmla="*/ 138224 h 903768"/>
                <a:gd name="connsiteX17" fmla="*/ 1597896 w 2512296"/>
                <a:gd name="connsiteY17" fmla="*/ 0 h 903768"/>
                <a:gd name="connsiteX18" fmla="*/ 1714854 w 2512296"/>
                <a:gd name="connsiteY18" fmla="*/ 138224 h 903768"/>
                <a:gd name="connsiteX19" fmla="*/ 1863710 w 2512296"/>
                <a:gd name="connsiteY19" fmla="*/ 85061 h 903768"/>
                <a:gd name="connsiteX20" fmla="*/ 1948771 w 2512296"/>
                <a:gd name="connsiteY20" fmla="*/ 148856 h 903768"/>
                <a:gd name="connsiteX21" fmla="*/ 2108259 w 2512296"/>
                <a:gd name="connsiteY21" fmla="*/ 148856 h 903768"/>
                <a:gd name="connsiteX22" fmla="*/ 2193319 w 2512296"/>
                <a:gd name="connsiteY22" fmla="*/ 127591 h 903768"/>
                <a:gd name="connsiteX23" fmla="*/ 2278380 w 2512296"/>
                <a:gd name="connsiteY23" fmla="*/ 202019 h 903768"/>
                <a:gd name="connsiteX24" fmla="*/ 2416603 w 2512296"/>
                <a:gd name="connsiteY24" fmla="*/ 127591 h 903768"/>
                <a:gd name="connsiteX25" fmla="*/ 2512296 w 2512296"/>
                <a:gd name="connsiteY25" fmla="*/ 202019 h 903768"/>
                <a:gd name="connsiteX0" fmla="*/ 0 w 2512296"/>
                <a:gd name="connsiteY0" fmla="*/ 3124 h 830902"/>
                <a:gd name="connsiteX1" fmla="*/ 109338 w 2512296"/>
                <a:gd name="connsiteY1" fmla="*/ 1562 h 830902"/>
                <a:gd name="connsiteX2" fmla="*/ 208841 w 2512296"/>
                <a:gd name="connsiteY2" fmla="*/ 15268 h 830902"/>
                <a:gd name="connsiteX3" fmla="*/ 321989 w 2512296"/>
                <a:gd name="connsiteY3" fmla="*/ 12195 h 830902"/>
                <a:gd name="connsiteX4" fmla="*/ 481477 w 2512296"/>
                <a:gd name="connsiteY4" fmla="*/ 15268 h 830902"/>
                <a:gd name="connsiteX5" fmla="*/ 615891 w 2512296"/>
                <a:gd name="connsiteY5" fmla="*/ 13758 h 830902"/>
                <a:gd name="connsiteX6" fmla="*/ 716989 w 2512296"/>
                <a:gd name="connsiteY6" fmla="*/ 9171 h 830902"/>
                <a:gd name="connsiteX7" fmla="*/ 896147 w 2512296"/>
                <a:gd name="connsiteY7" fmla="*/ 86623 h 830902"/>
                <a:gd name="connsiteX8" fmla="*/ 938677 w 2512296"/>
                <a:gd name="connsiteY8" fmla="*/ 182316 h 830902"/>
                <a:gd name="connsiteX9" fmla="*/ 1023738 w 2512296"/>
                <a:gd name="connsiteY9" fmla="*/ 745841 h 830902"/>
                <a:gd name="connsiteX10" fmla="*/ 1076901 w 2512296"/>
                <a:gd name="connsiteY10" fmla="*/ 809637 h 830902"/>
                <a:gd name="connsiteX11" fmla="*/ 1151329 w 2512296"/>
                <a:gd name="connsiteY11" fmla="*/ 745841 h 830902"/>
                <a:gd name="connsiteX12" fmla="*/ 1215124 w 2512296"/>
                <a:gd name="connsiteY12" fmla="*/ 830902 h 830902"/>
                <a:gd name="connsiteX13" fmla="*/ 1278919 w 2512296"/>
                <a:gd name="connsiteY13" fmla="*/ 767107 h 830902"/>
                <a:gd name="connsiteX14" fmla="*/ 1353347 w 2512296"/>
                <a:gd name="connsiteY14" fmla="*/ 799004 h 830902"/>
                <a:gd name="connsiteX15" fmla="*/ 1427775 w 2512296"/>
                <a:gd name="connsiteY15" fmla="*/ 341804 h 830902"/>
                <a:gd name="connsiteX16" fmla="*/ 1512836 w 2512296"/>
                <a:gd name="connsiteY16" fmla="*/ 65358 h 830902"/>
                <a:gd name="connsiteX17" fmla="*/ 1597896 w 2512296"/>
                <a:gd name="connsiteY17" fmla="*/ 0 h 830902"/>
                <a:gd name="connsiteX18" fmla="*/ 1714854 w 2512296"/>
                <a:gd name="connsiteY18" fmla="*/ 65358 h 830902"/>
                <a:gd name="connsiteX19" fmla="*/ 1863710 w 2512296"/>
                <a:gd name="connsiteY19" fmla="*/ 12195 h 830902"/>
                <a:gd name="connsiteX20" fmla="*/ 1948771 w 2512296"/>
                <a:gd name="connsiteY20" fmla="*/ 75990 h 830902"/>
                <a:gd name="connsiteX21" fmla="*/ 2108259 w 2512296"/>
                <a:gd name="connsiteY21" fmla="*/ 75990 h 830902"/>
                <a:gd name="connsiteX22" fmla="*/ 2193319 w 2512296"/>
                <a:gd name="connsiteY22" fmla="*/ 54725 h 830902"/>
                <a:gd name="connsiteX23" fmla="*/ 2278380 w 2512296"/>
                <a:gd name="connsiteY23" fmla="*/ 129153 h 830902"/>
                <a:gd name="connsiteX24" fmla="*/ 2416603 w 2512296"/>
                <a:gd name="connsiteY24" fmla="*/ 54725 h 830902"/>
                <a:gd name="connsiteX25" fmla="*/ 2512296 w 2512296"/>
                <a:gd name="connsiteY25" fmla="*/ 129153 h 830902"/>
                <a:gd name="connsiteX0" fmla="*/ 0 w 2512296"/>
                <a:gd name="connsiteY0" fmla="*/ 3124 h 830902"/>
                <a:gd name="connsiteX1" fmla="*/ 109338 w 2512296"/>
                <a:gd name="connsiteY1" fmla="*/ 1562 h 830902"/>
                <a:gd name="connsiteX2" fmla="*/ 208841 w 2512296"/>
                <a:gd name="connsiteY2" fmla="*/ 15268 h 830902"/>
                <a:gd name="connsiteX3" fmla="*/ 321989 w 2512296"/>
                <a:gd name="connsiteY3" fmla="*/ 12195 h 830902"/>
                <a:gd name="connsiteX4" fmla="*/ 481477 w 2512296"/>
                <a:gd name="connsiteY4" fmla="*/ 15268 h 830902"/>
                <a:gd name="connsiteX5" fmla="*/ 615891 w 2512296"/>
                <a:gd name="connsiteY5" fmla="*/ 13758 h 830902"/>
                <a:gd name="connsiteX6" fmla="*/ 716989 w 2512296"/>
                <a:gd name="connsiteY6" fmla="*/ 9171 h 830902"/>
                <a:gd name="connsiteX7" fmla="*/ 896147 w 2512296"/>
                <a:gd name="connsiteY7" fmla="*/ 86623 h 830902"/>
                <a:gd name="connsiteX8" fmla="*/ 938677 w 2512296"/>
                <a:gd name="connsiteY8" fmla="*/ 182316 h 830902"/>
                <a:gd name="connsiteX9" fmla="*/ 1023738 w 2512296"/>
                <a:gd name="connsiteY9" fmla="*/ 745841 h 830902"/>
                <a:gd name="connsiteX10" fmla="*/ 1076901 w 2512296"/>
                <a:gd name="connsiteY10" fmla="*/ 809637 h 830902"/>
                <a:gd name="connsiteX11" fmla="*/ 1151329 w 2512296"/>
                <a:gd name="connsiteY11" fmla="*/ 745841 h 830902"/>
                <a:gd name="connsiteX12" fmla="*/ 1215124 w 2512296"/>
                <a:gd name="connsiteY12" fmla="*/ 830902 h 830902"/>
                <a:gd name="connsiteX13" fmla="*/ 1278919 w 2512296"/>
                <a:gd name="connsiteY13" fmla="*/ 767107 h 830902"/>
                <a:gd name="connsiteX14" fmla="*/ 1353347 w 2512296"/>
                <a:gd name="connsiteY14" fmla="*/ 799004 h 830902"/>
                <a:gd name="connsiteX15" fmla="*/ 1427775 w 2512296"/>
                <a:gd name="connsiteY15" fmla="*/ 341804 h 830902"/>
                <a:gd name="connsiteX16" fmla="*/ 1512836 w 2512296"/>
                <a:gd name="connsiteY16" fmla="*/ 65358 h 830902"/>
                <a:gd name="connsiteX17" fmla="*/ 1597896 w 2512296"/>
                <a:gd name="connsiteY17" fmla="*/ 0 h 830902"/>
                <a:gd name="connsiteX18" fmla="*/ 1714854 w 2512296"/>
                <a:gd name="connsiteY18" fmla="*/ 16779 h 830902"/>
                <a:gd name="connsiteX19" fmla="*/ 1863710 w 2512296"/>
                <a:gd name="connsiteY19" fmla="*/ 12195 h 830902"/>
                <a:gd name="connsiteX20" fmla="*/ 1948771 w 2512296"/>
                <a:gd name="connsiteY20" fmla="*/ 75990 h 830902"/>
                <a:gd name="connsiteX21" fmla="*/ 2108259 w 2512296"/>
                <a:gd name="connsiteY21" fmla="*/ 75990 h 830902"/>
                <a:gd name="connsiteX22" fmla="*/ 2193319 w 2512296"/>
                <a:gd name="connsiteY22" fmla="*/ 54725 h 830902"/>
                <a:gd name="connsiteX23" fmla="*/ 2278380 w 2512296"/>
                <a:gd name="connsiteY23" fmla="*/ 129153 h 830902"/>
                <a:gd name="connsiteX24" fmla="*/ 2416603 w 2512296"/>
                <a:gd name="connsiteY24" fmla="*/ 54725 h 830902"/>
                <a:gd name="connsiteX25" fmla="*/ 2512296 w 2512296"/>
                <a:gd name="connsiteY25" fmla="*/ 129153 h 830902"/>
                <a:gd name="connsiteX0" fmla="*/ 0 w 2512296"/>
                <a:gd name="connsiteY0" fmla="*/ 3124 h 830902"/>
                <a:gd name="connsiteX1" fmla="*/ 109338 w 2512296"/>
                <a:gd name="connsiteY1" fmla="*/ 1562 h 830902"/>
                <a:gd name="connsiteX2" fmla="*/ 208841 w 2512296"/>
                <a:gd name="connsiteY2" fmla="*/ 15268 h 830902"/>
                <a:gd name="connsiteX3" fmla="*/ 321989 w 2512296"/>
                <a:gd name="connsiteY3" fmla="*/ 12195 h 830902"/>
                <a:gd name="connsiteX4" fmla="*/ 481477 w 2512296"/>
                <a:gd name="connsiteY4" fmla="*/ 15268 h 830902"/>
                <a:gd name="connsiteX5" fmla="*/ 615891 w 2512296"/>
                <a:gd name="connsiteY5" fmla="*/ 13758 h 830902"/>
                <a:gd name="connsiteX6" fmla="*/ 716989 w 2512296"/>
                <a:gd name="connsiteY6" fmla="*/ 9171 h 830902"/>
                <a:gd name="connsiteX7" fmla="*/ 896147 w 2512296"/>
                <a:gd name="connsiteY7" fmla="*/ 86623 h 830902"/>
                <a:gd name="connsiteX8" fmla="*/ 938677 w 2512296"/>
                <a:gd name="connsiteY8" fmla="*/ 182316 h 830902"/>
                <a:gd name="connsiteX9" fmla="*/ 1023738 w 2512296"/>
                <a:gd name="connsiteY9" fmla="*/ 745841 h 830902"/>
                <a:gd name="connsiteX10" fmla="*/ 1076901 w 2512296"/>
                <a:gd name="connsiteY10" fmla="*/ 809637 h 830902"/>
                <a:gd name="connsiteX11" fmla="*/ 1151329 w 2512296"/>
                <a:gd name="connsiteY11" fmla="*/ 745841 h 830902"/>
                <a:gd name="connsiteX12" fmla="*/ 1215124 w 2512296"/>
                <a:gd name="connsiteY12" fmla="*/ 830902 h 830902"/>
                <a:gd name="connsiteX13" fmla="*/ 1278919 w 2512296"/>
                <a:gd name="connsiteY13" fmla="*/ 767107 h 830902"/>
                <a:gd name="connsiteX14" fmla="*/ 1353347 w 2512296"/>
                <a:gd name="connsiteY14" fmla="*/ 799004 h 830902"/>
                <a:gd name="connsiteX15" fmla="*/ 1427775 w 2512296"/>
                <a:gd name="connsiteY15" fmla="*/ 341804 h 830902"/>
                <a:gd name="connsiteX16" fmla="*/ 1512836 w 2512296"/>
                <a:gd name="connsiteY16" fmla="*/ 65358 h 830902"/>
                <a:gd name="connsiteX17" fmla="*/ 1597896 w 2512296"/>
                <a:gd name="connsiteY17" fmla="*/ 0 h 830902"/>
                <a:gd name="connsiteX18" fmla="*/ 1714854 w 2512296"/>
                <a:gd name="connsiteY18" fmla="*/ 16779 h 830902"/>
                <a:gd name="connsiteX19" fmla="*/ 1863710 w 2512296"/>
                <a:gd name="connsiteY19" fmla="*/ 51 h 830902"/>
                <a:gd name="connsiteX20" fmla="*/ 1948771 w 2512296"/>
                <a:gd name="connsiteY20" fmla="*/ 75990 h 830902"/>
                <a:gd name="connsiteX21" fmla="*/ 2108259 w 2512296"/>
                <a:gd name="connsiteY21" fmla="*/ 75990 h 830902"/>
                <a:gd name="connsiteX22" fmla="*/ 2193319 w 2512296"/>
                <a:gd name="connsiteY22" fmla="*/ 54725 h 830902"/>
                <a:gd name="connsiteX23" fmla="*/ 2278380 w 2512296"/>
                <a:gd name="connsiteY23" fmla="*/ 129153 h 830902"/>
                <a:gd name="connsiteX24" fmla="*/ 2416603 w 2512296"/>
                <a:gd name="connsiteY24" fmla="*/ 54725 h 830902"/>
                <a:gd name="connsiteX25" fmla="*/ 2512296 w 2512296"/>
                <a:gd name="connsiteY25" fmla="*/ 129153 h 830902"/>
                <a:gd name="connsiteX0" fmla="*/ 0 w 2512296"/>
                <a:gd name="connsiteY0" fmla="*/ 24289 h 852067"/>
                <a:gd name="connsiteX1" fmla="*/ 109338 w 2512296"/>
                <a:gd name="connsiteY1" fmla="*/ 22727 h 852067"/>
                <a:gd name="connsiteX2" fmla="*/ 208841 w 2512296"/>
                <a:gd name="connsiteY2" fmla="*/ 36433 h 852067"/>
                <a:gd name="connsiteX3" fmla="*/ 321989 w 2512296"/>
                <a:gd name="connsiteY3" fmla="*/ 33360 h 852067"/>
                <a:gd name="connsiteX4" fmla="*/ 481477 w 2512296"/>
                <a:gd name="connsiteY4" fmla="*/ 36433 h 852067"/>
                <a:gd name="connsiteX5" fmla="*/ 615891 w 2512296"/>
                <a:gd name="connsiteY5" fmla="*/ 34923 h 852067"/>
                <a:gd name="connsiteX6" fmla="*/ 716989 w 2512296"/>
                <a:gd name="connsiteY6" fmla="*/ 30336 h 852067"/>
                <a:gd name="connsiteX7" fmla="*/ 896147 w 2512296"/>
                <a:gd name="connsiteY7" fmla="*/ 107788 h 852067"/>
                <a:gd name="connsiteX8" fmla="*/ 938677 w 2512296"/>
                <a:gd name="connsiteY8" fmla="*/ 203481 h 852067"/>
                <a:gd name="connsiteX9" fmla="*/ 1023738 w 2512296"/>
                <a:gd name="connsiteY9" fmla="*/ 767006 h 852067"/>
                <a:gd name="connsiteX10" fmla="*/ 1076901 w 2512296"/>
                <a:gd name="connsiteY10" fmla="*/ 830802 h 852067"/>
                <a:gd name="connsiteX11" fmla="*/ 1151329 w 2512296"/>
                <a:gd name="connsiteY11" fmla="*/ 767006 h 852067"/>
                <a:gd name="connsiteX12" fmla="*/ 1215124 w 2512296"/>
                <a:gd name="connsiteY12" fmla="*/ 852067 h 852067"/>
                <a:gd name="connsiteX13" fmla="*/ 1278919 w 2512296"/>
                <a:gd name="connsiteY13" fmla="*/ 788272 h 852067"/>
                <a:gd name="connsiteX14" fmla="*/ 1353347 w 2512296"/>
                <a:gd name="connsiteY14" fmla="*/ 820169 h 852067"/>
                <a:gd name="connsiteX15" fmla="*/ 1427775 w 2512296"/>
                <a:gd name="connsiteY15" fmla="*/ 362969 h 852067"/>
                <a:gd name="connsiteX16" fmla="*/ 1512836 w 2512296"/>
                <a:gd name="connsiteY16" fmla="*/ 86523 h 852067"/>
                <a:gd name="connsiteX17" fmla="*/ 1597896 w 2512296"/>
                <a:gd name="connsiteY17" fmla="*/ 21165 h 852067"/>
                <a:gd name="connsiteX18" fmla="*/ 1714854 w 2512296"/>
                <a:gd name="connsiteY18" fmla="*/ 37944 h 852067"/>
                <a:gd name="connsiteX19" fmla="*/ 1863710 w 2512296"/>
                <a:gd name="connsiteY19" fmla="*/ 21216 h 852067"/>
                <a:gd name="connsiteX20" fmla="*/ 1952581 w 2512296"/>
                <a:gd name="connsiteY20" fmla="*/ 0 h 852067"/>
                <a:gd name="connsiteX21" fmla="*/ 2108259 w 2512296"/>
                <a:gd name="connsiteY21" fmla="*/ 97155 h 852067"/>
                <a:gd name="connsiteX22" fmla="*/ 2193319 w 2512296"/>
                <a:gd name="connsiteY22" fmla="*/ 75890 h 852067"/>
                <a:gd name="connsiteX23" fmla="*/ 2278380 w 2512296"/>
                <a:gd name="connsiteY23" fmla="*/ 150318 h 852067"/>
                <a:gd name="connsiteX24" fmla="*/ 2416603 w 2512296"/>
                <a:gd name="connsiteY24" fmla="*/ 75890 h 852067"/>
                <a:gd name="connsiteX25" fmla="*/ 2512296 w 2512296"/>
                <a:gd name="connsiteY25" fmla="*/ 150318 h 852067"/>
                <a:gd name="connsiteX0" fmla="*/ 0 w 2512296"/>
                <a:gd name="connsiteY0" fmla="*/ 24289 h 852067"/>
                <a:gd name="connsiteX1" fmla="*/ 109338 w 2512296"/>
                <a:gd name="connsiteY1" fmla="*/ 22727 h 852067"/>
                <a:gd name="connsiteX2" fmla="*/ 208841 w 2512296"/>
                <a:gd name="connsiteY2" fmla="*/ 36433 h 852067"/>
                <a:gd name="connsiteX3" fmla="*/ 321989 w 2512296"/>
                <a:gd name="connsiteY3" fmla="*/ 33360 h 852067"/>
                <a:gd name="connsiteX4" fmla="*/ 481477 w 2512296"/>
                <a:gd name="connsiteY4" fmla="*/ 36433 h 852067"/>
                <a:gd name="connsiteX5" fmla="*/ 615891 w 2512296"/>
                <a:gd name="connsiteY5" fmla="*/ 34923 h 852067"/>
                <a:gd name="connsiteX6" fmla="*/ 716989 w 2512296"/>
                <a:gd name="connsiteY6" fmla="*/ 30336 h 852067"/>
                <a:gd name="connsiteX7" fmla="*/ 896147 w 2512296"/>
                <a:gd name="connsiteY7" fmla="*/ 107788 h 852067"/>
                <a:gd name="connsiteX8" fmla="*/ 938677 w 2512296"/>
                <a:gd name="connsiteY8" fmla="*/ 203481 h 852067"/>
                <a:gd name="connsiteX9" fmla="*/ 1023738 w 2512296"/>
                <a:gd name="connsiteY9" fmla="*/ 767006 h 852067"/>
                <a:gd name="connsiteX10" fmla="*/ 1076901 w 2512296"/>
                <a:gd name="connsiteY10" fmla="*/ 830802 h 852067"/>
                <a:gd name="connsiteX11" fmla="*/ 1151329 w 2512296"/>
                <a:gd name="connsiteY11" fmla="*/ 767006 h 852067"/>
                <a:gd name="connsiteX12" fmla="*/ 1215124 w 2512296"/>
                <a:gd name="connsiteY12" fmla="*/ 852067 h 852067"/>
                <a:gd name="connsiteX13" fmla="*/ 1278919 w 2512296"/>
                <a:gd name="connsiteY13" fmla="*/ 788272 h 852067"/>
                <a:gd name="connsiteX14" fmla="*/ 1353347 w 2512296"/>
                <a:gd name="connsiteY14" fmla="*/ 820169 h 852067"/>
                <a:gd name="connsiteX15" fmla="*/ 1427775 w 2512296"/>
                <a:gd name="connsiteY15" fmla="*/ 362969 h 852067"/>
                <a:gd name="connsiteX16" fmla="*/ 1512836 w 2512296"/>
                <a:gd name="connsiteY16" fmla="*/ 86523 h 852067"/>
                <a:gd name="connsiteX17" fmla="*/ 1597896 w 2512296"/>
                <a:gd name="connsiteY17" fmla="*/ 21165 h 852067"/>
                <a:gd name="connsiteX18" fmla="*/ 1714854 w 2512296"/>
                <a:gd name="connsiteY18" fmla="*/ 37944 h 852067"/>
                <a:gd name="connsiteX19" fmla="*/ 1863710 w 2512296"/>
                <a:gd name="connsiteY19" fmla="*/ 21216 h 852067"/>
                <a:gd name="connsiteX20" fmla="*/ 1952581 w 2512296"/>
                <a:gd name="connsiteY20" fmla="*/ 0 h 852067"/>
                <a:gd name="connsiteX21" fmla="*/ 2104449 w 2512296"/>
                <a:gd name="connsiteY21" fmla="*/ 36433 h 852067"/>
                <a:gd name="connsiteX22" fmla="*/ 2193319 w 2512296"/>
                <a:gd name="connsiteY22" fmla="*/ 75890 h 852067"/>
                <a:gd name="connsiteX23" fmla="*/ 2278380 w 2512296"/>
                <a:gd name="connsiteY23" fmla="*/ 150318 h 852067"/>
                <a:gd name="connsiteX24" fmla="*/ 2416603 w 2512296"/>
                <a:gd name="connsiteY24" fmla="*/ 75890 h 852067"/>
                <a:gd name="connsiteX25" fmla="*/ 2512296 w 2512296"/>
                <a:gd name="connsiteY25" fmla="*/ 150318 h 852067"/>
                <a:gd name="connsiteX0" fmla="*/ 0 w 2512296"/>
                <a:gd name="connsiteY0" fmla="*/ 24289 h 852067"/>
                <a:gd name="connsiteX1" fmla="*/ 109338 w 2512296"/>
                <a:gd name="connsiteY1" fmla="*/ 22727 h 852067"/>
                <a:gd name="connsiteX2" fmla="*/ 208841 w 2512296"/>
                <a:gd name="connsiteY2" fmla="*/ 36433 h 852067"/>
                <a:gd name="connsiteX3" fmla="*/ 321989 w 2512296"/>
                <a:gd name="connsiteY3" fmla="*/ 33360 h 852067"/>
                <a:gd name="connsiteX4" fmla="*/ 481477 w 2512296"/>
                <a:gd name="connsiteY4" fmla="*/ 36433 h 852067"/>
                <a:gd name="connsiteX5" fmla="*/ 615891 w 2512296"/>
                <a:gd name="connsiteY5" fmla="*/ 34923 h 852067"/>
                <a:gd name="connsiteX6" fmla="*/ 716989 w 2512296"/>
                <a:gd name="connsiteY6" fmla="*/ 30336 h 852067"/>
                <a:gd name="connsiteX7" fmla="*/ 896147 w 2512296"/>
                <a:gd name="connsiteY7" fmla="*/ 107788 h 852067"/>
                <a:gd name="connsiteX8" fmla="*/ 938677 w 2512296"/>
                <a:gd name="connsiteY8" fmla="*/ 203481 h 852067"/>
                <a:gd name="connsiteX9" fmla="*/ 1023738 w 2512296"/>
                <a:gd name="connsiteY9" fmla="*/ 767006 h 852067"/>
                <a:gd name="connsiteX10" fmla="*/ 1076901 w 2512296"/>
                <a:gd name="connsiteY10" fmla="*/ 830802 h 852067"/>
                <a:gd name="connsiteX11" fmla="*/ 1151329 w 2512296"/>
                <a:gd name="connsiteY11" fmla="*/ 767006 h 852067"/>
                <a:gd name="connsiteX12" fmla="*/ 1215124 w 2512296"/>
                <a:gd name="connsiteY12" fmla="*/ 852067 h 852067"/>
                <a:gd name="connsiteX13" fmla="*/ 1278919 w 2512296"/>
                <a:gd name="connsiteY13" fmla="*/ 788272 h 852067"/>
                <a:gd name="connsiteX14" fmla="*/ 1353347 w 2512296"/>
                <a:gd name="connsiteY14" fmla="*/ 820169 h 852067"/>
                <a:gd name="connsiteX15" fmla="*/ 1427775 w 2512296"/>
                <a:gd name="connsiteY15" fmla="*/ 362969 h 852067"/>
                <a:gd name="connsiteX16" fmla="*/ 1512836 w 2512296"/>
                <a:gd name="connsiteY16" fmla="*/ 86523 h 852067"/>
                <a:gd name="connsiteX17" fmla="*/ 1597896 w 2512296"/>
                <a:gd name="connsiteY17" fmla="*/ 21165 h 852067"/>
                <a:gd name="connsiteX18" fmla="*/ 1714854 w 2512296"/>
                <a:gd name="connsiteY18" fmla="*/ 37944 h 852067"/>
                <a:gd name="connsiteX19" fmla="*/ 1863710 w 2512296"/>
                <a:gd name="connsiteY19" fmla="*/ 21216 h 852067"/>
                <a:gd name="connsiteX20" fmla="*/ 1952581 w 2512296"/>
                <a:gd name="connsiteY20" fmla="*/ 0 h 852067"/>
                <a:gd name="connsiteX21" fmla="*/ 2104449 w 2512296"/>
                <a:gd name="connsiteY21" fmla="*/ 36433 h 852067"/>
                <a:gd name="connsiteX22" fmla="*/ 2200939 w 2512296"/>
                <a:gd name="connsiteY22" fmla="*/ 27314 h 852067"/>
                <a:gd name="connsiteX23" fmla="*/ 2278380 w 2512296"/>
                <a:gd name="connsiteY23" fmla="*/ 150318 h 852067"/>
                <a:gd name="connsiteX24" fmla="*/ 2416603 w 2512296"/>
                <a:gd name="connsiteY24" fmla="*/ 75890 h 852067"/>
                <a:gd name="connsiteX25" fmla="*/ 2512296 w 2512296"/>
                <a:gd name="connsiteY25" fmla="*/ 150318 h 852067"/>
                <a:gd name="connsiteX0" fmla="*/ 0 w 2512296"/>
                <a:gd name="connsiteY0" fmla="*/ 24289 h 852067"/>
                <a:gd name="connsiteX1" fmla="*/ 109338 w 2512296"/>
                <a:gd name="connsiteY1" fmla="*/ 22727 h 852067"/>
                <a:gd name="connsiteX2" fmla="*/ 208841 w 2512296"/>
                <a:gd name="connsiteY2" fmla="*/ 36433 h 852067"/>
                <a:gd name="connsiteX3" fmla="*/ 321989 w 2512296"/>
                <a:gd name="connsiteY3" fmla="*/ 33360 h 852067"/>
                <a:gd name="connsiteX4" fmla="*/ 481477 w 2512296"/>
                <a:gd name="connsiteY4" fmla="*/ 36433 h 852067"/>
                <a:gd name="connsiteX5" fmla="*/ 615891 w 2512296"/>
                <a:gd name="connsiteY5" fmla="*/ 34923 h 852067"/>
                <a:gd name="connsiteX6" fmla="*/ 716989 w 2512296"/>
                <a:gd name="connsiteY6" fmla="*/ 30336 h 852067"/>
                <a:gd name="connsiteX7" fmla="*/ 896147 w 2512296"/>
                <a:gd name="connsiteY7" fmla="*/ 107788 h 852067"/>
                <a:gd name="connsiteX8" fmla="*/ 938677 w 2512296"/>
                <a:gd name="connsiteY8" fmla="*/ 203481 h 852067"/>
                <a:gd name="connsiteX9" fmla="*/ 1023738 w 2512296"/>
                <a:gd name="connsiteY9" fmla="*/ 767006 h 852067"/>
                <a:gd name="connsiteX10" fmla="*/ 1076901 w 2512296"/>
                <a:gd name="connsiteY10" fmla="*/ 830802 h 852067"/>
                <a:gd name="connsiteX11" fmla="*/ 1151329 w 2512296"/>
                <a:gd name="connsiteY11" fmla="*/ 767006 h 852067"/>
                <a:gd name="connsiteX12" fmla="*/ 1215124 w 2512296"/>
                <a:gd name="connsiteY12" fmla="*/ 852067 h 852067"/>
                <a:gd name="connsiteX13" fmla="*/ 1278919 w 2512296"/>
                <a:gd name="connsiteY13" fmla="*/ 788272 h 852067"/>
                <a:gd name="connsiteX14" fmla="*/ 1353347 w 2512296"/>
                <a:gd name="connsiteY14" fmla="*/ 820169 h 852067"/>
                <a:gd name="connsiteX15" fmla="*/ 1427775 w 2512296"/>
                <a:gd name="connsiteY15" fmla="*/ 362969 h 852067"/>
                <a:gd name="connsiteX16" fmla="*/ 1512836 w 2512296"/>
                <a:gd name="connsiteY16" fmla="*/ 86523 h 852067"/>
                <a:gd name="connsiteX17" fmla="*/ 1597896 w 2512296"/>
                <a:gd name="connsiteY17" fmla="*/ 21165 h 852067"/>
                <a:gd name="connsiteX18" fmla="*/ 1714854 w 2512296"/>
                <a:gd name="connsiteY18" fmla="*/ 37944 h 852067"/>
                <a:gd name="connsiteX19" fmla="*/ 1863710 w 2512296"/>
                <a:gd name="connsiteY19" fmla="*/ 21216 h 852067"/>
                <a:gd name="connsiteX20" fmla="*/ 1952581 w 2512296"/>
                <a:gd name="connsiteY20" fmla="*/ 0 h 852067"/>
                <a:gd name="connsiteX21" fmla="*/ 2104449 w 2512296"/>
                <a:gd name="connsiteY21" fmla="*/ 36433 h 852067"/>
                <a:gd name="connsiteX22" fmla="*/ 2200939 w 2512296"/>
                <a:gd name="connsiteY22" fmla="*/ 27314 h 852067"/>
                <a:gd name="connsiteX23" fmla="*/ 2286000 w 2512296"/>
                <a:gd name="connsiteY23" fmla="*/ 4587 h 852067"/>
                <a:gd name="connsiteX24" fmla="*/ 2416603 w 2512296"/>
                <a:gd name="connsiteY24" fmla="*/ 75890 h 852067"/>
                <a:gd name="connsiteX25" fmla="*/ 2512296 w 2512296"/>
                <a:gd name="connsiteY25" fmla="*/ 150318 h 852067"/>
                <a:gd name="connsiteX0" fmla="*/ 0 w 2512296"/>
                <a:gd name="connsiteY0" fmla="*/ 24289 h 852067"/>
                <a:gd name="connsiteX1" fmla="*/ 109338 w 2512296"/>
                <a:gd name="connsiteY1" fmla="*/ 22727 h 852067"/>
                <a:gd name="connsiteX2" fmla="*/ 208841 w 2512296"/>
                <a:gd name="connsiteY2" fmla="*/ 36433 h 852067"/>
                <a:gd name="connsiteX3" fmla="*/ 321989 w 2512296"/>
                <a:gd name="connsiteY3" fmla="*/ 33360 h 852067"/>
                <a:gd name="connsiteX4" fmla="*/ 481477 w 2512296"/>
                <a:gd name="connsiteY4" fmla="*/ 36433 h 852067"/>
                <a:gd name="connsiteX5" fmla="*/ 615891 w 2512296"/>
                <a:gd name="connsiteY5" fmla="*/ 34923 h 852067"/>
                <a:gd name="connsiteX6" fmla="*/ 716989 w 2512296"/>
                <a:gd name="connsiteY6" fmla="*/ 30336 h 852067"/>
                <a:gd name="connsiteX7" fmla="*/ 896147 w 2512296"/>
                <a:gd name="connsiteY7" fmla="*/ 107788 h 852067"/>
                <a:gd name="connsiteX8" fmla="*/ 938677 w 2512296"/>
                <a:gd name="connsiteY8" fmla="*/ 203481 h 852067"/>
                <a:gd name="connsiteX9" fmla="*/ 1023738 w 2512296"/>
                <a:gd name="connsiteY9" fmla="*/ 767006 h 852067"/>
                <a:gd name="connsiteX10" fmla="*/ 1076901 w 2512296"/>
                <a:gd name="connsiteY10" fmla="*/ 830802 h 852067"/>
                <a:gd name="connsiteX11" fmla="*/ 1151329 w 2512296"/>
                <a:gd name="connsiteY11" fmla="*/ 767006 h 852067"/>
                <a:gd name="connsiteX12" fmla="*/ 1215124 w 2512296"/>
                <a:gd name="connsiteY12" fmla="*/ 852067 h 852067"/>
                <a:gd name="connsiteX13" fmla="*/ 1278919 w 2512296"/>
                <a:gd name="connsiteY13" fmla="*/ 788272 h 852067"/>
                <a:gd name="connsiteX14" fmla="*/ 1353347 w 2512296"/>
                <a:gd name="connsiteY14" fmla="*/ 820169 h 852067"/>
                <a:gd name="connsiteX15" fmla="*/ 1427775 w 2512296"/>
                <a:gd name="connsiteY15" fmla="*/ 362969 h 852067"/>
                <a:gd name="connsiteX16" fmla="*/ 1512836 w 2512296"/>
                <a:gd name="connsiteY16" fmla="*/ 86523 h 852067"/>
                <a:gd name="connsiteX17" fmla="*/ 1597896 w 2512296"/>
                <a:gd name="connsiteY17" fmla="*/ 21165 h 852067"/>
                <a:gd name="connsiteX18" fmla="*/ 1714854 w 2512296"/>
                <a:gd name="connsiteY18" fmla="*/ 37944 h 852067"/>
                <a:gd name="connsiteX19" fmla="*/ 1863710 w 2512296"/>
                <a:gd name="connsiteY19" fmla="*/ 21216 h 852067"/>
                <a:gd name="connsiteX20" fmla="*/ 1952581 w 2512296"/>
                <a:gd name="connsiteY20" fmla="*/ 0 h 852067"/>
                <a:gd name="connsiteX21" fmla="*/ 2104449 w 2512296"/>
                <a:gd name="connsiteY21" fmla="*/ 36433 h 852067"/>
                <a:gd name="connsiteX22" fmla="*/ 2200939 w 2512296"/>
                <a:gd name="connsiteY22" fmla="*/ 27314 h 852067"/>
                <a:gd name="connsiteX23" fmla="*/ 2286000 w 2512296"/>
                <a:gd name="connsiteY23" fmla="*/ 4587 h 852067"/>
                <a:gd name="connsiteX24" fmla="*/ 2420413 w 2512296"/>
                <a:gd name="connsiteY24" fmla="*/ 15169 h 852067"/>
                <a:gd name="connsiteX25" fmla="*/ 2512296 w 2512296"/>
                <a:gd name="connsiteY25" fmla="*/ 150318 h 852067"/>
                <a:gd name="connsiteX0" fmla="*/ 0 w 2535156"/>
                <a:gd name="connsiteY0" fmla="*/ 24289 h 852067"/>
                <a:gd name="connsiteX1" fmla="*/ 109338 w 2535156"/>
                <a:gd name="connsiteY1" fmla="*/ 22727 h 852067"/>
                <a:gd name="connsiteX2" fmla="*/ 208841 w 2535156"/>
                <a:gd name="connsiteY2" fmla="*/ 36433 h 852067"/>
                <a:gd name="connsiteX3" fmla="*/ 321989 w 2535156"/>
                <a:gd name="connsiteY3" fmla="*/ 33360 h 852067"/>
                <a:gd name="connsiteX4" fmla="*/ 481477 w 2535156"/>
                <a:gd name="connsiteY4" fmla="*/ 36433 h 852067"/>
                <a:gd name="connsiteX5" fmla="*/ 615891 w 2535156"/>
                <a:gd name="connsiteY5" fmla="*/ 34923 h 852067"/>
                <a:gd name="connsiteX6" fmla="*/ 716989 w 2535156"/>
                <a:gd name="connsiteY6" fmla="*/ 30336 h 852067"/>
                <a:gd name="connsiteX7" fmla="*/ 896147 w 2535156"/>
                <a:gd name="connsiteY7" fmla="*/ 107788 h 852067"/>
                <a:gd name="connsiteX8" fmla="*/ 938677 w 2535156"/>
                <a:gd name="connsiteY8" fmla="*/ 203481 h 852067"/>
                <a:gd name="connsiteX9" fmla="*/ 1023738 w 2535156"/>
                <a:gd name="connsiteY9" fmla="*/ 767006 h 852067"/>
                <a:gd name="connsiteX10" fmla="*/ 1076901 w 2535156"/>
                <a:gd name="connsiteY10" fmla="*/ 830802 h 852067"/>
                <a:gd name="connsiteX11" fmla="*/ 1151329 w 2535156"/>
                <a:gd name="connsiteY11" fmla="*/ 767006 h 852067"/>
                <a:gd name="connsiteX12" fmla="*/ 1215124 w 2535156"/>
                <a:gd name="connsiteY12" fmla="*/ 852067 h 852067"/>
                <a:gd name="connsiteX13" fmla="*/ 1278919 w 2535156"/>
                <a:gd name="connsiteY13" fmla="*/ 788272 h 852067"/>
                <a:gd name="connsiteX14" fmla="*/ 1353347 w 2535156"/>
                <a:gd name="connsiteY14" fmla="*/ 820169 h 852067"/>
                <a:gd name="connsiteX15" fmla="*/ 1427775 w 2535156"/>
                <a:gd name="connsiteY15" fmla="*/ 362969 h 852067"/>
                <a:gd name="connsiteX16" fmla="*/ 1512836 w 2535156"/>
                <a:gd name="connsiteY16" fmla="*/ 86523 h 852067"/>
                <a:gd name="connsiteX17" fmla="*/ 1597896 w 2535156"/>
                <a:gd name="connsiteY17" fmla="*/ 21165 h 852067"/>
                <a:gd name="connsiteX18" fmla="*/ 1714854 w 2535156"/>
                <a:gd name="connsiteY18" fmla="*/ 37944 h 852067"/>
                <a:gd name="connsiteX19" fmla="*/ 1863710 w 2535156"/>
                <a:gd name="connsiteY19" fmla="*/ 21216 h 852067"/>
                <a:gd name="connsiteX20" fmla="*/ 1952581 w 2535156"/>
                <a:gd name="connsiteY20" fmla="*/ 0 h 852067"/>
                <a:gd name="connsiteX21" fmla="*/ 2104449 w 2535156"/>
                <a:gd name="connsiteY21" fmla="*/ 36433 h 852067"/>
                <a:gd name="connsiteX22" fmla="*/ 2200939 w 2535156"/>
                <a:gd name="connsiteY22" fmla="*/ 27314 h 852067"/>
                <a:gd name="connsiteX23" fmla="*/ 2286000 w 2535156"/>
                <a:gd name="connsiteY23" fmla="*/ 4587 h 852067"/>
                <a:gd name="connsiteX24" fmla="*/ 2420413 w 2535156"/>
                <a:gd name="connsiteY24" fmla="*/ 15169 h 852067"/>
                <a:gd name="connsiteX25" fmla="*/ 2535156 w 2535156"/>
                <a:gd name="connsiteY25" fmla="*/ 16731 h 85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535156" h="852067">
                  <a:moveTo>
                    <a:pt x="0" y="24289"/>
                  </a:moveTo>
                  <a:lnTo>
                    <a:pt x="109338" y="22727"/>
                  </a:lnTo>
                  <a:lnTo>
                    <a:pt x="208841" y="36433"/>
                  </a:lnTo>
                  <a:lnTo>
                    <a:pt x="321989" y="33360"/>
                  </a:lnTo>
                  <a:lnTo>
                    <a:pt x="481477" y="36433"/>
                  </a:lnTo>
                  <a:lnTo>
                    <a:pt x="615891" y="34923"/>
                  </a:lnTo>
                  <a:lnTo>
                    <a:pt x="716989" y="30336"/>
                  </a:lnTo>
                  <a:lnTo>
                    <a:pt x="896147" y="107788"/>
                  </a:lnTo>
                  <a:lnTo>
                    <a:pt x="938677" y="203481"/>
                  </a:lnTo>
                  <a:lnTo>
                    <a:pt x="1023738" y="767006"/>
                  </a:lnTo>
                  <a:lnTo>
                    <a:pt x="1076901" y="830802"/>
                  </a:lnTo>
                  <a:lnTo>
                    <a:pt x="1151329" y="767006"/>
                  </a:lnTo>
                  <a:lnTo>
                    <a:pt x="1215124" y="852067"/>
                  </a:lnTo>
                  <a:lnTo>
                    <a:pt x="1278919" y="788272"/>
                  </a:lnTo>
                  <a:lnTo>
                    <a:pt x="1353347" y="820169"/>
                  </a:lnTo>
                  <a:lnTo>
                    <a:pt x="1427775" y="362969"/>
                  </a:lnTo>
                  <a:lnTo>
                    <a:pt x="1512836" y="86523"/>
                  </a:lnTo>
                  <a:lnTo>
                    <a:pt x="1597896" y="21165"/>
                  </a:lnTo>
                  <a:lnTo>
                    <a:pt x="1714854" y="37944"/>
                  </a:lnTo>
                  <a:lnTo>
                    <a:pt x="1863710" y="21216"/>
                  </a:lnTo>
                  <a:lnTo>
                    <a:pt x="1952581" y="0"/>
                  </a:lnTo>
                  <a:lnTo>
                    <a:pt x="2104449" y="36433"/>
                  </a:lnTo>
                  <a:lnTo>
                    <a:pt x="2200939" y="27314"/>
                  </a:lnTo>
                  <a:lnTo>
                    <a:pt x="2286000" y="4587"/>
                  </a:lnTo>
                  <a:lnTo>
                    <a:pt x="2420413" y="15169"/>
                  </a:lnTo>
                  <a:lnTo>
                    <a:pt x="2535156" y="16731"/>
                  </a:lnTo>
                </a:path>
              </a:pathLst>
            </a:cu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217D78CF-5210-49CC-A67B-FEA2B5CD04DA}"/>
                </a:ext>
              </a:extLst>
            </p:cNvPr>
            <p:cNvSpPr txBox="1"/>
            <p:nvPr/>
          </p:nvSpPr>
          <p:spPr>
            <a:xfrm>
              <a:off x="7847382" y="1534633"/>
              <a:ext cx="914400" cy="533400"/>
            </a:xfrm>
            <a:prstGeom prst="rect">
              <a:avLst/>
            </a:prstGeom>
          </p:spPr>
          <p:txBody>
            <a:bodyPr vert="horz" wrap="square" lIns="0" tIns="0" rIns="0" bIns="0" rtlCol="0" anchor="t">
              <a:normAutofit/>
            </a:bodyPr>
            <a:lstStyle/>
            <a:p>
              <a:r>
                <a:rPr lang="en-US" sz="1600" dirty="0"/>
                <a:t>pixel values</a:t>
              </a:r>
            </a:p>
          </p:txBody>
        </p:sp>
        <p:sp>
          <p:nvSpPr>
            <p:cNvPr id="22" name="TextBox 21">
              <a:extLst>
                <a:ext uri="{FF2B5EF4-FFF2-40B4-BE49-F238E27FC236}">
                  <a16:creationId xmlns:a16="http://schemas.microsoft.com/office/drawing/2014/main" id="{F5182ECC-D1FE-4309-AD0A-62B71AA65B22}"/>
                </a:ext>
              </a:extLst>
            </p:cNvPr>
            <p:cNvSpPr txBox="1"/>
            <p:nvPr/>
          </p:nvSpPr>
          <p:spPr>
            <a:xfrm>
              <a:off x="8685582" y="3820633"/>
              <a:ext cx="2286000" cy="381000"/>
            </a:xfrm>
            <a:prstGeom prst="rect">
              <a:avLst/>
            </a:prstGeom>
          </p:spPr>
          <p:txBody>
            <a:bodyPr vert="horz" wrap="square" lIns="0" tIns="0" rIns="0" bIns="0" rtlCol="0" anchor="t">
              <a:normAutofit fontScale="92500" lnSpcReduction="10000"/>
            </a:bodyPr>
            <a:lstStyle/>
            <a:p>
              <a:pPr algn="ctr"/>
              <a:r>
                <a:rPr lang="en-US" sz="1400" dirty="0"/>
                <a:t>overexposed</a:t>
              </a:r>
            </a:p>
            <a:p>
              <a:pPr algn="ctr"/>
              <a:r>
                <a:rPr lang="en-US" sz="1400" dirty="0"/>
                <a:t>(not enough dynamic range)</a:t>
              </a:r>
            </a:p>
          </p:txBody>
        </p:sp>
      </p:grpSp>
      <p:sp>
        <p:nvSpPr>
          <p:cNvPr id="23" name="Right Arrow 7">
            <a:extLst>
              <a:ext uri="{FF2B5EF4-FFF2-40B4-BE49-F238E27FC236}">
                <a16:creationId xmlns:a16="http://schemas.microsoft.com/office/drawing/2014/main" id="{87D53A8D-0233-46DB-84D0-66CE768A9358}"/>
              </a:ext>
            </a:extLst>
          </p:cNvPr>
          <p:cNvSpPr/>
          <p:nvPr/>
        </p:nvSpPr>
        <p:spPr>
          <a:xfrm>
            <a:off x="8684419" y="2133600"/>
            <a:ext cx="228600" cy="152400"/>
          </a:xfrm>
          <a:prstGeom prst="rightArrow">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D83B637D-321E-41F2-BF5A-DAFF8CCC212C}"/>
              </a:ext>
            </a:extLst>
          </p:cNvPr>
          <p:cNvSpPr txBox="1"/>
          <p:nvPr/>
        </p:nvSpPr>
        <p:spPr>
          <a:xfrm>
            <a:off x="7846219" y="2133600"/>
            <a:ext cx="1524000" cy="381000"/>
          </a:xfrm>
          <a:prstGeom prst="rect">
            <a:avLst/>
          </a:prstGeom>
        </p:spPr>
        <p:txBody>
          <a:bodyPr vert="horz" wrap="square" lIns="0" tIns="0" rIns="0" bIns="0" rtlCol="0" anchor="t">
            <a:normAutofit/>
          </a:bodyPr>
          <a:lstStyle/>
          <a:p>
            <a:r>
              <a:rPr lang="en-US" sz="1400" dirty="0"/>
              <a:t>saturation</a:t>
            </a:r>
          </a:p>
        </p:txBody>
      </p:sp>
    </p:spTree>
    <p:extLst>
      <p:ext uri="{BB962C8B-B14F-4D97-AF65-F5344CB8AC3E}">
        <p14:creationId xmlns:p14="http://schemas.microsoft.com/office/powerpoint/2010/main" val="3768430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Summary: Optical Line Camera and Line Following</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A 2D light-sensitive pixel array is used in cameras for image capture</a:t>
            </a:r>
          </a:p>
          <a:p>
            <a:r>
              <a:rPr lang="en-US" dirty="0"/>
              <a:t>A 1D pixel array (line) can be used for line detection – line camera</a:t>
            </a:r>
          </a:p>
          <a:p>
            <a:r>
              <a:rPr lang="en-US" dirty="0"/>
              <a:t>Can be used for optical line following</a:t>
            </a:r>
          </a:p>
          <a:p>
            <a:pPr lvl="1"/>
            <a:r>
              <a:rPr lang="en-US" dirty="0"/>
              <a:t>Focus sensor on the line</a:t>
            </a:r>
          </a:p>
          <a:p>
            <a:pPr lvl="1"/>
            <a:r>
              <a:rPr lang="en-US" dirty="0"/>
              <a:t>Thresholding can be used to determine the center of the line</a:t>
            </a:r>
          </a:p>
          <a:p>
            <a:r>
              <a:rPr lang="en-US" dirty="0"/>
              <a:t>Line camera provided with the kit uses TAOS TSL1401CL sensor</a:t>
            </a:r>
          </a:p>
          <a:p>
            <a:pPr lvl="1"/>
            <a:r>
              <a:rPr lang="en-US" dirty="0"/>
              <a:t>128 pixels</a:t>
            </a:r>
          </a:p>
          <a:p>
            <a:pPr lvl="1"/>
            <a:r>
              <a:rPr lang="en-US" dirty="0"/>
              <a:t>Variable integration (exposure) time</a:t>
            </a:r>
          </a:p>
          <a:p>
            <a:pPr lvl="1"/>
            <a:r>
              <a:rPr lang="en-US" dirty="0"/>
              <a:t>Sequential (serial) output via AO, controlled through CLK and SI</a:t>
            </a:r>
          </a:p>
          <a:p>
            <a:r>
              <a:rPr lang="en-US" dirty="0"/>
              <a:t>Exposure can be varied to accommodate changes in lighting conditions</a:t>
            </a:r>
          </a:p>
          <a:p>
            <a:pPr lvl="1"/>
            <a:r>
              <a:rPr lang="en-US" dirty="0"/>
              <a:t>Changing the CLK frequency</a:t>
            </a:r>
          </a:p>
          <a:p>
            <a:pPr lvl="1"/>
            <a:r>
              <a:rPr lang="en-US" dirty="0"/>
              <a:t>Can be done dynamically to account for changes in light conditions</a:t>
            </a:r>
            <a:endParaRPr lang="en-US" altLang="en-US" dirty="0"/>
          </a:p>
        </p:txBody>
      </p:sp>
    </p:spTree>
    <p:extLst>
      <p:ext uri="{BB962C8B-B14F-4D97-AF65-F5344CB8AC3E}">
        <p14:creationId xmlns:p14="http://schemas.microsoft.com/office/powerpoint/2010/main" val="1703273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Sensors – An Introduction</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Relevant types of sensor:</a:t>
            </a:r>
            <a:endParaRPr lang="en-US" altLang="en-US" dirty="0"/>
          </a:p>
        </p:txBody>
      </p:sp>
      <p:pic>
        <p:nvPicPr>
          <p:cNvPr id="4" name="Picture 2" descr="micro switches">
            <a:extLst>
              <a:ext uri="{FF2B5EF4-FFF2-40B4-BE49-F238E27FC236}">
                <a16:creationId xmlns:a16="http://schemas.microsoft.com/office/drawing/2014/main" id="{97C24473-B0B6-4454-9E82-9F9116D33F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6019" y="2133600"/>
            <a:ext cx="933450" cy="9334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930F75A-6A16-4372-A8D9-786610009ED3}"/>
              </a:ext>
            </a:extLst>
          </p:cNvPr>
          <p:cNvSpPr txBox="1"/>
          <p:nvPr/>
        </p:nvSpPr>
        <p:spPr>
          <a:xfrm>
            <a:off x="531019" y="3124200"/>
            <a:ext cx="3810000" cy="304800"/>
          </a:xfrm>
          <a:prstGeom prst="rect">
            <a:avLst/>
          </a:prstGeom>
        </p:spPr>
        <p:txBody>
          <a:bodyPr vert="horz" wrap="square" lIns="0" tIns="0" rIns="0" bIns="0" rtlCol="0" anchor="t">
            <a:normAutofit/>
          </a:bodyPr>
          <a:lstStyle/>
          <a:p>
            <a:r>
              <a:rPr lang="en-US" sz="700" dirty="0"/>
              <a:t>http://www.indiantradebird.com/custom-sensors-technologies-micro-switches?cpid=ODM5OSw3LDEsNA==</a:t>
            </a:r>
          </a:p>
        </p:txBody>
      </p:sp>
      <p:pic>
        <p:nvPicPr>
          <p:cNvPr id="6" name="Picture 4" descr="https://www.powell.com/img_catalog/itemImages/Honeywell/Other/09V7-1C17D8-207.jpg">
            <a:extLst>
              <a:ext uri="{FF2B5EF4-FFF2-40B4-BE49-F238E27FC236}">
                <a16:creationId xmlns:a16="http://schemas.microsoft.com/office/drawing/2014/main" id="{6EA6BBEE-0F31-4D9F-A3A8-1F67DBB989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7619" y="2209800"/>
            <a:ext cx="1095375" cy="7239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1">
            <a:extLst>
              <a:ext uri="{FF2B5EF4-FFF2-40B4-BE49-F238E27FC236}">
                <a16:creationId xmlns:a16="http://schemas.microsoft.com/office/drawing/2014/main" id="{08328186-3247-4267-9912-B8AEE48121B7}"/>
              </a:ext>
            </a:extLst>
          </p:cNvPr>
          <p:cNvSpPr txBox="1">
            <a:spLocks/>
          </p:cNvSpPr>
          <p:nvPr/>
        </p:nvSpPr>
        <p:spPr>
          <a:xfrm>
            <a:off x="607219" y="2438400"/>
            <a:ext cx="1600200" cy="4650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r>
              <a:rPr lang="en-US" sz="2000" dirty="0"/>
              <a:t>Mechanical</a:t>
            </a:r>
          </a:p>
        </p:txBody>
      </p:sp>
      <p:sp>
        <p:nvSpPr>
          <p:cNvPr id="8" name="Rectangle 7">
            <a:extLst>
              <a:ext uri="{FF2B5EF4-FFF2-40B4-BE49-F238E27FC236}">
                <a16:creationId xmlns:a16="http://schemas.microsoft.com/office/drawing/2014/main" id="{38660165-D37D-416B-867B-1F48BCA42157}"/>
              </a:ext>
            </a:extLst>
          </p:cNvPr>
          <p:cNvSpPr/>
          <p:nvPr/>
        </p:nvSpPr>
        <p:spPr>
          <a:xfrm>
            <a:off x="3502819" y="3048000"/>
            <a:ext cx="2514600" cy="469359"/>
          </a:xfrm>
          <a:prstGeom prst="rect">
            <a:avLst/>
          </a:prstGeom>
        </p:spPr>
        <p:txBody>
          <a:bodyPr wrap="square">
            <a:spAutoFit/>
          </a:bodyPr>
          <a:lstStyle/>
          <a:p>
            <a:r>
              <a:rPr lang="en-US" sz="1050" dirty="0"/>
              <a:t>https://</a:t>
            </a:r>
            <a:r>
              <a:rPr lang="en-US" sz="700" dirty="0"/>
              <a:t>www.powell.com/item/Honeywell-Sensing-and-Control-V7-1C17D8-207-GSorAZ/266539?gclid=CObXpbCEnM4CFQ6EaQodaasNKg</a:t>
            </a:r>
            <a:endParaRPr lang="en-US" sz="1050" dirty="0"/>
          </a:p>
        </p:txBody>
      </p:sp>
      <p:sp>
        <p:nvSpPr>
          <p:cNvPr id="9" name="Content Placeholder 1">
            <a:extLst>
              <a:ext uri="{FF2B5EF4-FFF2-40B4-BE49-F238E27FC236}">
                <a16:creationId xmlns:a16="http://schemas.microsoft.com/office/drawing/2014/main" id="{D6410A32-7188-461A-8DA8-19F40369799E}"/>
              </a:ext>
            </a:extLst>
          </p:cNvPr>
          <p:cNvSpPr txBox="1">
            <a:spLocks/>
          </p:cNvSpPr>
          <p:nvPr/>
        </p:nvSpPr>
        <p:spPr>
          <a:xfrm>
            <a:off x="683419" y="4038600"/>
            <a:ext cx="3505200" cy="22860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r>
              <a:rPr lang="en-US" sz="2000" dirty="0"/>
              <a:t>Optical </a:t>
            </a:r>
          </a:p>
          <a:p>
            <a:pPr lvl="1"/>
            <a:r>
              <a:rPr lang="en-US" sz="1600" dirty="0"/>
              <a:t>Photodiodes / phototransistors</a:t>
            </a:r>
          </a:p>
          <a:p>
            <a:pPr lvl="1"/>
            <a:endParaRPr lang="en-US" sz="2400" dirty="0"/>
          </a:p>
          <a:p>
            <a:pPr lvl="1"/>
            <a:r>
              <a:rPr lang="en-US" sz="1600" dirty="0"/>
              <a:t>Encoders </a:t>
            </a:r>
          </a:p>
          <a:p>
            <a:pPr lvl="1"/>
            <a:endParaRPr lang="en-US" sz="2400" dirty="0"/>
          </a:p>
          <a:p>
            <a:pPr lvl="1"/>
            <a:r>
              <a:rPr lang="en-US" sz="1600" dirty="0"/>
              <a:t>Cameras</a:t>
            </a:r>
          </a:p>
        </p:txBody>
      </p:sp>
      <p:pic>
        <p:nvPicPr>
          <p:cNvPr id="10" name="Picture 6" descr="http://www.mouser.com/images/omron/lrg/390_35861.jpg">
            <a:extLst>
              <a:ext uri="{FF2B5EF4-FFF2-40B4-BE49-F238E27FC236}">
                <a16:creationId xmlns:a16="http://schemas.microsoft.com/office/drawing/2014/main" id="{85AD58BF-ECDF-48D9-BAB7-DE834339F5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0819" y="4876800"/>
            <a:ext cx="1556845" cy="75247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www.pacer-usa.com/Assets/Pacer/User/Photodiodes.jpg">
            <a:extLst>
              <a:ext uri="{FF2B5EF4-FFF2-40B4-BE49-F238E27FC236}">
                <a16:creationId xmlns:a16="http://schemas.microsoft.com/office/drawing/2014/main" id="{F4BF50CE-A9D3-45C4-B287-5FA2A387025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69619" y="4114800"/>
            <a:ext cx="1148604" cy="7810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https://www.thorlabs.com/images/xlarge/19418-xl.jpg">
            <a:extLst>
              <a:ext uri="{FF2B5EF4-FFF2-40B4-BE49-F238E27FC236}">
                <a16:creationId xmlns:a16="http://schemas.microsoft.com/office/drawing/2014/main" id="{D35809D6-8459-49D9-B0E8-C47219C4300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64619" y="5715000"/>
            <a:ext cx="800100" cy="800100"/>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
            <a:extLst>
              <a:ext uri="{FF2B5EF4-FFF2-40B4-BE49-F238E27FC236}">
                <a16:creationId xmlns:a16="http://schemas.microsoft.com/office/drawing/2014/main" id="{8DA8447F-2D7C-4BF0-8250-75FC1BE72051}"/>
              </a:ext>
            </a:extLst>
          </p:cNvPr>
          <p:cNvSpPr txBox="1">
            <a:spLocks/>
          </p:cNvSpPr>
          <p:nvPr/>
        </p:nvSpPr>
        <p:spPr>
          <a:xfrm>
            <a:off x="6474619" y="2286000"/>
            <a:ext cx="3505200" cy="37338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r>
              <a:rPr lang="en-US" sz="2000" dirty="0"/>
              <a:t>Inertial</a:t>
            </a:r>
          </a:p>
          <a:p>
            <a:endParaRPr lang="en-US" sz="2000" dirty="0"/>
          </a:p>
          <a:p>
            <a:endParaRPr lang="en-US" sz="2000" dirty="0"/>
          </a:p>
          <a:p>
            <a:r>
              <a:rPr lang="en-US" sz="2000" dirty="0"/>
              <a:t>Magnetic</a:t>
            </a:r>
          </a:p>
          <a:p>
            <a:endParaRPr lang="en-US" sz="2000" dirty="0"/>
          </a:p>
          <a:p>
            <a:endParaRPr lang="en-US" sz="2000" dirty="0"/>
          </a:p>
          <a:p>
            <a:r>
              <a:rPr lang="en-US" sz="2000" dirty="0"/>
              <a:t>Ultrasonic</a:t>
            </a:r>
          </a:p>
          <a:p>
            <a:endParaRPr lang="en-US" sz="2000" dirty="0"/>
          </a:p>
          <a:p>
            <a:endParaRPr lang="en-US" sz="2000" dirty="0"/>
          </a:p>
          <a:p>
            <a:r>
              <a:rPr lang="en-US" sz="2000" dirty="0"/>
              <a:t>Temperature</a:t>
            </a:r>
          </a:p>
          <a:p>
            <a:endParaRPr lang="en-US" sz="1600" dirty="0"/>
          </a:p>
          <a:p>
            <a:endParaRPr lang="en-US" sz="1600" dirty="0"/>
          </a:p>
        </p:txBody>
      </p:sp>
      <p:sp>
        <p:nvSpPr>
          <p:cNvPr id="14" name="Rectangle 13">
            <a:extLst>
              <a:ext uri="{FF2B5EF4-FFF2-40B4-BE49-F238E27FC236}">
                <a16:creationId xmlns:a16="http://schemas.microsoft.com/office/drawing/2014/main" id="{5A1A26F0-9975-4B70-8526-2E344EA9276B}"/>
              </a:ext>
            </a:extLst>
          </p:cNvPr>
          <p:cNvSpPr/>
          <p:nvPr/>
        </p:nvSpPr>
        <p:spPr>
          <a:xfrm>
            <a:off x="2893219" y="6477000"/>
            <a:ext cx="1258678" cy="215444"/>
          </a:xfrm>
          <a:prstGeom prst="rect">
            <a:avLst/>
          </a:prstGeom>
        </p:spPr>
        <p:txBody>
          <a:bodyPr wrap="none">
            <a:spAutoFit/>
          </a:bodyPr>
          <a:lstStyle/>
          <a:p>
            <a:r>
              <a:rPr lang="en-US" sz="800" dirty="0"/>
              <a:t>https://www.thorlabs.com</a:t>
            </a:r>
          </a:p>
        </p:txBody>
      </p:sp>
      <p:pic>
        <p:nvPicPr>
          <p:cNvPr id="15" name="Picture 14" descr="https://www.teledynedalsa.com/images/imaging/ccd-linescan_210w.jpg">
            <a:extLst>
              <a:ext uri="{FF2B5EF4-FFF2-40B4-BE49-F238E27FC236}">
                <a16:creationId xmlns:a16="http://schemas.microsoft.com/office/drawing/2014/main" id="{4D4E1912-1A14-4931-A24A-88D38A7A9E7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4819" y="5715000"/>
            <a:ext cx="1085851" cy="72390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278C44B-88E2-4BB1-B7A4-3DDFDDBBAF37}"/>
              </a:ext>
            </a:extLst>
          </p:cNvPr>
          <p:cNvSpPr/>
          <p:nvPr/>
        </p:nvSpPr>
        <p:spPr>
          <a:xfrm>
            <a:off x="4569619" y="6477000"/>
            <a:ext cx="1476686" cy="215444"/>
          </a:xfrm>
          <a:prstGeom prst="rect">
            <a:avLst/>
          </a:prstGeom>
        </p:spPr>
        <p:txBody>
          <a:bodyPr wrap="none">
            <a:spAutoFit/>
          </a:bodyPr>
          <a:lstStyle/>
          <a:p>
            <a:r>
              <a:rPr lang="en-US" sz="800" dirty="0"/>
              <a:t>https://www.teledynedalsa.com</a:t>
            </a:r>
          </a:p>
        </p:txBody>
      </p:sp>
      <p:pic>
        <p:nvPicPr>
          <p:cNvPr id="17" name="Picture 16" descr="Figure 2. Analog Devices' ADXRS610 gyroscope">
            <a:extLst>
              <a:ext uri="{FF2B5EF4-FFF2-40B4-BE49-F238E27FC236}">
                <a16:creationId xmlns:a16="http://schemas.microsoft.com/office/drawing/2014/main" id="{DA14AC13-922B-4976-9E96-DA57ECAC138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79619" y="1981200"/>
            <a:ext cx="873126" cy="8382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8" descr="Inductive Proximity Sensor, 5mm, DC, PNP, NO,">
            <a:extLst>
              <a:ext uri="{FF2B5EF4-FFF2-40B4-BE49-F238E27FC236}">
                <a16:creationId xmlns:a16="http://schemas.microsoft.com/office/drawing/2014/main" id="{26222952-F980-4273-88F3-29426BEFC52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03419" y="2971800"/>
            <a:ext cx="762000" cy="101770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EBDEBD88-9E17-42F9-9B49-CD3D4D512360}"/>
              </a:ext>
            </a:extLst>
          </p:cNvPr>
          <p:cNvSpPr/>
          <p:nvPr/>
        </p:nvSpPr>
        <p:spPr>
          <a:xfrm>
            <a:off x="9141619" y="2819400"/>
            <a:ext cx="1140056" cy="215444"/>
          </a:xfrm>
          <a:prstGeom prst="rect">
            <a:avLst/>
          </a:prstGeom>
        </p:spPr>
        <p:txBody>
          <a:bodyPr wrap="none">
            <a:spAutoFit/>
          </a:bodyPr>
          <a:lstStyle/>
          <a:p>
            <a:r>
              <a:rPr lang="en-US" sz="800" dirty="0"/>
              <a:t>http://www.analog.com</a:t>
            </a:r>
          </a:p>
        </p:txBody>
      </p:sp>
      <p:sp>
        <p:nvSpPr>
          <p:cNvPr id="20" name="Rectangle 19">
            <a:extLst>
              <a:ext uri="{FF2B5EF4-FFF2-40B4-BE49-F238E27FC236}">
                <a16:creationId xmlns:a16="http://schemas.microsoft.com/office/drawing/2014/main" id="{9A1E931C-62B5-49B5-AE09-485DBAFABD63}"/>
              </a:ext>
            </a:extLst>
          </p:cNvPr>
          <p:cNvSpPr/>
          <p:nvPr/>
        </p:nvSpPr>
        <p:spPr>
          <a:xfrm>
            <a:off x="8455819" y="3810000"/>
            <a:ext cx="1527982" cy="215444"/>
          </a:xfrm>
          <a:prstGeom prst="rect">
            <a:avLst/>
          </a:prstGeom>
        </p:spPr>
        <p:txBody>
          <a:bodyPr wrap="none">
            <a:spAutoFit/>
          </a:bodyPr>
          <a:lstStyle/>
          <a:p>
            <a:r>
              <a:rPr lang="en-US" sz="800" dirty="0"/>
              <a:t>http://www.wolfautomation.com</a:t>
            </a:r>
          </a:p>
        </p:txBody>
      </p:sp>
      <p:pic>
        <p:nvPicPr>
          <p:cNvPr id="21" name="Picture 20" descr="Honeywell SS495A">
            <a:extLst>
              <a:ext uri="{FF2B5EF4-FFF2-40B4-BE49-F238E27FC236}">
                <a16:creationId xmlns:a16="http://schemas.microsoft.com/office/drawing/2014/main" id="{72A2EBB1-A1A9-4A49-A955-8D9A4C344CB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522619" y="3200400"/>
            <a:ext cx="438150" cy="43815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0B56CDE5-7069-4360-8120-D2C38135E88A}"/>
              </a:ext>
            </a:extLst>
          </p:cNvPr>
          <p:cNvSpPr/>
          <p:nvPr/>
        </p:nvSpPr>
        <p:spPr>
          <a:xfrm>
            <a:off x="9370219" y="3657600"/>
            <a:ext cx="1330814" cy="215444"/>
          </a:xfrm>
          <a:prstGeom prst="rect">
            <a:avLst/>
          </a:prstGeom>
        </p:spPr>
        <p:txBody>
          <a:bodyPr wrap="none">
            <a:spAutoFit/>
          </a:bodyPr>
          <a:lstStyle/>
          <a:p>
            <a:r>
              <a:rPr lang="en-US" sz="800" dirty="0"/>
              <a:t>http://www.honeywell.com/</a:t>
            </a:r>
          </a:p>
        </p:txBody>
      </p:sp>
      <p:pic>
        <p:nvPicPr>
          <p:cNvPr id="23" name="Picture 22" descr="http://www.instronics.com/images/Migatron/rps401a.gif">
            <a:extLst>
              <a:ext uri="{FF2B5EF4-FFF2-40B4-BE49-F238E27FC236}">
                <a16:creationId xmlns:a16="http://schemas.microsoft.com/office/drawing/2014/main" id="{F568F039-C7C4-4F62-963C-F08B33C9C63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303419" y="4191000"/>
            <a:ext cx="812457" cy="6858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9A10926E-8383-4436-AC11-962C4D594254}"/>
              </a:ext>
            </a:extLst>
          </p:cNvPr>
          <p:cNvSpPr/>
          <p:nvPr/>
        </p:nvSpPr>
        <p:spPr>
          <a:xfrm>
            <a:off x="8913019" y="4953000"/>
            <a:ext cx="1282723" cy="215444"/>
          </a:xfrm>
          <a:prstGeom prst="rect">
            <a:avLst/>
          </a:prstGeom>
        </p:spPr>
        <p:txBody>
          <a:bodyPr wrap="none">
            <a:spAutoFit/>
          </a:bodyPr>
          <a:lstStyle/>
          <a:p>
            <a:r>
              <a:rPr lang="en-US" sz="800" dirty="0"/>
              <a:t>http://www.instronics.com</a:t>
            </a:r>
          </a:p>
        </p:txBody>
      </p:sp>
      <p:pic>
        <p:nvPicPr>
          <p:cNvPr id="25" name="Picture 24" descr="tempsensing/other/ULC_close.jpg">
            <a:extLst>
              <a:ext uri="{FF2B5EF4-FFF2-40B4-BE49-F238E27FC236}">
                <a16:creationId xmlns:a16="http://schemas.microsoft.com/office/drawing/2014/main" id="{2768910B-3BE7-4374-AB03-B1AC5F0B34C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32019" y="5410200"/>
            <a:ext cx="1289844" cy="732866"/>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2D1746A6-D5B5-4B4C-B09C-29B02DB7F049}"/>
              </a:ext>
            </a:extLst>
          </p:cNvPr>
          <p:cNvSpPr/>
          <p:nvPr/>
        </p:nvSpPr>
        <p:spPr>
          <a:xfrm>
            <a:off x="9446419" y="6096000"/>
            <a:ext cx="1391728" cy="215444"/>
          </a:xfrm>
          <a:prstGeom prst="rect">
            <a:avLst/>
          </a:prstGeom>
        </p:spPr>
        <p:txBody>
          <a:bodyPr wrap="none">
            <a:spAutoFit/>
          </a:bodyPr>
          <a:lstStyle/>
          <a:p>
            <a:r>
              <a:rPr lang="en-US" sz="800" dirty="0"/>
              <a:t>http://www.tempsensing.com</a:t>
            </a:r>
          </a:p>
        </p:txBody>
      </p:sp>
    </p:spTree>
    <p:extLst>
      <p:ext uri="{BB962C8B-B14F-4D97-AF65-F5344CB8AC3E}">
        <p14:creationId xmlns:p14="http://schemas.microsoft.com/office/powerpoint/2010/main" val="3646521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Review – Operational Amplifiers</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Operational Amplifiers (OpAmps) are commonly used to amplify (precondition) sensing signal for input to a microcontrollers</a:t>
            </a:r>
          </a:p>
          <a:p>
            <a:r>
              <a:rPr lang="en-US" dirty="0"/>
              <a:t>OpAmps are analyzed as </a:t>
            </a:r>
            <a:r>
              <a:rPr lang="en-US" b="1" i="1" dirty="0"/>
              <a:t>ideal</a:t>
            </a:r>
            <a:endParaRPr lang="en-US" altLang="en-US" dirty="0"/>
          </a:p>
        </p:txBody>
      </p:sp>
      <p:grpSp>
        <p:nvGrpSpPr>
          <p:cNvPr id="4" name="Group 3">
            <a:extLst>
              <a:ext uri="{FF2B5EF4-FFF2-40B4-BE49-F238E27FC236}">
                <a16:creationId xmlns:a16="http://schemas.microsoft.com/office/drawing/2014/main" id="{7C8E75CB-A97E-46A9-AA4E-8C422DCC9602}"/>
              </a:ext>
            </a:extLst>
          </p:cNvPr>
          <p:cNvGrpSpPr/>
          <p:nvPr/>
        </p:nvGrpSpPr>
        <p:grpSpPr>
          <a:xfrm>
            <a:off x="6096000" y="1828336"/>
            <a:ext cx="5857100" cy="3182554"/>
            <a:chOff x="2183028" y="1363364"/>
            <a:chExt cx="5857100" cy="3182554"/>
          </a:xfrm>
        </p:grpSpPr>
        <p:sp>
          <p:nvSpPr>
            <p:cNvPr id="5" name="TextBox 4">
              <a:extLst>
                <a:ext uri="{FF2B5EF4-FFF2-40B4-BE49-F238E27FC236}">
                  <a16:creationId xmlns:a16="http://schemas.microsoft.com/office/drawing/2014/main" id="{156E2E2F-4FB8-454C-BCDE-FA8B1B961F00}"/>
                </a:ext>
              </a:extLst>
            </p:cNvPr>
            <p:cNvSpPr txBox="1"/>
            <p:nvPr/>
          </p:nvSpPr>
          <p:spPr>
            <a:xfrm>
              <a:off x="6462583" y="2788510"/>
              <a:ext cx="1577545" cy="369332"/>
            </a:xfrm>
            <a:prstGeom prst="rect">
              <a:avLst/>
            </a:prstGeom>
            <a:noFill/>
          </p:spPr>
          <p:txBody>
            <a:bodyPr wrap="square" rtlCol="0">
              <a:spAutoFit/>
            </a:bodyPr>
            <a:lstStyle/>
            <a:p>
              <a:r>
                <a:rPr lang="en-US" dirty="0"/>
                <a:t>V</a:t>
              </a:r>
              <a:r>
                <a:rPr lang="en-US" baseline="-25000" dirty="0"/>
                <a:t>out</a:t>
              </a:r>
            </a:p>
          </p:txBody>
        </p:sp>
        <p:grpSp>
          <p:nvGrpSpPr>
            <p:cNvPr id="6" name="Group 5">
              <a:extLst>
                <a:ext uri="{FF2B5EF4-FFF2-40B4-BE49-F238E27FC236}">
                  <a16:creationId xmlns:a16="http://schemas.microsoft.com/office/drawing/2014/main" id="{00A7272E-8B97-48DE-93BE-DDB9CE31A600}"/>
                </a:ext>
              </a:extLst>
            </p:cNvPr>
            <p:cNvGrpSpPr/>
            <p:nvPr/>
          </p:nvGrpSpPr>
          <p:grpSpPr>
            <a:xfrm>
              <a:off x="2183028" y="1363364"/>
              <a:ext cx="4201296" cy="3182554"/>
              <a:chOff x="2183028" y="1363364"/>
              <a:chExt cx="4201296" cy="3182554"/>
            </a:xfrm>
          </p:grpSpPr>
          <p:sp>
            <p:nvSpPr>
              <p:cNvPr id="7" name="Isosceles Triangle 6">
                <a:extLst>
                  <a:ext uri="{FF2B5EF4-FFF2-40B4-BE49-F238E27FC236}">
                    <a16:creationId xmlns:a16="http://schemas.microsoft.com/office/drawing/2014/main" id="{FCA2F6AA-B9B4-438E-A90B-75882CCA114C}"/>
                  </a:ext>
                </a:extLst>
              </p:cNvPr>
              <p:cNvSpPr/>
              <p:nvPr/>
            </p:nvSpPr>
            <p:spPr>
              <a:xfrm rot="5400000">
                <a:off x="3772930" y="2232455"/>
                <a:ext cx="1786951" cy="154047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E78D847F-1632-4329-82F6-448A125EFD7E}"/>
                  </a:ext>
                </a:extLst>
              </p:cNvPr>
              <p:cNvCxnSpPr>
                <a:stCxn id="7" idx="1"/>
              </p:cNvCxnSpPr>
              <p:nvPr/>
            </p:nvCxnSpPr>
            <p:spPr>
              <a:xfrm flipH="1" flipV="1">
                <a:off x="4662616" y="1837038"/>
                <a:ext cx="3789" cy="7189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B2F5791-FBF1-4EC0-9F79-AAA06CCB34B3}"/>
                  </a:ext>
                </a:extLst>
              </p:cNvPr>
              <p:cNvCxnSpPr/>
              <p:nvPr/>
            </p:nvCxnSpPr>
            <p:spPr>
              <a:xfrm flipH="1" flipV="1">
                <a:off x="4666735" y="3447535"/>
                <a:ext cx="3789" cy="7189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D624744C-CF53-4561-8E77-70BF44BBC91F}"/>
                  </a:ext>
                </a:extLst>
              </p:cNvPr>
              <p:cNvSpPr/>
              <p:nvPr/>
            </p:nvSpPr>
            <p:spPr>
              <a:xfrm>
                <a:off x="4621428" y="1762898"/>
                <a:ext cx="74141" cy="741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F442D644-289C-48FF-B1DC-7CD93FAEE8AC}"/>
                  </a:ext>
                </a:extLst>
              </p:cNvPr>
              <p:cNvSpPr/>
              <p:nvPr/>
            </p:nvSpPr>
            <p:spPr>
              <a:xfrm>
                <a:off x="4642020" y="4164228"/>
                <a:ext cx="74141" cy="741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a:extLst>
                  <a:ext uri="{FF2B5EF4-FFF2-40B4-BE49-F238E27FC236}">
                    <a16:creationId xmlns:a16="http://schemas.microsoft.com/office/drawing/2014/main" id="{B5AF3B4D-9367-4A32-A2D9-C344A6C9EA46}"/>
                  </a:ext>
                </a:extLst>
              </p:cNvPr>
              <p:cNvCxnSpPr/>
              <p:nvPr/>
            </p:nvCxnSpPr>
            <p:spPr>
              <a:xfrm>
                <a:off x="2702011" y="2677297"/>
                <a:ext cx="1194486"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683249A-2F05-4D2D-9FCF-F9BD6E893E8D}"/>
                  </a:ext>
                </a:extLst>
              </p:cNvPr>
              <p:cNvCxnSpPr/>
              <p:nvPr/>
            </p:nvCxnSpPr>
            <p:spPr>
              <a:xfrm>
                <a:off x="2689654" y="3389870"/>
                <a:ext cx="1194486"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962ABC0-932A-4F66-AA12-5BBBA6D2D79E}"/>
                  </a:ext>
                </a:extLst>
              </p:cNvPr>
              <p:cNvSpPr txBox="1"/>
              <p:nvPr/>
            </p:nvSpPr>
            <p:spPr>
              <a:xfrm>
                <a:off x="3987114" y="2479591"/>
                <a:ext cx="411892" cy="369332"/>
              </a:xfrm>
              <a:prstGeom prst="rect">
                <a:avLst/>
              </a:prstGeom>
              <a:noFill/>
            </p:spPr>
            <p:txBody>
              <a:bodyPr wrap="square" rtlCol="0">
                <a:spAutoFit/>
              </a:bodyPr>
              <a:lstStyle/>
              <a:p>
                <a:r>
                  <a:rPr lang="en-US" dirty="0"/>
                  <a:t>+</a:t>
                </a:r>
              </a:p>
            </p:txBody>
          </p:sp>
          <p:sp>
            <p:nvSpPr>
              <p:cNvPr id="15" name="TextBox 14">
                <a:extLst>
                  <a:ext uri="{FF2B5EF4-FFF2-40B4-BE49-F238E27FC236}">
                    <a16:creationId xmlns:a16="http://schemas.microsoft.com/office/drawing/2014/main" id="{B2B32BC0-444A-407B-BC3D-7E930382C90B}"/>
                  </a:ext>
                </a:extLst>
              </p:cNvPr>
              <p:cNvSpPr txBox="1"/>
              <p:nvPr/>
            </p:nvSpPr>
            <p:spPr>
              <a:xfrm>
                <a:off x="3991232" y="3126258"/>
                <a:ext cx="411892" cy="461665"/>
              </a:xfrm>
              <a:prstGeom prst="rect">
                <a:avLst/>
              </a:prstGeom>
              <a:noFill/>
            </p:spPr>
            <p:txBody>
              <a:bodyPr wrap="square" rtlCol="0">
                <a:spAutoFit/>
              </a:bodyPr>
              <a:lstStyle/>
              <a:p>
                <a:r>
                  <a:rPr lang="en-US" sz="2400" dirty="0"/>
                  <a:t>-</a:t>
                </a:r>
              </a:p>
            </p:txBody>
          </p:sp>
          <p:sp>
            <p:nvSpPr>
              <p:cNvPr id="16" name="TextBox 15">
                <a:extLst>
                  <a:ext uri="{FF2B5EF4-FFF2-40B4-BE49-F238E27FC236}">
                    <a16:creationId xmlns:a16="http://schemas.microsoft.com/office/drawing/2014/main" id="{CD0CFAE0-2A7E-4F05-9CB1-0518FC0F889B}"/>
                  </a:ext>
                </a:extLst>
              </p:cNvPr>
              <p:cNvSpPr txBox="1"/>
              <p:nvPr/>
            </p:nvSpPr>
            <p:spPr>
              <a:xfrm>
                <a:off x="4460789" y="1363364"/>
                <a:ext cx="1577545" cy="369332"/>
              </a:xfrm>
              <a:prstGeom prst="rect">
                <a:avLst/>
              </a:prstGeom>
              <a:noFill/>
            </p:spPr>
            <p:txBody>
              <a:bodyPr wrap="square" rtlCol="0">
                <a:spAutoFit/>
              </a:bodyPr>
              <a:lstStyle/>
              <a:p>
                <a:r>
                  <a:rPr lang="en-US" dirty="0"/>
                  <a:t>+V</a:t>
                </a:r>
                <a:r>
                  <a:rPr lang="en-US" baseline="-25000" dirty="0"/>
                  <a:t>sup</a:t>
                </a:r>
              </a:p>
            </p:txBody>
          </p:sp>
          <p:sp>
            <p:nvSpPr>
              <p:cNvPr id="17" name="TextBox 16">
                <a:extLst>
                  <a:ext uri="{FF2B5EF4-FFF2-40B4-BE49-F238E27FC236}">
                    <a16:creationId xmlns:a16="http://schemas.microsoft.com/office/drawing/2014/main" id="{1898E7BE-BFDF-42D1-B11E-C45DBE159119}"/>
                  </a:ext>
                </a:extLst>
              </p:cNvPr>
              <p:cNvSpPr txBox="1"/>
              <p:nvPr/>
            </p:nvSpPr>
            <p:spPr>
              <a:xfrm>
                <a:off x="2240692" y="3229234"/>
                <a:ext cx="687858" cy="369332"/>
              </a:xfrm>
              <a:prstGeom prst="rect">
                <a:avLst/>
              </a:prstGeom>
              <a:noFill/>
            </p:spPr>
            <p:txBody>
              <a:bodyPr wrap="square" rtlCol="0">
                <a:spAutoFit/>
              </a:bodyPr>
              <a:lstStyle/>
              <a:p>
                <a:r>
                  <a:rPr lang="en-US" dirty="0"/>
                  <a:t>-V</a:t>
                </a:r>
              </a:p>
            </p:txBody>
          </p:sp>
          <p:cxnSp>
            <p:nvCxnSpPr>
              <p:cNvPr id="18" name="Straight Connector 17">
                <a:extLst>
                  <a:ext uri="{FF2B5EF4-FFF2-40B4-BE49-F238E27FC236}">
                    <a16:creationId xmlns:a16="http://schemas.microsoft.com/office/drawing/2014/main" id="{48AA5D42-6B21-4DDD-BAE5-CB7DAF6F7AB9}"/>
                  </a:ext>
                </a:extLst>
              </p:cNvPr>
              <p:cNvCxnSpPr>
                <a:stCxn id="7" idx="0"/>
              </p:cNvCxnSpPr>
              <p:nvPr/>
            </p:nvCxnSpPr>
            <p:spPr>
              <a:xfrm flipV="1">
                <a:off x="5436643" y="2998573"/>
                <a:ext cx="947681" cy="4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31DA8F1-1DF9-4E73-BC8E-0CE89E157886}"/>
                  </a:ext>
                </a:extLst>
              </p:cNvPr>
              <p:cNvSpPr txBox="1"/>
              <p:nvPr/>
            </p:nvSpPr>
            <p:spPr>
              <a:xfrm>
                <a:off x="2183028" y="2487828"/>
                <a:ext cx="687858" cy="369332"/>
              </a:xfrm>
              <a:prstGeom prst="rect">
                <a:avLst/>
              </a:prstGeom>
              <a:noFill/>
            </p:spPr>
            <p:txBody>
              <a:bodyPr wrap="square" rtlCol="0">
                <a:spAutoFit/>
              </a:bodyPr>
              <a:lstStyle/>
              <a:p>
                <a:r>
                  <a:rPr lang="en-US" dirty="0"/>
                  <a:t>+V</a:t>
                </a:r>
              </a:p>
            </p:txBody>
          </p:sp>
          <p:sp>
            <p:nvSpPr>
              <p:cNvPr id="20" name="TextBox 19">
                <a:extLst>
                  <a:ext uri="{FF2B5EF4-FFF2-40B4-BE49-F238E27FC236}">
                    <a16:creationId xmlns:a16="http://schemas.microsoft.com/office/drawing/2014/main" id="{087341F5-7D2E-4DDB-8A1F-3C817F6E9E56}"/>
                  </a:ext>
                </a:extLst>
              </p:cNvPr>
              <p:cNvSpPr txBox="1"/>
              <p:nvPr/>
            </p:nvSpPr>
            <p:spPr>
              <a:xfrm>
                <a:off x="4588475" y="4176586"/>
                <a:ext cx="1577545" cy="369332"/>
              </a:xfrm>
              <a:prstGeom prst="rect">
                <a:avLst/>
              </a:prstGeom>
              <a:noFill/>
            </p:spPr>
            <p:txBody>
              <a:bodyPr wrap="square" rtlCol="0">
                <a:spAutoFit/>
              </a:bodyPr>
              <a:lstStyle/>
              <a:p>
                <a:r>
                  <a:rPr lang="en-US" dirty="0"/>
                  <a:t>-V</a:t>
                </a:r>
                <a:r>
                  <a:rPr lang="en-US" baseline="-25000" dirty="0"/>
                  <a:t>sup</a:t>
                </a:r>
              </a:p>
            </p:txBody>
          </p:sp>
          <p:grpSp>
            <p:nvGrpSpPr>
              <p:cNvPr id="21" name="Group 20">
                <a:extLst>
                  <a:ext uri="{FF2B5EF4-FFF2-40B4-BE49-F238E27FC236}">
                    <a16:creationId xmlns:a16="http://schemas.microsoft.com/office/drawing/2014/main" id="{A271AC30-BE94-4DB3-9113-BA84DA907B88}"/>
                  </a:ext>
                </a:extLst>
              </p:cNvPr>
              <p:cNvGrpSpPr/>
              <p:nvPr/>
            </p:nvGrpSpPr>
            <p:grpSpPr>
              <a:xfrm>
                <a:off x="2940909" y="2203621"/>
                <a:ext cx="700215" cy="369332"/>
                <a:chOff x="2751438" y="1701113"/>
                <a:chExt cx="700215" cy="369332"/>
              </a:xfrm>
            </p:grpSpPr>
            <p:cxnSp>
              <p:nvCxnSpPr>
                <p:cNvPr id="25" name="Straight Arrow Connector 24">
                  <a:extLst>
                    <a:ext uri="{FF2B5EF4-FFF2-40B4-BE49-F238E27FC236}">
                      <a16:creationId xmlns:a16="http://schemas.microsoft.com/office/drawing/2014/main" id="{41A8F29E-DDF4-4ABC-B60C-6A9AA6EE977A}"/>
                    </a:ext>
                  </a:extLst>
                </p:cNvPr>
                <p:cNvCxnSpPr/>
                <p:nvPr/>
              </p:nvCxnSpPr>
              <p:spPr>
                <a:xfrm>
                  <a:off x="2751438" y="2067697"/>
                  <a:ext cx="31303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D6536D9-410B-4258-A033-DA728B0B2B4C}"/>
                    </a:ext>
                  </a:extLst>
                </p:cNvPr>
                <p:cNvSpPr txBox="1"/>
                <p:nvPr/>
              </p:nvSpPr>
              <p:spPr>
                <a:xfrm>
                  <a:off x="2763795" y="1701113"/>
                  <a:ext cx="687858" cy="369332"/>
                </a:xfrm>
                <a:prstGeom prst="rect">
                  <a:avLst/>
                </a:prstGeom>
                <a:noFill/>
              </p:spPr>
              <p:txBody>
                <a:bodyPr wrap="square" rtlCol="0">
                  <a:spAutoFit/>
                </a:bodyPr>
                <a:lstStyle/>
                <a:p>
                  <a:r>
                    <a:rPr lang="en-US" dirty="0"/>
                    <a:t>i+</a:t>
                  </a:r>
                </a:p>
              </p:txBody>
            </p:sp>
          </p:grpSp>
          <p:grpSp>
            <p:nvGrpSpPr>
              <p:cNvPr id="22" name="Group 21">
                <a:extLst>
                  <a:ext uri="{FF2B5EF4-FFF2-40B4-BE49-F238E27FC236}">
                    <a16:creationId xmlns:a16="http://schemas.microsoft.com/office/drawing/2014/main" id="{65D43C7C-DB3B-4EEE-BA6F-54AD49891C83}"/>
                  </a:ext>
                </a:extLst>
              </p:cNvPr>
              <p:cNvGrpSpPr/>
              <p:nvPr/>
            </p:nvGrpSpPr>
            <p:grpSpPr>
              <a:xfrm>
                <a:off x="2920315" y="2907956"/>
                <a:ext cx="700215" cy="369332"/>
                <a:chOff x="2751438" y="1701113"/>
                <a:chExt cx="700215" cy="369332"/>
              </a:xfrm>
            </p:grpSpPr>
            <p:cxnSp>
              <p:nvCxnSpPr>
                <p:cNvPr id="23" name="Straight Arrow Connector 22">
                  <a:extLst>
                    <a:ext uri="{FF2B5EF4-FFF2-40B4-BE49-F238E27FC236}">
                      <a16:creationId xmlns:a16="http://schemas.microsoft.com/office/drawing/2014/main" id="{A5B00406-E111-4CC8-911C-61CB248C58FE}"/>
                    </a:ext>
                  </a:extLst>
                </p:cNvPr>
                <p:cNvCxnSpPr/>
                <p:nvPr/>
              </p:nvCxnSpPr>
              <p:spPr>
                <a:xfrm>
                  <a:off x="2751438" y="2067697"/>
                  <a:ext cx="31303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9174CC2-E9FE-45C6-A9F4-7723220433BB}"/>
                    </a:ext>
                  </a:extLst>
                </p:cNvPr>
                <p:cNvSpPr txBox="1"/>
                <p:nvPr/>
              </p:nvSpPr>
              <p:spPr>
                <a:xfrm>
                  <a:off x="2763795" y="1701113"/>
                  <a:ext cx="687858" cy="369332"/>
                </a:xfrm>
                <a:prstGeom prst="rect">
                  <a:avLst/>
                </a:prstGeom>
                <a:noFill/>
              </p:spPr>
              <p:txBody>
                <a:bodyPr wrap="square" rtlCol="0">
                  <a:spAutoFit/>
                </a:bodyPr>
                <a:lstStyle/>
                <a:p>
                  <a:r>
                    <a:rPr lang="en-US" dirty="0"/>
                    <a:t>i-</a:t>
                  </a:r>
                </a:p>
              </p:txBody>
            </p:sp>
          </p:grpSp>
        </p:grpSp>
      </p:grpSp>
      <p:sp>
        <p:nvSpPr>
          <p:cNvPr id="27" name="Content Placeholder 1">
            <a:extLst>
              <a:ext uri="{FF2B5EF4-FFF2-40B4-BE49-F238E27FC236}">
                <a16:creationId xmlns:a16="http://schemas.microsoft.com/office/drawing/2014/main" id="{117B04AA-5565-4AB0-97AD-66CEEB14F878}"/>
              </a:ext>
            </a:extLst>
          </p:cNvPr>
          <p:cNvSpPr txBox="1">
            <a:spLocks/>
          </p:cNvSpPr>
          <p:nvPr/>
        </p:nvSpPr>
        <p:spPr>
          <a:xfrm>
            <a:off x="381000" y="1752136"/>
            <a:ext cx="5181600" cy="35052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None/>
            </a:pPr>
            <a:r>
              <a:rPr lang="en-US" dirty="0"/>
              <a:t> </a:t>
            </a:r>
          </a:p>
        </p:txBody>
      </p:sp>
      <p:grpSp>
        <p:nvGrpSpPr>
          <p:cNvPr id="28" name="Group 27">
            <a:extLst>
              <a:ext uri="{FF2B5EF4-FFF2-40B4-BE49-F238E27FC236}">
                <a16:creationId xmlns:a16="http://schemas.microsoft.com/office/drawing/2014/main" id="{62A2D172-B859-464B-BA8D-98850C316E2C}"/>
              </a:ext>
            </a:extLst>
          </p:cNvPr>
          <p:cNvGrpSpPr/>
          <p:nvPr/>
        </p:nvGrpSpPr>
        <p:grpSpPr>
          <a:xfrm>
            <a:off x="762000" y="2971336"/>
            <a:ext cx="3990544" cy="1510280"/>
            <a:chOff x="502507" y="4506097"/>
            <a:chExt cx="3990544" cy="1510280"/>
          </a:xfrm>
        </p:grpSpPr>
        <p:sp>
          <p:nvSpPr>
            <p:cNvPr id="29" name="TextBox 28">
              <a:extLst>
                <a:ext uri="{FF2B5EF4-FFF2-40B4-BE49-F238E27FC236}">
                  <a16:creationId xmlns:a16="http://schemas.microsoft.com/office/drawing/2014/main" id="{55E91512-CD4A-4027-B04F-4C5DC7F86921}"/>
                </a:ext>
              </a:extLst>
            </p:cNvPr>
            <p:cNvSpPr txBox="1"/>
            <p:nvPr/>
          </p:nvSpPr>
          <p:spPr>
            <a:xfrm>
              <a:off x="502507" y="4539049"/>
              <a:ext cx="3987115" cy="1477328"/>
            </a:xfrm>
            <a:prstGeom prst="rect">
              <a:avLst/>
            </a:prstGeom>
            <a:noFill/>
          </p:spPr>
          <p:txBody>
            <a:bodyPr wrap="square" rtlCol="0">
              <a:spAutoFit/>
            </a:bodyPr>
            <a:lstStyle/>
            <a:p>
              <a:r>
                <a:rPr lang="en-US" dirty="0"/>
                <a:t>Ideal OP-Amp:</a:t>
              </a:r>
            </a:p>
            <a:p>
              <a:endParaRPr lang="en-US" dirty="0"/>
            </a:p>
            <a:p>
              <a:pPr marL="285750" indent="-285750">
                <a:buFont typeface="Arial" panose="020B0604020202020204" pitchFamily="34" charset="0"/>
                <a:buChar char="•"/>
              </a:pPr>
              <a:r>
                <a:rPr lang="en-US" dirty="0"/>
                <a:t>High input impedance (i+ </a:t>
              </a:r>
              <a:r>
                <a:rPr lang="en-US" dirty="0">
                  <a:sym typeface="Symbol" panose="05050102010706020507" pitchFamily="18" charset="2"/>
                </a:rPr>
                <a:t> 0, i-  0)</a:t>
              </a:r>
              <a:endParaRPr lang="en-US" dirty="0"/>
            </a:p>
            <a:p>
              <a:pPr marL="285750" indent="-285750">
                <a:buFont typeface="Arial" panose="020B0604020202020204" pitchFamily="34" charset="0"/>
                <a:buChar char="•"/>
              </a:pPr>
              <a:r>
                <a:rPr lang="en-US" dirty="0"/>
                <a:t>Low output impedance</a:t>
              </a:r>
            </a:p>
            <a:p>
              <a:pPr marL="285750" indent="-285750">
                <a:buFont typeface="Arial" panose="020B0604020202020204" pitchFamily="34" charset="0"/>
                <a:buChar char="•"/>
              </a:pPr>
              <a:r>
                <a:rPr lang="en-US" dirty="0"/>
                <a:t>Infinite gain (A is very large)</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4F6AE133-741C-4E99-8C62-40484273C9AC}"/>
                    </a:ext>
                  </a:extLst>
                </p:cNvPr>
                <p:cNvSpPr txBox="1"/>
                <p:nvPr/>
              </p:nvSpPr>
              <p:spPr>
                <a:xfrm>
                  <a:off x="2039964" y="4587241"/>
                  <a:ext cx="2453087"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𝑜𝑢𝑡</m:t>
                            </m:r>
                          </m:sub>
                        </m:sSub>
                        <m:r>
                          <a:rPr lang="en-US"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2039964" y="4587241"/>
                  <a:ext cx="2453087" cy="276999"/>
                </a:xfrm>
                <a:prstGeom prst="rect">
                  <a:avLst/>
                </a:prstGeom>
                <a:blipFill rotWithShape="0">
                  <a:blip r:embed="rId3"/>
                  <a:stretch>
                    <a:fillRect t="-4444" b="-33333"/>
                  </a:stretch>
                </a:blipFill>
              </p:spPr>
              <p:txBody>
                <a:bodyPr/>
                <a:lstStyle/>
                <a:p>
                  <a:r>
                    <a:rPr lang="en-US">
                      <a:noFill/>
                    </a:rPr>
                    <a:t> </a:t>
                  </a:r>
                </a:p>
              </p:txBody>
            </p:sp>
          </mc:Fallback>
        </mc:AlternateContent>
        <p:sp>
          <p:nvSpPr>
            <p:cNvPr id="31" name="Rectangle 30">
              <a:extLst>
                <a:ext uri="{FF2B5EF4-FFF2-40B4-BE49-F238E27FC236}">
                  <a16:creationId xmlns:a16="http://schemas.microsoft.com/office/drawing/2014/main" id="{C10408A9-070A-47C6-9A49-AB635DF569AA}"/>
                </a:ext>
              </a:extLst>
            </p:cNvPr>
            <p:cNvSpPr/>
            <p:nvPr/>
          </p:nvSpPr>
          <p:spPr>
            <a:xfrm>
              <a:off x="2240692" y="4506097"/>
              <a:ext cx="2067697" cy="45308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4247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Review – Operational Amplifiers</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Two main configurations:</a:t>
            </a:r>
            <a:endParaRPr lang="en-US" altLang="en-US" dirty="0"/>
          </a:p>
        </p:txBody>
      </p:sp>
      <p:pic>
        <p:nvPicPr>
          <p:cNvPr id="4" name="Picture 3">
            <a:extLst>
              <a:ext uri="{FF2B5EF4-FFF2-40B4-BE49-F238E27FC236}">
                <a16:creationId xmlns:a16="http://schemas.microsoft.com/office/drawing/2014/main" id="{7D659191-2AEE-4B36-9A7D-0E8D8D808A04}"/>
              </a:ext>
            </a:extLst>
          </p:cNvPr>
          <p:cNvPicPr>
            <a:picLocks noChangeAspect="1"/>
          </p:cNvPicPr>
          <p:nvPr/>
        </p:nvPicPr>
        <p:blipFill>
          <a:blip r:embed="rId3"/>
          <a:stretch>
            <a:fillRect/>
          </a:stretch>
        </p:blipFill>
        <p:spPr>
          <a:xfrm>
            <a:off x="1674019" y="2590800"/>
            <a:ext cx="3647364" cy="2731890"/>
          </a:xfrm>
          <a:prstGeom prst="rect">
            <a:avLst/>
          </a:prstGeom>
        </p:spPr>
      </p:pic>
      <p:sp>
        <p:nvSpPr>
          <p:cNvPr id="5" name="TextBox 4">
            <a:extLst>
              <a:ext uri="{FF2B5EF4-FFF2-40B4-BE49-F238E27FC236}">
                <a16:creationId xmlns:a16="http://schemas.microsoft.com/office/drawing/2014/main" id="{F30583BC-B82E-40BA-B896-9B60BA085103}"/>
              </a:ext>
            </a:extLst>
          </p:cNvPr>
          <p:cNvSpPr txBox="1"/>
          <p:nvPr/>
        </p:nvSpPr>
        <p:spPr>
          <a:xfrm>
            <a:off x="2436019" y="5715000"/>
            <a:ext cx="2456597" cy="369332"/>
          </a:xfrm>
          <a:prstGeom prst="rect">
            <a:avLst/>
          </a:prstGeom>
          <a:noFill/>
        </p:spPr>
        <p:txBody>
          <a:bodyPr wrap="square" rtlCol="0">
            <a:spAutoFit/>
          </a:bodyPr>
          <a:lstStyle/>
          <a:p>
            <a:r>
              <a:rPr lang="en-US" dirty="0"/>
              <a:t>Non-inverting amplifier</a:t>
            </a:r>
          </a:p>
        </p:txBody>
      </p:sp>
      <p:pic>
        <p:nvPicPr>
          <p:cNvPr id="6" name="Picture 5">
            <a:extLst>
              <a:ext uri="{FF2B5EF4-FFF2-40B4-BE49-F238E27FC236}">
                <a16:creationId xmlns:a16="http://schemas.microsoft.com/office/drawing/2014/main" id="{3813FB11-24C5-4A77-9FB5-89406FCD4B49}"/>
              </a:ext>
            </a:extLst>
          </p:cNvPr>
          <p:cNvPicPr>
            <a:picLocks noChangeAspect="1"/>
          </p:cNvPicPr>
          <p:nvPr/>
        </p:nvPicPr>
        <p:blipFill>
          <a:blip r:embed="rId4"/>
          <a:stretch>
            <a:fillRect/>
          </a:stretch>
        </p:blipFill>
        <p:spPr>
          <a:xfrm>
            <a:off x="6093619" y="2819400"/>
            <a:ext cx="4495800" cy="2018036"/>
          </a:xfrm>
          <a:prstGeom prst="rect">
            <a:avLst/>
          </a:prstGeom>
        </p:spPr>
      </p:pic>
      <p:sp>
        <p:nvSpPr>
          <p:cNvPr id="7" name="TextBox 6">
            <a:extLst>
              <a:ext uri="{FF2B5EF4-FFF2-40B4-BE49-F238E27FC236}">
                <a16:creationId xmlns:a16="http://schemas.microsoft.com/office/drawing/2014/main" id="{8C9DAEE0-ABB6-41C2-B494-2D27837D5495}"/>
              </a:ext>
            </a:extLst>
          </p:cNvPr>
          <p:cNvSpPr txBox="1"/>
          <p:nvPr/>
        </p:nvSpPr>
        <p:spPr>
          <a:xfrm>
            <a:off x="7389019" y="5486400"/>
            <a:ext cx="2456597" cy="369332"/>
          </a:xfrm>
          <a:prstGeom prst="rect">
            <a:avLst/>
          </a:prstGeom>
          <a:noFill/>
        </p:spPr>
        <p:txBody>
          <a:bodyPr wrap="square" rtlCol="0">
            <a:spAutoFit/>
          </a:bodyPr>
          <a:lstStyle/>
          <a:p>
            <a:r>
              <a:rPr lang="en-US" dirty="0"/>
              <a:t>Inverting amplifier</a:t>
            </a:r>
          </a:p>
        </p:txBody>
      </p:sp>
    </p:spTree>
    <p:extLst>
      <p:ext uri="{BB962C8B-B14F-4D97-AF65-F5344CB8AC3E}">
        <p14:creationId xmlns:p14="http://schemas.microsoft.com/office/powerpoint/2010/main" val="3539528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Review – Operational Amplifiers</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Non-inverting OpAmp</a:t>
            </a:r>
            <a:endParaRPr lang="en-US" altLang="en-US" dirty="0"/>
          </a:p>
        </p:txBody>
      </p:sp>
      <p:grpSp>
        <p:nvGrpSpPr>
          <p:cNvPr id="4" name="Group 3">
            <a:extLst>
              <a:ext uri="{FF2B5EF4-FFF2-40B4-BE49-F238E27FC236}">
                <a16:creationId xmlns:a16="http://schemas.microsoft.com/office/drawing/2014/main" id="{FB5C5DF3-1770-4C85-BD04-0B43E88BC1E0}"/>
              </a:ext>
            </a:extLst>
          </p:cNvPr>
          <p:cNvGrpSpPr/>
          <p:nvPr/>
        </p:nvGrpSpPr>
        <p:grpSpPr>
          <a:xfrm>
            <a:off x="2579904" y="2362200"/>
            <a:ext cx="4592164" cy="3412945"/>
            <a:chOff x="1816873" y="2370961"/>
            <a:chExt cx="4592164" cy="3412945"/>
          </a:xfrm>
        </p:grpSpPr>
        <p:grpSp>
          <p:nvGrpSpPr>
            <p:cNvPr id="5" name="Group 4">
              <a:extLst>
                <a:ext uri="{FF2B5EF4-FFF2-40B4-BE49-F238E27FC236}">
                  <a16:creationId xmlns:a16="http://schemas.microsoft.com/office/drawing/2014/main" id="{82A94703-DC17-47F0-A28A-6D3BF5729984}"/>
                </a:ext>
              </a:extLst>
            </p:cNvPr>
            <p:cNvGrpSpPr/>
            <p:nvPr/>
          </p:nvGrpSpPr>
          <p:grpSpPr>
            <a:xfrm>
              <a:off x="1816873" y="2370961"/>
              <a:ext cx="4592164" cy="1226486"/>
              <a:chOff x="1349496" y="2109217"/>
              <a:chExt cx="6690632" cy="1786951"/>
            </a:xfrm>
          </p:grpSpPr>
          <p:sp>
            <p:nvSpPr>
              <p:cNvPr id="49" name="TextBox 48">
                <a:extLst>
                  <a:ext uri="{FF2B5EF4-FFF2-40B4-BE49-F238E27FC236}">
                    <a16:creationId xmlns:a16="http://schemas.microsoft.com/office/drawing/2014/main" id="{D2471D41-2132-4D37-99CD-AFD539B4C7A4}"/>
                  </a:ext>
                </a:extLst>
              </p:cNvPr>
              <p:cNvSpPr txBox="1"/>
              <p:nvPr/>
            </p:nvSpPr>
            <p:spPr>
              <a:xfrm>
                <a:off x="6462584" y="2788510"/>
                <a:ext cx="1577544" cy="403579"/>
              </a:xfrm>
              <a:prstGeom prst="rect">
                <a:avLst/>
              </a:prstGeom>
              <a:noFill/>
            </p:spPr>
            <p:txBody>
              <a:bodyPr wrap="square" rtlCol="0">
                <a:spAutoFit/>
              </a:bodyPr>
              <a:lstStyle/>
              <a:p>
                <a:r>
                  <a:rPr lang="en-US" sz="1200" dirty="0"/>
                  <a:t>V</a:t>
                </a:r>
                <a:r>
                  <a:rPr lang="en-US" sz="1200" baseline="-25000" dirty="0"/>
                  <a:t>out</a:t>
                </a:r>
              </a:p>
            </p:txBody>
          </p:sp>
          <p:grpSp>
            <p:nvGrpSpPr>
              <p:cNvPr id="50" name="Group 49">
                <a:extLst>
                  <a:ext uri="{FF2B5EF4-FFF2-40B4-BE49-F238E27FC236}">
                    <a16:creationId xmlns:a16="http://schemas.microsoft.com/office/drawing/2014/main" id="{272A5A59-ABD2-47CC-97E6-1EE9BC67382E}"/>
                  </a:ext>
                </a:extLst>
              </p:cNvPr>
              <p:cNvGrpSpPr/>
              <p:nvPr/>
            </p:nvGrpSpPr>
            <p:grpSpPr>
              <a:xfrm>
                <a:off x="1349496" y="2109217"/>
                <a:ext cx="5034828" cy="1786951"/>
                <a:chOff x="1349496" y="2109217"/>
                <a:chExt cx="5034828" cy="1786951"/>
              </a:xfrm>
            </p:grpSpPr>
            <p:sp>
              <p:nvSpPr>
                <p:cNvPr id="51" name="Isosceles Triangle 50">
                  <a:extLst>
                    <a:ext uri="{FF2B5EF4-FFF2-40B4-BE49-F238E27FC236}">
                      <a16:creationId xmlns:a16="http://schemas.microsoft.com/office/drawing/2014/main" id="{87770FA8-3979-4807-AAF6-8B42DB0735A6}"/>
                    </a:ext>
                  </a:extLst>
                </p:cNvPr>
                <p:cNvSpPr/>
                <p:nvPr/>
              </p:nvSpPr>
              <p:spPr>
                <a:xfrm rot="5400000">
                  <a:off x="3772930" y="2232455"/>
                  <a:ext cx="1786951" cy="154047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cxnSp>
              <p:nvCxnSpPr>
                <p:cNvPr id="52" name="Straight Arrow Connector 51">
                  <a:extLst>
                    <a:ext uri="{FF2B5EF4-FFF2-40B4-BE49-F238E27FC236}">
                      <a16:creationId xmlns:a16="http://schemas.microsoft.com/office/drawing/2014/main" id="{53998447-1C68-40B2-8C5E-9D8C93B15AEE}"/>
                    </a:ext>
                  </a:extLst>
                </p:cNvPr>
                <p:cNvCxnSpPr/>
                <p:nvPr/>
              </p:nvCxnSpPr>
              <p:spPr>
                <a:xfrm>
                  <a:off x="1349496" y="2677298"/>
                  <a:ext cx="2547000" cy="0"/>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3C18973E-4D17-4836-9BB1-BC6FDC8ADF07}"/>
                    </a:ext>
                  </a:extLst>
                </p:cNvPr>
                <p:cNvCxnSpPr/>
                <p:nvPr/>
              </p:nvCxnSpPr>
              <p:spPr>
                <a:xfrm>
                  <a:off x="2689654" y="3389870"/>
                  <a:ext cx="1194486" cy="0"/>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0CFA1EA2-8DA3-4891-B716-7B38C4DB6518}"/>
                    </a:ext>
                  </a:extLst>
                </p:cNvPr>
                <p:cNvSpPr txBox="1"/>
                <p:nvPr/>
              </p:nvSpPr>
              <p:spPr>
                <a:xfrm>
                  <a:off x="3987115" y="2479590"/>
                  <a:ext cx="411892" cy="403579"/>
                </a:xfrm>
                <a:prstGeom prst="rect">
                  <a:avLst/>
                </a:prstGeom>
                <a:noFill/>
              </p:spPr>
              <p:txBody>
                <a:bodyPr wrap="square" rtlCol="0">
                  <a:spAutoFit/>
                </a:bodyPr>
                <a:lstStyle/>
                <a:p>
                  <a:r>
                    <a:rPr lang="en-US" sz="1200" dirty="0"/>
                    <a:t>+</a:t>
                  </a:r>
                </a:p>
              </p:txBody>
            </p:sp>
            <p:sp>
              <p:nvSpPr>
                <p:cNvPr id="55" name="TextBox 54">
                  <a:extLst>
                    <a:ext uri="{FF2B5EF4-FFF2-40B4-BE49-F238E27FC236}">
                      <a16:creationId xmlns:a16="http://schemas.microsoft.com/office/drawing/2014/main" id="{6715D8CE-2B5A-48F2-9975-CCFF7C0FEE97}"/>
                    </a:ext>
                  </a:extLst>
                </p:cNvPr>
                <p:cNvSpPr txBox="1"/>
                <p:nvPr/>
              </p:nvSpPr>
              <p:spPr>
                <a:xfrm>
                  <a:off x="3991232" y="3126258"/>
                  <a:ext cx="411892" cy="493262"/>
                </a:xfrm>
                <a:prstGeom prst="rect">
                  <a:avLst/>
                </a:prstGeom>
                <a:noFill/>
              </p:spPr>
              <p:txBody>
                <a:bodyPr wrap="square" rtlCol="0">
                  <a:spAutoFit/>
                </a:bodyPr>
                <a:lstStyle/>
                <a:p>
                  <a:r>
                    <a:rPr lang="en-US" sz="1600" dirty="0"/>
                    <a:t>-</a:t>
                  </a:r>
                </a:p>
              </p:txBody>
            </p:sp>
            <p:cxnSp>
              <p:nvCxnSpPr>
                <p:cNvPr id="56" name="Straight Connector 55">
                  <a:extLst>
                    <a:ext uri="{FF2B5EF4-FFF2-40B4-BE49-F238E27FC236}">
                      <a16:creationId xmlns:a16="http://schemas.microsoft.com/office/drawing/2014/main" id="{75FEC892-AEE3-4078-AC93-23C5789E7A1D}"/>
                    </a:ext>
                  </a:extLst>
                </p:cNvPr>
                <p:cNvCxnSpPr>
                  <a:stCxn id="51" idx="0"/>
                </p:cNvCxnSpPr>
                <p:nvPr/>
              </p:nvCxnSpPr>
              <p:spPr>
                <a:xfrm flipV="1">
                  <a:off x="5436643" y="2998573"/>
                  <a:ext cx="947681" cy="4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 name="Group 5">
              <a:extLst>
                <a:ext uri="{FF2B5EF4-FFF2-40B4-BE49-F238E27FC236}">
                  <a16:creationId xmlns:a16="http://schemas.microsoft.com/office/drawing/2014/main" id="{D41A4DF2-52C5-4094-94A2-CB9FF64C1523}"/>
                </a:ext>
              </a:extLst>
            </p:cNvPr>
            <p:cNvGrpSpPr/>
            <p:nvPr/>
          </p:nvGrpSpPr>
          <p:grpSpPr>
            <a:xfrm>
              <a:off x="1843607" y="2455536"/>
              <a:ext cx="4385201" cy="3328370"/>
              <a:chOff x="1843607" y="2455536"/>
              <a:chExt cx="4385201" cy="3328370"/>
            </a:xfrm>
          </p:grpSpPr>
          <p:grpSp>
            <p:nvGrpSpPr>
              <p:cNvPr id="7" name="Group 6">
                <a:extLst>
                  <a:ext uri="{FF2B5EF4-FFF2-40B4-BE49-F238E27FC236}">
                    <a16:creationId xmlns:a16="http://schemas.microsoft.com/office/drawing/2014/main" id="{933F0A8D-A4A1-40CB-B2B4-927B77269614}"/>
                  </a:ext>
                </a:extLst>
              </p:cNvPr>
              <p:cNvGrpSpPr/>
              <p:nvPr/>
            </p:nvGrpSpPr>
            <p:grpSpPr>
              <a:xfrm rot="5400000">
                <a:off x="4758809" y="3927131"/>
                <a:ext cx="408544" cy="158517"/>
                <a:chOff x="5120759" y="4470055"/>
                <a:chExt cx="408544" cy="158517"/>
              </a:xfrm>
            </p:grpSpPr>
            <p:grpSp>
              <p:nvGrpSpPr>
                <p:cNvPr id="35" name="Group 369">
                  <a:extLst>
                    <a:ext uri="{FF2B5EF4-FFF2-40B4-BE49-F238E27FC236}">
                      <a16:creationId xmlns:a16="http://schemas.microsoft.com/office/drawing/2014/main" id="{7978167E-7803-4EEB-9943-77CDD343DC7F}"/>
                    </a:ext>
                  </a:extLst>
                </p:cNvPr>
                <p:cNvGrpSpPr>
                  <a:grpSpLocks/>
                </p:cNvGrpSpPr>
                <p:nvPr/>
              </p:nvGrpSpPr>
              <p:grpSpPr bwMode="auto">
                <a:xfrm rot="10800000">
                  <a:off x="5120759" y="4470055"/>
                  <a:ext cx="201614" cy="152401"/>
                  <a:chOff x="2310338" y="1219200"/>
                  <a:chExt cx="672045" cy="304802"/>
                </a:xfrm>
              </p:grpSpPr>
              <p:cxnSp>
                <p:nvCxnSpPr>
                  <p:cNvPr id="43" name="Straight Connector 42">
                    <a:extLst>
                      <a:ext uri="{FF2B5EF4-FFF2-40B4-BE49-F238E27FC236}">
                        <a16:creationId xmlns:a16="http://schemas.microsoft.com/office/drawing/2014/main" id="{AB607F8F-CA7E-48BA-A743-53876EB65858}"/>
                      </a:ext>
                    </a:extLst>
                  </p:cNvPr>
                  <p:cNvCxnSpPr/>
                  <p:nvPr/>
                </p:nvCxnSpPr>
                <p:spPr>
                  <a:xfrm rot="5400000" flipH="1" flipV="1">
                    <a:off x="2273827" y="1255713"/>
                    <a:ext cx="152400" cy="79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9D57171-40DD-4327-8080-2004F7F4DA18}"/>
                      </a:ext>
                    </a:extLst>
                  </p:cNvPr>
                  <p:cNvCxnSpPr/>
                  <p:nvPr/>
                </p:nvCxnSpPr>
                <p:spPr>
                  <a:xfrm rot="16200000" flipH="1">
                    <a:off x="2314043" y="1294873"/>
                    <a:ext cx="304800" cy="1534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A941568-E9CA-48B2-BEDF-C998D960C773}"/>
                      </a:ext>
                    </a:extLst>
                  </p:cNvPr>
                  <p:cNvCxnSpPr/>
                  <p:nvPr/>
                </p:nvCxnSpPr>
                <p:spPr>
                  <a:xfrm rot="5400000" flipH="1" flipV="1">
                    <a:off x="2438400" y="1297517"/>
                    <a:ext cx="304800" cy="1481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E97BCC0-F31D-47E0-BF2F-52BAC85E036D}"/>
                      </a:ext>
                    </a:extLst>
                  </p:cNvPr>
                  <p:cNvCxnSpPr/>
                  <p:nvPr/>
                </p:nvCxnSpPr>
                <p:spPr>
                  <a:xfrm rot="16200000" flipH="1">
                    <a:off x="2615670" y="1294870"/>
                    <a:ext cx="304800" cy="153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784BD95-2F73-4F09-9208-7543CAB646AA}"/>
                      </a:ext>
                    </a:extLst>
                  </p:cNvPr>
                  <p:cNvCxnSpPr/>
                  <p:nvPr/>
                </p:nvCxnSpPr>
                <p:spPr>
                  <a:xfrm rot="5400000" flipH="1" flipV="1">
                    <a:off x="2808287" y="1408113"/>
                    <a:ext cx="152400" cy="793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DE1F2D6-6B5A-4F9C-AEFC-1CAB7724A95E}"/>
                      </a:ext>
                    </a:extLst>
                  </p:cNvPr>
                  <p:cNvCxnSpPr/>
                  <p:nvPr/>
                </p:nvCxnSpPr>
                <p:spPr>
                  <a:xfrm>
                    <a:off x="2908300" y="1377950"/>
                    <a:ext cx="74083" cy="3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69">
                  <a:extLst>
                    <a:ext uri="{FF2B5EF4-FFF2-40B4-BE49-F238E27FC236}">
                      <a16:creationId xmlns:a16="http://schemas.microsoft.com/office/drawing/2014/main" id="{E0F19607-9389-46F7-8B6D-D5F88D47511F}"/>
                    </a:ext>
                  </a:extLst>
                </p:cNvPr>
                <p:cNvGrpSpPr>
                  <a:grpSpLocks/>
                </p:cNvGrpSpPr>
                <p:nvPr/>
              </p:nvGrpSpPr>
              <p:grpSpPr bwMode="auto">
                <a:xfrm rot="10800000">
                  <a:off x="5318166" y="4476171"/>
                  <a:ext cx="211137" cy="152401"/>
                  <a:chOff x="2220383" y="1219200"/>
                  <a:chExt cx="703790" cy="304802"/>
                </a:xfrm>
              </p:grpSpPr>
              <p:cxnSp>
                <p:nvCxnSpPr>
                  <p:cNvPr id="37" name="Straight Connector 36">
                    <a:extLst>
                      <a:ext uri="{FF2B5EF4-FFF2-40B4-BE49-F238E27FC236}">
                        <a16:creationId xmlns:a16="http://schemas.microsoft.com/office/drawing/2014/main" id="{1BE8B37E-2E44-4A43-9043-84C7C36CEC99}"/>
                      </a:ext>
                    </a:extLst>
                  </p:cNvPr>
                  <p:cNvCxnSpPr/>
                  <p:nvPr/>
                </p:nvCxnSpPr>
                <p:spPr>
                  <a:xfrm>
                    <a:off x="2220383" y="1377950"/>
                    <a:ext cx="74083" cy="3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A35FA9D-D7BF-4DE5-9FD8-25B2FE72B85F}"/>
                      </a:ext>
                    </a:extLst>
                  </p:cNvPr>
                  <p:cNvCxnSpPr/>
                  <p:nvPr/>
                </p:nvCxnSpPr>
                <p:spPr>
                  <a:xfrm rot="5400000" flipH="1" flipV="1">
                    <a:off x="2273827" y="1255713"/>
                    <a:ext cx="152400" cy="79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617006F-F931-4C66-AB5C-A6C49825ED1F}"/>
                      </a:ext>
                    </a:extLst>
                  </p:cNvPr>
                  <p:cNvCxnSpPr/>
                  <p:nvPr/>
                </p:nvCxnSpPr>
                <p:spPr>
                  <a:xfrm rot="16200000" flipH="1">
                    <a:off x="2314043" y="1294873"/>
                    <a:ext cx="304800" cy="1534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64D4439-1477-49E9-9165-8943C432D1D9}"/>
                      </a:ext>
                    </a:extLst>
                  </p:cNvPr>
                  <p:cNvCxnSpPr/>
                  <p:nvPr/>
                </p:nvCxnSpPr>
                <p:spPr>
                  <a:xfrm rot="5400000" flipH="1" flipV="1">
                    <a:off x="2438400" y="1297517"/>
                    <a:ext cx="304800" cy="1481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1658159-88CC-4E63-B74D-A2B46EDFC347}"/>
                      </a:ext>
                    </a:extLst>
                  </p:cNvPr>
                  <p:cNvCxnSpPr/>
                  <p:nvPr/>
                </p:nvCxnSpPr>
                <p:spPr>
                  <a:xfrm rot="16200000" flipH="1">
                    <a:off x="2615670" y="1294870"/>
                    <a:ext cx="304800" cy="153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39CE394-9879-45D6-AE69-101092ABAE60}"/>
                      </a:ext>
                    </a:extLst>
                  </p:cNvPr>
                  <p:cNvCxnSpPr/>
                  <p:nvPr/>
                </p:nvCxnSpPr>
                <p:spPr>
                  <a:xfrm rot="5400000" flipH="1" flipV="1">
                    <a:off x="2808287" y="1408113"/>
                    <a:ext cx="152400" cy="793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8" name="Group 7">
                <a:extLst>
                  <a:ext uri="{FF2B5EF4-FFF2-40B4-BE49-F238E27FC236}">
                    <a16:creationId xmlns:a16="http://schemas.microsoft.com/office/drawing/2014/main" id="{112C933D-353A-472D-901A-33D7073C9D21}"/>
                  </a:ext>
                </a:extLst>
              </p:cNvPr>
              <p:cNvGrpSpPr/>
              <p:nvPr/>
            </p:nvGrpSpPr>
            <p:grpSpPr>
              <a:xfrm rot="5400000">
                <a:off x="4749284" y="4546257"/>
                <a:ext cx="408544" cy="158517"/>
                <a:chOff x="5120759" y="4470055"/>
                <a:chExt cx="408544" cy="158517"/>
              </a:xfrm>
            </p:grpSpPr>
            <p:grpSp>
              <p:nvGrpSpPr>
                <p:cNvPr id="21" name="Group 369">
                  <a:extLst>
                    <a:ext uri="{FF2B5EF4-FFF2-40B4-BE49-F238E27FC236}">
                      <a16:creationId xmlns:a16="http://schemas.microsoft.com/office/drawing/2014/main" id="{0E302786-B3DB-4535-A9AD-E30D916589CD}"/>
                    </a:ext>
                  </a:extLst>
                </p:cNvPr>
                <p:cNvGrpSpPr>
                  <a:grpSpLocks/>
                </p:cNvGrpSpPr>
                <p:nvPr/>
              </p:nvGrpSpPr>
              <p:grpSpPr bwMode="auto">
                <a:xfrm rot="10800000">
                  <a:off x="5120759" y="4470055"/>
                  <a:ext cx="201614" cy="152401"/>
                  <a:chOff x="2310338" y="1219200"/>
                  <a:chExt cx="672045" cy="304802"/>
                </a:xfrm>
              </p:grpSpPr>
              <p:cxnSp>
                <p:nvCxnSpPr>
                  <p:cNvPr id="29" name="Straight Connector 28">
                    <a:extLst>
                      <a:ext uri="{FF2B5EF4-FFF2-40B4-BE49-F238E27FC236}">
                        <a16:creationId xmlns:a16="http://schemas.microsoft.com/office/drawing/2014/main" id="{38A11D9E-C43D-4036-9F42-D27DF8E683F8}"/>
                      </a:ext>
                    </a:extLst>
                  </p:cNvPr>
                  <p:cNvCxnSpPr/>
                  <p:nvPr/>
                </p:nvCxnSpPr>
                <p:spPr>
                  <a:xfrm rot="5400000" flipH="1" flipV="1">
                    <a:off x="2273827" y="1255713"/>
                    <a:ext cx="152400" cy="79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C57D32E-CFB2-46A3-AA90-CD5564D609E9}"/>
                      </a:ext>
                    </a:extLst>
                  </p:cNvPr>
                  <p:cNvCxnSpPr/>
                  <p:nvPr/>
                </p:nvCxnSpPr>
                <p:spPr>
                  <a:xfrm rot="16200000" flipH="1">
                    <a:off x="2314043" y="1294873"/>
                    <a:ext cx="304800" cy="1534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C296671-22FC-457E-A434-3991BBD6F96A}"/>
                      </a:ext>
                    </a:extLst>
                  </p:cNvPr>
                  <p:cNvCxnSpPr/>
                  <p:nvPr/>
                </p:nvCxnSpPr>
                <p:spPr>
                  <a:xfrm rot="5400000" flipH="1" flipV="1">
                    <a:off x="2438400" y="1297517"/>
                    <a:ext cx="304800" cy="1481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F4D488F-59F2-4712-BBB9-D1F3373DA930}"/>
                      </a:ext>
                    </a:extLst>
                  </p:cNvPr>
                  <p:cNvCxnSpPr/>
                  <p:nvPr/>
                </p:nvCxnSpPr>
                <p:spPr>
                  <a:xfrm rot="16200000" flipH="1">
                    <a:off x="2615670" y="1294870"/>
                    <a:ext cx="304800" cy="153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F5A9CE2-A478-42FE-8D7A-D9B8CD7D7147}"/>
                      </a:ext>
                    </a:extLst>
                  </p:cNvPr>
                  <p:cNvCxnSpPr/>
                  <p:nvPr/>
                </p:nvCxnSpPr>
                <p:spPr>
                  <a:xfrm rot="5400000" flipH="1" flipV="1">
                    <a:off x="2808287" y="1408113"/>
                    <a:ext cx="152400" cy="793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3990C5B-3FF8-471A-98D9-3709FBD59866}"/>
                      </a:ext>
                    </a:extLst>
                  </p:cNvPr>
                  <p:cNvCxnSpPr/>
                  <p:nvPr/>
                </p:nvCxnSpPr>
                <p:spPr>
                  <a:xfrm>
                    <a:off x="2908300" y="1377950"/>
                    <a:ext cx="74083" cy="3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369">
                  <a:extLst>
                    <a:ext uri="{FF2B5EF4-FFF2-40B4-BE49-F238E27FC236}">
                      <a16:creationId xmlns:a16="http://schemas.microsoft.com/office/drawing/2014/main" id="{699F68F8-84D6-4653-AB7D-7518B610A7D0}"/>
                    </a:ext>
                  </a:extLst>
                </p:cNvPr>
                <p:cNvGrpSpPr>
                  <a:grpSpLocks/>
                </p:cNvGrpSpPr>
                <p:nvPr/>
              </p:nvGrpSpPr>
              <p:grpSpPr bwMode="auto">
                <a:xfrm rot="10800000">
                  <a:off x="5318166" y="4476171"/>
                  <a:ext cx="211137" cy="152401"/>
                  <a:chOff x="2220383" y="1219200"/>
                  <a:chExt cx="703790" cy="304802"/>
                </a:xfrm>
              </p:grpSpPr>
              <p:cxnSp>
                <p:nvCxnSpPr>
                  <p:cNvPr id="23" name="Straight Connector 22">
                    <a:extLst>
                      <a:ext uri="{FF2B5EF4-FFF2-40B4-BE49-F238E27FC236}">
                        <a16:creationId xmlns:a16="http://schemas.microsoft.com/office/drawing/2014/main" id="{A2708EA3-E065-42D3-9CBC-355A3795C59A}"/>
                      </a:ext>
                    </a:extLst>
                  </p:cNvPr>
                  <p:cNvCxnSpPr/>
                  <p:nvPr/>
                </p:nvCxnSpPr>
                <p:spPr>
                  <a:xfrm>
                    <a:off x="2220383" y="1377950"/>
                    <a:ext cx="74083" cy="3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34FC92E-051A-4E30-9CAC-081E88D06382}"/>
                      </a:ext>
                    </a:extLst>
                  </p:cNvPr>
                  <p:cNvCxnSpPr/>
                  <p:nvPr/>
                </p:nvCxnSpPr>
                <p:spPr>
                  <a:xfrm rot="5400000" flipH="1" flipV="1">
                    <a:off x="2273827" y="1255713"/>
                    <a:ext cx="152400" cy="79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9C584D3-5ABD-4A98-B675-2C5D92A82D15}"/>
                      </a:ext>
                    </a:extLst>
                  </p:cNvPr>
                  <p:cNvCxnSpPr/>
                  <p:nvPr/>
                </p:nvCxnSpPr>
                <p:spPr>
                  <a:xfrm rot="16200000" flipH="1">
                    <a:off x="2314043" y="1294873"/>
                    <a:ext cx="304800" cy="1534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81B4333-6552-4927-8E81-F5C78C531C12}"/>
                      </a:ext>
                    </a:extLst>
                  </p:cNvPr>
                  <p:cNvCxnSpPr/>
                  <p:nvPr/>
                </p:nvCxnSpPr>
                <p:spPr>
                  <a:xfrm rot="5400000" flipH="1" flipV="1">
                    <a:off x="2438400" y="1297517"/>
                    <a:ext cx="304800" cy="1481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C786C59-6BDC-4AD5-BB74-40F16BE34B44}"/>
                      </a:ext>
                    </a:extLst>
                  </p:cNvPr>
                  <p:cNvCxnSpPr/>
                  <p:nvPr/>
                </p:nvCxnSpPr>
                <p:spPr>
                  <a:xfrm rot="16200000" flipH="1">
                    <a:off x="2615670" y="1294870"/>
                    <a:ext cx="304800" cy="153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0D716F5-2410-406C-A88A-B6EED498FBDB}"/>
                      </a:ext>
                    </a:extLst>
                  </p:cNvPr>
                  <p:cNvCxnSpPr/>
                  <p:nvPr/>
                </p:nvCxnSpPr>
                <p:spPr>
                  <a:xfrm rot="5400000" flipH="1" flipV="1">
                    <a:off x="2808287" y="1408113"/>
                    <a:ext cx="152400" cy="793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9" name="Straight Connector 8">
                <a:extLst>
                  <a:ext uri="{FF2B5EF4-FFF2-40B4-BE49-F238E27FC236}">
                    <a16:creationId xmlns:a16="http://schemas.microsoft.com/office/drawing/2014/main" id="{24F51578-1B52-44F9-B25D-66DBEFDD6869}"/>
                  </a:ext>
                </a:extLst>
              </p:cNvPr>
              <p:cNvCxnSpPr/>
              <p:nvPr/>
            </p:nvCxnSpPr>
            <p:spPr>
              <a:xfrm>
                <a:off x="4972050" y="4219575"/>
                <a:ext cx="0" cy="228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05CFFA8-E41C-40F4-9D68-7867FCD728CB}"/>
                  </a:ext>
                </a:extLst>
              </p:cNvPr>
              <p:cNvCxnSpPr/>
              <p:nvPr/>
            </p:nvCxnSpPr>
            <p:spPr>
              <a:xfrm flipV="1">
                <a:off x="4953000" y="2990850"/>
                <a:ext cx="0" cy="8286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C9CF116-7741-4CB6-9B19-C4C8390B11A1}"/>
                  </a:ext>
                </a:extLst>
              </p:cNvPr>
              <p:cNvCxnSpPr/>
              <p:nvPr/>
            </p:nvCxnSpPr>
            <p:spPr>
              <a:xfrm>
                <a:off x="4953000" y="4838700"/>
                <a:ext cx="0" cy="7905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685C16F-5491-48DA-A3A5-2A7DE3EA3F2F}"/>
                  </a:ext>
                </a:extLst>
              </p:cNvPr>
              <p:cNvCxnSpPr/>
              <p:nvPr/>
            </p:nvCxnSpPr>
            <p:spPr>
              <a:xfrm>
                <a:off x="2743200" y="3238500"/>
                <a:ext cx="0" cy="10909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3604EA4-139E-401A-9C92-13E2F03BCE83}"/>
                  </a:ext>
                </a:extLst>
              </p:cNvPr>
              <p:cNvCxnSpPr/>
              <p:nvPr/>
            </p:nvCxnSpPr>
            <p:spPr>
              <a:xfrm>
                <a:off x="2747176" y="4324350"/>
                <a:ext cx="22248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8E22DA1-A519-4A36-83C1-7661CC0EF5EA}"/>
                  </a:ext>
                </a:extLst>
              </p:cNvPr>
              <p:cNvSpPr txBox="1"/>
              <p:nvPr/>
            </p:nvSpPr>
            <p:spPr>
              <a:xfrm>
                <a:off x="5108943" y="3848339"/>
                <a:ext cx="1082759" cy="276999"/>
              </a:xfrm>
              <a:prstGeom prst="rect">
                <a:avLst/>
              </a:prstGeom>
              <a:noFill/>
            </p:spPr>
            <p:txBody>
              <a:bodyPr wrap="square" rtlCol="0">
                <a:spAutoFit/>
              </a:bodyPr>
              <a:lstStyle/>
              <a:p>
                <a:r>
                  <a:rPr lang="en-US" sz="1200" dirty="0"/>
                  <a:t>R</a:t>
                </a:r>
                <a:r>
                  <a:rPr lang="en-US" sz="1200" baseline="-25000" dirty="0"/>
                  <a:t>1</a:t>
                </a:r>
              </a:p>
            </p:txBody>
          </p:sp>
          <p:sp>
            <p:nvSpPr>
              <p:cNvPr id="15" name="TextBox 14">
                <a:extLst>
                  <a:ext uri="{FF2B5EF4-FFF2-40B4-BE49-F238E27FC236}">
                    <a16:creationId xmlns:a16="http://schemas.microsoft.com/office/drawing/2014/main" id="{C6CC1998-98C9-4170-9E6D-60784EBFEF14}"/>
                  </a:ext>
                </a:extLst>
              </p:cNvPr>
              <p:cNvSpPr txBox="1"/>
              <p:nvPr/>
            </p:nvSpPr>
            <p:spPr>
              <a:xfrm>
                <a:off x="5146049" y="4537452"/>
                <a:ext cx="1082759" cy="276999"/>
              </a:xfrm>
              <a:prstGeom prst="rect">
                <a:avLst/>
              </a:prstGeom>
              <a:noFill/>
            </p:spPr>
            <p:txBody>
              <a:bodyPr wrap="square" rtlCol="0">
                <a:spAutoFit/>
              </a:bodyPr>
              <a:lstStyle/>
              <a:p>
                <a:r>
                  <a:rPr lang="en-US" sz="1200" dirty="0"/>
                  <a:t>R</a:t>
                </a:r>
                <a:r>
                  <a:rPr lang="en-US" sz="1200" baseline="-25000" dirty="0"/>
                  <a:t>2</a:t>
                </a:r>
              </a:p>
            </p:txBody>
          </p:sp>
          <p:sp>
            <p:nvSpPr>
              <p:cNvPr id="16" name="TextBox 15">
                <a:extLst>
                  <a:ext uri="{FF2B5EF4-FFF2-40B4-BE49-F238E27FC236}">
                    <a16:creationId xmlns:a16="http://schemas.microsoft.com/office/drawing/2014/main" id="{4BBE491B-260C-4643-B4ED-3CAA5BF2E725}"/>
                  </a:ext>
                </a:extLst>
              </p:cNvPr>
              <p:cNvSpPr txBox="1"/>
              <p:nvPr/>
            </p:nvSpPr>
            <p:spPr>
              <a:xfrm>
                <a:off x="1843607" y="2455536"/>
                <a:ext cx="1082759" cy="276999"/>
              </a:xfrm>
              <a:prstGeom prst="rect">
                <a:avLst/>
              </a:prstGeom>
              <a:noFill/>
            </p:spPr>
            <p:txBody>
              <a:bodyPr wrap="square" rtlCol="0">
                <a:spAutoFit/>
              </a:bodyPr>
              <a:lstStyle/>
              <a:p>
                <a:r>
                  <a:rPr lang="en-US" sz="1200" dirty="0"/>
                  <a:t>V</a:t>
                </a:r>
                <a:r>
                  <a:rPr lang="en-US" sz="1200" baseline="-25000" dirty="0"/>
                  <a:t>in</a:t>
                </a:r>
              </a:p>
            </p:txBody>
          </p:sp>
          <p:grpSp>
            <p:nvGrpSpPr>
              <p:cNvPr id="17" name="Group 208">
                <a:extLst>
                  <a:ext uri="{FF2B5EF4-FFF2-40B4-BE49-F238E27FC236}">
                    <a16:creationId xmlns:a16="http://schemas.microsoft.com/office/drawing/2014/main" id="{F6B25BF8-AD6B-49F0-81EE-08E3472E0C80}"/>
                  </a:ext>
                </a:extLst>
              </p:cNvPr>
              <p:cNvGrpSpPr>
                <a:grpSpLocks/>
              </p:cNvGrpSpPr>
              <p:nvPr/>
            </p:nvGrpSpPr>
            <p:grpSpPr bwMode="auto">
              <a:xfrm>
                <a:off x="4729700" y="5629919"/>
                <a:ext cx="457200" cy="153987"/>
                <a:chOff x="304800" y="1676931"/>
                <a:chExt cx="457200" cy="153457"/>
              </a:xfrm>
            </p:grpSpPr>
            <p:cxnSp>
              <p:nvCxnSpPr>
                <p:cNvPr id="18" name="Straight Connector 17">
                  <a:extLst>
                    <a:ext uri="{FF2B5EF4-FFF2-40B4-BE49-F238E27FC236}">
                      <a16:creationId xmlns:a16="http://schemas.microsoft.com/office/drawing/2014/main" id="{EA5E3D76-A227-4C0B-9865-0741285F46F5}"/>
                    </a:ext>
                  </a:extLst>
                </p:cNvPr>
                <p:cNvCxnSpPr/>
                <p:nvPr/>
              </p:nvCxnSpPr>
              <p:spPr>
                <a:xfrm>
                  <a:off x="304800" y="1676931"/>
                  <a:ext cx="457200" cy="15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ED6EC99-CE78-4C2E-B530-C567FFDA506D}"/>
                    </a:ext>
                  </a:extLst>
                </p:cNvPr>
                <p:cNvCxnSpPr/>
                <p:nvPr/>
              </p:nvCxnSpPr>
              <p:spPr>
                <a:xfrm>
                  <a:off x="457200" y="1828806"/>
                  <a:ext cx="153988" cy="15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B1DCABE-CCD3-42EC-B603-AC07E19AAB6C}"/>
                    </a:ext>
                  </a:extLst>
                </p:cNvPr>
                <p:cNvCxnSpPr/>
                <p:nvPr/>
              </p:nvCxnSpPr>
              <p:spPr>
                <a:xfrm>
                  <a:off x="381000" y="1752869"/>
                  <a:ext cx="304800" cy="15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09EE037A-04B8-42E6-AF42-67837759D9CB}"/>
                  </a:ext>
                </a:extLst>
              </p:cNvPr>
              <p:cNvSpPr txBox="1"/>
              <p:nvPr/>
            </p:nvSpPr>
            <p:spPr>
              <a:xfrm>
                <a:off x="7305650" y="3030595"/>
                <a:ext cx="1868973" cy="563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𝑜𝑢𝑡</m:t>
                          </m:r>
                        </m:sub>
                      </m:sSub>
                      <m:r>
                        <a:rPr lang="en-US" i="1" smtClean="0">
                          <a:latin typeface="Cambria Math" panose="02040503050406030204" pitchFamily="18" charset="0"/>
                        </a:rPr>
                        <m:t>=</m:t>
                      </m:r>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2</m:t>
                              </m:r>
                            </m:sub>
                          </m:sSub>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2</m:t>
                              </m:r>
                            </m:sub>
                          </m:sSub>
                        </m:den>
                      </m:f>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𝑖𝑛</m:t>
                          </m:r>
                        </m:sub>
                      </m:sSub>
                    </m:oMath>
                  </m:oMathPara>
                </a14:m>
                <a:endParaRPr lang="en-US" dirty="0"/>
              </a:p>
            </p:txBody>
          </p:sp>
        </mc:Choice>
        <mc:Fallback xmlns="">
          <p:sp>
            <p:nvSpPr>
              <p:cNvPr id="57" name="TextBox 56">
                <a:extLst>
                  <a:ext uri="{FF2B5EF4-FFF2-40B4-BE49-F238E27FC236}">
                    <a16:creationId xmlns:a16="http://schemas.microsoft.com/office/drawing/2014/main" id="{09EE037A-04B8-42E6-AF42-67837759D9CB}"/>
                  </a:ext>
                </a:extLst>
              </p:cNvPr>
              <p:cNvSpPr txBox="1">
                <a:spLocks noRot="1" noChangeAspect="1" noMove="1" noResize="1" noEditPoints="1" noAdjustHandles="1" noChangeArrowheads="1" noChangeShapeType="1" noTextEdit="1"/>
              </p:cNvSpPr>
              <p:nvPr/>
            </p:nvSpPr>
            <p:spPr>
              <a:xfrm>
                <a:off x="7305650" y="3030595"/>
                <a:ext cx="1868973" cy="563872"/>
              </a:xfrm>
              <a:prstGeom prst="rect">
                <a:avLst/>
              </a:prstGeom>
              <a:blipFill>
                <a:blip r:embed="rId3"/>
                <a:stretch>
                  <a:fillRect/>
                </a:stretch>
              </a:blipFill>
            </p:spPr>
            <p:txBody>
              <a:bodyPr/>
              <a:lstStyle/>
              <a:p>
                <a:r>
                  <a:rPr lang="en-IN">
                    <a:noFill/>
                  </a:rPr>
                  <a:t> </a:t>
                </a:r>
              </a:p>
            </p:txBody>
          </p:sp>
        </mc:Fallback>
      </mc:AlternateContent>
      <p:sp>
        <p:nvSpPr>
          <p:cNvPr id="58" name="Rectangle 57">
            <a:extLst>
              <a:ext uri="{FF2B5EF4-FFF2-40B4-BE49-F238E27FC236}">
                <a16:creationId xmlns:a16="http://schemas.microsoft.com/office/drawing/2014/main" id="{5FA1BC55-E90D-4F7E-93AC-E29E384F6902}"/>
              </a:ext>
            </a:extLst>
          </p:cNvPr>
          <p:cNvSpPr/>
          <p:nvPr/>
        </p:nvSpPr>
        <p:spPr>
          <a:xfrm>
            <a:off x="6931819" y="2727615"/>
            <a:ext cx="2702257" cy="116006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80686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Review – Operational Amplifiers</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Inverting OpAmp</a:t>
            </a:r>
            <a:endParaRPr lang="en-US" alt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2191AAD-7D65-45FB-9978-1D0797172131}"/>
                  </a:ext>
                </a:extLst>
              </p:cNvPr>
              <p:cNvSpPr txBox="1"/>
              <p:nvPr/>
            </p:nvSpPr>
            <p:spPr>
              <a:xfrm>
                <a:off x="7534250" y="3427180"/>
                <a:ext cx="1559338" cy="563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𝑜𝑢𝑡</m:t>
                          </m:r>
                        </m:sub>
                      </m:sSub>
                      <m:r>
                        <a:rPr lang="en-US" i="1" smtClean="0">
                          <a:latin typeface="Cambria Math" panose="02040503050406030204" pitchFamily="18" charset="0"/>
                        </a:rPr>
                        <m:t>=</m:t>
                      </m:r>
                      <m:r>
                        <a:rPr lang="en-US" b="0" i="1" smtClean="0">
                          <a:latin typeface="Cambria Math" panose="02040503050406030204" pitchFamily="18" charset="0"/>
                        </a:rPr>
                        <m:t>−</m:t>
                      </m:r>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2</m:t>
                              </m:r>
                            </m:sub>
                          </m:sSub>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den>
                      </m:f>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𝑖𝑛</m:t>
                          </m:r>
                        </m:sub>
                      </m:sSub>
                    </m:oMath>
                  </m:oMathPara>
                </a14:m>
                <a:endParaRPr lang="en-US" dirty="0"/>
              </a:p>
            </p:txBody>
          </p:sp>
        </mc:Choice>
        <mc:Fallback xmlns="">
          <p:sp>
            <p:nvSpPr>
              <p:cNvPr id="4" name="TextBox 3">
                <a:extLst>
                  <a:ext uri="{FF2B5EF4-FFF2-40B4-BE49-F238E27FC236}">
                    <a16:creationId xmlns:a16="http://schemas.microsoft.com/office/drawing/2014/main" id="{C2191AAD-7D65-45FB-9978-1D0797172131}"/>
                  </a:ext>
                </a:extLst>
              </p:cNvPr>
              <p:cNvSpPr txBox="1">
                <a:spLocks noRot="1" noChangeAspect="1" noMove="1" noResize="1" noEditPoints="1" noAdjustHandles="1" noChangeArrowheads="1" noChangeShapeType="1" noTextEdit="1"/>
              </p:cNvSpPr>
              <p:nvPr/>
            </p:nvSpPr>
            <p:spPr>
              <a:xfrm>
                <a:off x="7534250" y="3427180"/>
                <a:ext cx="1559338" cy="563872"/>
              </a:xfrm>
              <a:prstGeom prst="rect">
                <a:avLst/>
              </a:prstGeom>
              <a:blipFill>
                <a:blip r:embed="rId3"/>
                <a:stretch>
                  <a:fillRect/>
                </a:stretch>
              </a:blipFill>
            </p:spPr>
            <p:txBody>
              <a:bodyPr/>
              <a:lstStyle/>
              <a:p>
                <a:r>
                  <a:rPr lang="en-IN">
                    <a:noFill/>
                  </a:rPr>
                  <a:t> </a:t>
                </a:r>
              </a:p>
            </p:txBody>
          </p:sp>
        </mc:Fallback>
      </mc:AlternateContent>
      <p:sp>
        <p:nvSpPr>
          <p:cNvPr id="5" name="Rectangle 4">
            <a:extLst>
              <a:ext uri="{FF2B5EF4-FFF2-40B4-BE49-F238E27FC236}">
                <a16:creationId xmlns:a16="http://schemas.microsoft.com/office/drawing/2014/main" id="{6E5A4C74-F23B-4187-B9B1-959855F3210F}"/>
              </a:ext>
            </a:extLst>
          </p:cNvPr>
          <p:cNvSpPr/>
          <p:nvPr/>
        </p:nvSpPr>
        <p:spPr>
          <a:xfrm>
            <a:off x="7160419" y="3124200"/>
            <a:ext cx="2272353" cy="116006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8E48B046-06BB-4799-8C3B-F2DE1A8C2F12}"/>
              </a:ext>
            </a:extLst>
          </p:cNvPr>
          <p:cNvGrpSpPr/>
          <p:nvPr/>
        </p:nvGrpSpPr>
        <p:grpSpPr>
          <a:xfrm>
            <a:off x="1750219" y="2438400"/>
            <a:ext cx="4592164" cy="2048855"/>
            <a:chOff x="998007" y="1214222"/>
            <a:chExt cx="4592164" cy="2048855"/>
          </a:xfrm>
        </p:grpSpPr>
        <p:grpSp>
          <p:nvGrpSpPr>
            <p:cNvPr id="7" name="Group 6">
              <a:extLst>
                <a:ext uri="{FF2B5EF4-FFF2-40B4-BE49-F238E27FC236}">
                  <a16:creationId xmlns:a16="http://schemas.microsoft.com/office/drawing/2014/main" id="{C291729B-3937-4237-87A0-2FBFF3CFF1A9}"/>
                </a:ext>
              </a:extLst>
            </p:cNvPr>
            <p:cNvGrpSpPr/>
            <p:nvPr/>
          </p:nvGrpSpPr>
          <p:grpSpPr>
            <a:xfrm>
              <a:off x="998007" y="2036591"/>
              <a:ext cx="4592164" cy="1226486"/>
              <a:chOff x="1349496" y="2109217"/>
              <a:chExt cx="6690632" cy="1786951"/>
            </a:xfrm>
          </p:grpSpPr>
          <p:sp>
            <p:nvSpPr>
              <p:cNvPr id="51" name="TextBox 50">
                <a:extLst>
                  <a:ext uri="{FF2B5EF4-FFF2-40B4-BE49-F238E27FC236}">
                    <a16:creationId xmlns:a16="http://schemas.microsoft.com/office/drawing/2014/main" id="{77594B7D-4E90-4A83-854E-5BA1EDF272E4}"/>
                  </a:ext>
                </a:extLst>
              </p:cNvPr>
              <p:cNvSpPr txBox="1"/>
              <p:nvPr/>
            </p:nvSpPr>
            <p:spPr>
              <a:xfrm>
                <a:off x="6462584" y="2788510"/>
                <a:ext cx="1577544" cy="403579"/>
              </a:xfrm>
              <a:prstGeom prst="rect">
                <a:avLst/>
              </a:prstGeom>
              <a:noFill/>
            </p:spPr>
            <p:txBody>
              <a:bodyPr wrap="square" rtlCol="0">
                <a:spAutoFit/>
              </a:bodyPr>
              <a:lstStyle/>
              <a:p>
                <a:r>
                  <a:rPr lang="en-US" sz="1200" dirty="0"/>
                  <a:t>V</a:t>
                </a:r>
                <a:r>
                  <a:rPr lang="en-US" sz="1200" baseline="-25000" dirty="0"/>
                  <a:t>out</a:t>
                </a:r>
              </a:p>
            </p:txBody>
          </p:sp>
          <p:grpSp>
            <p:nvGrpSpPr>
              <p:cNvPr id="52" name="Group 51">
                <a:extLst>
                  <a:ext uri="{FF2B5EF4-FFF2-40B4-BE49-F238E27FC236}">
                    <a16:creationId xmlns:a16="http://schemas.microsoft.com/office/drawing/2014/main" id="{82022B64-2C09-42BF-9C02-133B4E80A4B8}"/>
                  </a:ext>
                </a:extLst>
              </p:cNvPr>
              <p:cNvGrpSpPr/>
              <p:nvPr/>
            </p:nvGrpSpPr>
            <p:grpSpPr>
              <a:xfrm>
                <a:off x="1349496" y="2109217"/>
                <a:ext cx="5034828" cy="1786951"/>
                <a:chOff x="1349496" y="2109217"/>
                <a:chExt cx="5034828" cy="1786951"/>
              </a:xfrm>
            </p:grpSpPr>
            <p:sp>
              <p:nvSpPr>
                <p:cNvPr id="53" name="Isosceles Triangle 52">
                  <a:extLst>
                    <a:ext uri="{FF2B5EF4-FFF2-40B4-BE49-F238E27FC236}">
                      <a16:creationId xmlns:a16="http://schemas.microsoft.com/office/drawing/2014/main" id="{84BC669E-39BA-4E3C-B500-6E106F45FA61}"/>
                    </a:ext>
                  </a:extLst>
                </p:cNvPr>
                <p:cNvSpPr/>
                <p:nvPr/>
              </p:nvSpPr>
              <p:spPr>
                <a:xfrm rot="5400000">
                  <a:off x="3772930" y="2232455"/>
                  <a:ext cx="1786951" cy="154047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cxnSp>
              <p:nvCxnSpPr>
                <p:cNvPr id="54" name="Straight Arrow Connector 53">
                  <a:extLst>
                    <a:ext uri="{FF2B5EF4-FFF2-40B4-BE49-F238E27FC236}">
                      <a16:creationId xmlns:a16="http://schemas.microsoft.com/office/drawing/2014/main" id="{F7843487-D5AE-42FC-B115-EDA2C6FAD8CB}"/>
                    </a:ext>
                  </a:extLst>
                </p:cNvPr>
                <p:cNvCxnSpPr/>
                <p:nvPr/>
              </p:nvCxnSpPr>
              <p:spPr>
                <a:xfrm>
                  <a:off x="1349496" y="2677298"/>
                  <a:ext cx="1001653" cy="0"/>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8B17953E-7BCF-427B-ABC4-67E6E0A5B372}"/>
                    </a:ext>
                  </a:extLst>
                </p:cNvPr>
                <p:cNvCxnSpPr/>
                <p:nvPr/>
              </p:nvCxnSpPr>
              <p:spPr>
                <a:xfrm>
                  <a:off x="2689654" y="3389870"/>
                  <a:ext cx="1194486" cy="0"/>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5EC0943E-40B1-4B1D-B1F4-92F0359DDF3E}"/>
                    </a:ext>
                  </a:extLst>
                </p:cNvPr>
                <p:cNvSpPr txBox="1"/>
                <p:nvPr/>
              </p:nvSpPr>
              <p:spPr>
                <a:xfrm>
                  <a:off x="3937405" y="3165600"/>
                  <a:ext cx="411892" cy="403579"/>
                </a:xfrm>
                <a:prstGeom prst="rect">
                  <a:avLst/>
                </a:prstGeom>
                <a:noFill/>
              </p:spPr>
              <p:txBody>
                <a:bodyPr wrap="square" rtlCol="0">
                  <a:spAutoFit/>
                </a:bodyPr>
                <a:lstStyle/>
                <a:p>
                  <a:r>
                    <a:rPr lang="en-US" sz="1200" dirty="0"/>
                    <a:t>+</a:t>
                  </a:r>
                </a:p>
              </p:txBody>
            </p:sp>
            <p:sp>
              <p:nvSpPr>
                <p:cNvPr id="57" name="TextBox 56">
                  <a:extLst>
                    <a:ext uri="{FF2B5EF4-FFF2-40B4-BE49-F238E27FC236}">
                      <a16:creationId xmlns:a16="http://schemas.microsoft.com/office/drawing/2014/main" id="{BF75DD28-AEEE-48F9-BCBB-903AFD5D8E7A}"/>
                    </a:ext>
                  </a:extLst>
                </p:cNvPr>
                <p:cNvSpPr txBox="1"/>
                <p:nvPr/>
              </p:nvSpPr>
              <p:spPr>
                <a:xfrm>
                  <a:off x="3951463" y="2410420"/>
                  <a:ext cx="411892" cy="493262"/>
                </a:xfrm>
                <a:prstGeom prst="rect">
                  <a:avLst/>
                </a:prstGeom>
                <a:noFill/>
              </p:spPr>
              <p:txBody>
                <a:bodyPr wrap="square" rtlCol="0">
                  <a:spAutoFit/>
                </a:bodyPr>
                <a:lstStyle/>
                <a:p>
                  <a:r>
                    <a:rPr lang="en-US" sz="1600" dirty="0"/>
                    <a:t>-</a:t>
                  </a:r>
                </a:p>
              </p:txBody>
            </p:sp>
            <p:cxnSp>
              <p:nvCxnSpPr>
                <p:cNvPr id="58" name="Straight Connector 57">
                  <a:extLst>
                    <a:ext uri="{FF2B5EF4-FFF2-40B4-BE49-F238E27FC236}">
                      <a16:creationId xmlns:a16="http://schemas.microsoft.com/office/drawing/2014/main" id="{6325B836-D6C7-4226-9744-233FBC3EA2EF}"/>
                    </a:ext>
                  </a:extLst>
                </p:cNvPr>
                <p:cNvCxnSpPr>
                  <a:stCxn id="53" idx="0"/>
                </p:cNvCxnSpPr>
                <p:nvPr/>
              </p:nvCxnSpPr>
              <p:spPr>
                <a:xfrm flipV="1">
                  <a:off x="5436643" y="2998573"/>
                  <a:ext cx="947681" cy="4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8" name="Straight Connector 7">
              <a:extLst>
                <a:ext uri="{FF2B5EF4-FFF2-40B4-BE49-F238E27FC236}">
                  <a16:creationId xmlns:a16="http://schemas.microsoft.com/office/drawing/2014/main" id="{32AB69F1-DA3A-410B-B7CA-3D79EC3ED665}"/>
                </a:ext>
              </a:extLst>
            </p:cNvPr>
            <p:cNvCxnSpPr/>
            <p:nvPr/>
          </p:nvCxnSpPr>
          <p:spPr>
            <a:xfrm flipV="1">
              <a:off x="4011304" y="1712794"/>
              <a:ext cx="0" cy="933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409030D-BA2D-4CF7-9295-85E9BAD91131}"/>
                </a:ext>
              </a:extLst>
            </p:cNvPr>
            <p:cNvCxnSpPr/>
            <p:nvPr/>
          </p:nvCxnSpPr>
          <p:spPr>
            <a:xfrm>
              <a:off x="1924334" y="2904130"/>
              <a:ext cx="0" cy="1939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F6515FB-E629-43EF-843B-A1634766B1C4}"/>
                </a:ext>
              </a:extLst>
            </p:cNvPr>
            <p:cNvSpPr txBox="1"/>
            <p:nvPr/>
          </p:nvSpPr>
          <p:spPr>
            <a:xfrm>
              <a:off x="1737946" y="2040010"/>
              <a:ext cx="1082759" cy="276999"/>
            </a:xfrm>
            <a:prstGeom prst="rect">
              <a:avLst/>
            </a:prstGeom>
            <a:noFill/>
          </p:spPr>
          <p:txBody>
            <a:bodyPr wrap="square" rtlCol="0">
              <a:spAutoFit/>
            </a:bodyPr>
            <a:lstStyle/>
            <a:p>
              <a:r>
                <a:rPr lang="en-US" sz="1200" dirty="0"/>
                <a:t>R</a:t>
              </a:r>
              <a:r>
                <a:rPr lang="en-US" sz="1200" baseline="-25000" dirty="0"/>
                <a:t>1</a:t>
              </a:r>
            </a:p>
          </p:txBody>
        </p:sp>
        <p:sp>
          <p:nvSpPr>
            <p:cNvPr id="11" name="TextBox 10">
              <a:extLst>
                <a:ext uri="{FF2B5EF4-FFF2-40B4-BE49-F238E27FC236}">
                  <a16:creationId xmlns:a16="http://schemas.microsoft.com/office/drawing/2014/main" id="{69D4E5A7-E020-4B69-87F5-9E7B0C0B160C}"/>
                </a:ext>
              </a:extLst>
            </p:cNvPr>
            <p:cNvSpPr txBox="1"/>
            <p:nvPr/>
          </p:nvSpPr>
          <p:spPr>
            <a:xfrm>
              <a:off x="3214891" y="1214222"/>
              <a:ext cx="1082759" cy="276999"/>
            </a:xfrm>
            <a:prstGeom prst="rect">
              <a:avLst/>
            </a:prstGeom>
            <a:noFill/>
          </p:spPr>
          <p:txBody>
            <a:bodyPr wrap="square" rtlCol="0">
              <a:spAutoFit/>
            </a:bodyPr>
            <a:lstStyle/>
            <a:p>
              <a:r>
                <a:rPr lang="en-US" sz="1200" dirty="0"/>
                <a:t>R</a:t>
              </a:r>
              <a:r>
                <a:rPr lang="en-US" sz="1200" baseline="-25000" dirty="0"/>
                <a:t>2</a:t>
              </a:r>
            </a:p>
          </p:txBody>
        </p:sp>
        <p:sp>
          <p:nvSpPr>
            <p:cNvPr id="12" name="TextBox 11">
              <a:extLst>
                <a:ext uri="{FF2B5EF4-FFF2-40B4-BE49-F238E27FC236}">
                  <a16:creationId xmlns:a16="http://schemas.microsoft.com/office/drawing/2014/main" id="{4DFA49F3-D1F6-4E71-A491-799603E723AC}"/>
                </a:ext>
              </a:extLst>
            </p:cNvPr>
            <p:cNvSpPr txBox="1"/>
            <p:nvPr/>
          </p:nvSpPr>
          <p:spPr>
            <a:xfrm>
              <a:off x="1024741" y="2121166"/>
              <a:ext cx="1082759" cy="276999"/>
            </a:xfrm>
            <a:prstGeom prst="rect">
              <a:avLst/>
            </a:prstGeom>
            <a:noFill/>
          </p:spPr>
          <p:txBody>
            <a:bodyPr wrap="square" rtlCol="0">
              <a:spAutoFit/>
            </a:bodyPr>
            <a:lstStyle/>
            <a:p>
              <a:r>
                <a:rPr lang="en-US" sz="1200" dirty="0"/>
                <a:t>V</a:t>
              </a:r>
              <a:r>
                <a:rPr lang="en-US" sz="1200" baseline="-25000" dirty="0"/>
                <a:t>in</a:t>
              </a:r>
            </a:p>
          </p:txBody>
        </p:sp>
        <p:grpSp>
          <p:nvGrpSpPr>
            <p:cNvPr id="13" name="Group 208">
              <a:extLst>
                <a:ext uri="{FF2B5EF4-FFF2-40B4-BE49-F238E27FC236}">
                  <a16:creationId xmlns:a16="http://schemas.microsoft.com/office/drawing/2014/main" id="{927A95E6-80FB-4499-A5CD-DADF21FAFEDE}"/>
                </a:ext>
              </a:extLst>
            </p:cNvPr>
            <p:cNvGrpSpPr>
              <a:grpSpLocks/>
            </p:cNvGrpSpPr>
            <p:nvPr/>
          </p:nvGrpSpPr>
          <p:grpSpPr bwMode="auto">
            <a:xfrm>
              <a:off x="1686249" y="3098259"/>
              <a:ext cx="457200" cy="153987"/>
              <a:chOff x="304800" y="1676931"/>
              <a:chExt cx="457200" cy="153457"/>
            </a:xfrm>
          </p:grpSpPr>
          <p:cxnSp>
            <p:nvCxnSpPr>
              <p:cNvPr id="48" name="Straight Connector 47">
                <a:extLst>
                  <a:ext uri="{FF2B5EF4-FFF2-40B4-BE49-F238E27FC236}">
                    <a16:creationId xmlns:a16="http://schemas.microsoft.com/office/drawing/2014/main" id="{86145921-D107-45AC-92F5-5B6B15553AD9}"/>
                  </a:ext>
                </a:extLst>
              </p:cNvPr>
              <p:cNvCxnSpPr/>
              <p:nvPr/>
            </p:nvCxnSpPr>
            <p:spPr>
              <a:xfrm>
                <a:off x="304800" y="1676931"/>
                <a:ext cx="457200" cy="15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BD49D28-CFA9-4614-A662-317D6D56CC48}"/>
                  </a:ext>
                </a:extLst>
              </p:cNvPr>
              <p:cNvCxnSpPr/>
              <p:nvPr/>
            </p:nvCxnSpPr>
            <p:spPr>
              <a:xfrm>
                <a:off x="457200" y="1828806"/>
                <a:ext cx="153988" cy="15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F3538F7-D936-461F-9677-26F98805AD8E}"/>
                  </a:ext>
                </a:extLst>
              </p:cNvPr>
              <p:cNvCxnSpPr/>
              <p:nvPr/>
            </p:nvCxnSpPr>
            <p:spPr>
              <a:xfrm>
                <a:off x="381000" y="1752869"/>
                <a:ext cx="304800" cy="15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17CBD4C6-C87F-4D3A-A18E-AE0DB876D4CD}"/>
                </a:ext>
              </a:extLst>
            </p:cNvPr>
            <p:cNvGrpSpPr/>
            <p:nvPr/>
          </p:nvGrpSpPr>
          <p:grpSpPr>
            <a:xfrm>
              <a:off x="1663041" y="2353090"/>
              <a:ext cx="408544" cy="158517"/>
              <a:chOff x="5120759" y="4470055"/>
              <a:chExt cx="408544" cy="158517"/>
            </a:xfrm>
          </p:grpSpPr>
          <p:grpSp>
            <p:nvGrpSpPr>
              <p:cNvPr id="34" name="Group 369">
                <a:extLst>
                  <a:ext uri="{FF2B5EF4-FFF2-40B4-BE49-F238E27FC236}">
                    <a16:creationId xmlns:a16="http://schemas.microsoft.com/office/drawing/2014/main" id="{E2316F69-14A7-4F3C-BB3E-57F86C596BA0}"/>
                  </a:ext>
                </a:extLst>
              </p:cNvPr>
              <p:cNvGrpSpPr>
                <a:grpSpLocks/>
              </p:cNvGrpSpPr>
              <p:nvPr/>
            </p:nvGrpSpPr>
            <p:grpSpPr bwMode="auto">
              <a:xfrm rot="10800000">
                <a:off x="5120759" y="4470055"/>
                <a:ext cx="201614" cy="152401"/>
                <a:chOff x="2310338" y="1219200"/>
                <a:chExt cx="672045" cy="304802"/>
              </a:xfrm>
            </p:grpSpPr>
            <p:cxnSp>
              <p:nvCxnSpPr>
                <p:cNvPr id="42" name="Straight Connector 41">
                  <a:extLst>
                    <a:ext uri="{FF2B5EF4-FFF2-40B4-BE49-F238E27FC236}">
                      <a16:creationId xmlns:a16="http://schemas.microsoft.com/office/drawing/2014/main" id="{E6824B0D-3528-4283-958F-2948446C2F41}"/>
                    </a:ext>
                  </a:extLst>
                </p:cNvPr>
                <p:cNvCxnSpPr/>
                <p:nvPr/>
              </p:nvCxnSpPr>
              <p:spPr>
                <a:xfrm rot="5400000" flipH="1" flipV="1">
                  <a:off x="2273827" y="1255713"/>
                  <a:ext cx="152400" cy="79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655C1E3-E93D-413F-8084-362D000993CF}"/>
                    </a:ext>
                  </a:extLst>
                </p:cNvPr>
                <p:cNvCxnSpPr/>
                <p:nvPr/>
              </p:nvCxnSpPr>
              <p:spPr>
                <a:xfrm rot="16200000" flipH="1">
                  <a:off x="2314043" y="1294873"/>
                  <a:ext cx="304800" cy="1534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AE21FAD-7702-4C5F-B089-65ACEEAAD341}"/>
                    </a:ext>
                  </a:extLst>
                </p:cNvPr>
                <p:cNvCxnSpPr/>
                <p:nvPr/>
              </p:nvCxnSpPr>
              <p:spPr>
                <a:xfrm rot="5400000" flipH="1" flipV="1">
                  <a:off x="2438400" y="1297517"/>
                  <a:ext cx="304800" cy="1481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DCFF042-839C-40A2-97EE-89A27BE05846}"/>
                    </a:ext>
                  </a:extLst>
                </p:cNvPr>
                <p:cNvCxnSpPr/>
                <p:nvPr/>
              </p:nvCxnSpPr>
              <p:spPr>
                <a:xfrm rot="16200000" flipH="1">
                  <a:off x="2615670" y="1294870"/>
                  <a:ext cx="304800" cy="153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DAC96B4-F601-4024-A42C-F7FF7C94347B}"/>
                    </a:ext>
                  </a:extLst>
                </p:cNvPr>
                <p:cNvCxnSpPr/>
                <p:nvPr/>
              </p:nvCxnSpPr>
              <p:spPr>
                <a:xfrm rot="5400000" flipH="1" flipV="1">
                  <a:off x="2808287" y="1408113"/>
                  <a:ext cx="152400" cy="793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C7AEFDB-C50D-4722-B3AC-A5A866281F7B}"/>
                    </a:ext>
                  </a:extLst>
                </p:cNvPr>
                <p:cNvCxnSpPr/>
                <p:nvPr/>
              </p:nvCxnSpPr>
              <p:spPr>
                <a:xfrm>
                  <a:off x="2908300" y="1377950"/>
                  <a:ext cx="74083" cy="3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oup 369">
                <a:extLst>
                  <a:ext uri="{FF2B5EF4-FFF2-40B4-BE49-F238E27FC236}">
                    <a16:creationId xmlns:a16="http://schemas.microsoft.com/office/drawing/2014/main" id="{7EC60200-E7A7-4C31-997A-8AAECA3DBF51}"/>
                  </a:ext>
                </a:extLst>
              </p:cNvPr>
              <p:cNvGrpSpPr>
                <a:grpSpLocks/>
              </p:cNvGrpSpPr>
              <p:nvPr/>
            </p:nvGrpSpPr>
            <p:grpSpPr bwMode="auto">
              <a:xfrm rot="10800000">
                <a:off x="5318166" y="4476171"/>
                <a:ext cx="211137" cy="152401"/>
                <a:chOff x="2220383" y="1219200"/>
                <a:chExt cx="703790" cy="304802"/>
              </a:xfrm>
            </p:grpSpPr>
            <p:cxnSp>
              <p:nvCxnSpPr>
                <p:cNvPr id="36" name="Straight Connector 35">
                  <a:extLst>
                    <a:ext uri="{FF2B5EF4-FFF2-40B4-BE49-F238E27FC236}">
                      <a16:creationId xmlns:a16="http://schemas.microsoft.com/office/drawing/2014/main" id="{CC5DE4F3-B689-4309-9D40-C7383EF7B8DC}"/>
                    </a:ext>
                  </a:extLst>
                </p:cNvPr>
                <p:cNvCxnSpPr/>
                <p:nvPr/>
              </p:nvCxnSpPr>
              <p:spPr>
                <a:xfrm>
                  <a:off x="2220383" y="1377950"/>
                  <a:ext cx="74083" cy="3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EFB6C27-C117-4E5E-8F2B-1398A0E159D2}"/>
                    </a:ext>
                  </a:extLst>
                </p:cNvPr>
                <p:cNvCxnSpPr/>
                <p:nvPr/>
              </p:nvCxnSpPr>
              <p:spPr>
                <a:xfrm rot="5400000" flipH="1" flipV="1">
                  <a:off x="2273827" y="1255713"/>
                  <a:ext cx="152400" cy="79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3BEAB9E-0AD0-4BBF-B428-E71925634623}"/>
                    </a:ext>
                  </a:extLst>
                </p:cNvPr>
                <p:cNvCxnSpPr/>
                <p:nvPr/>
              </p:nvCxnSpPr>
              <p:spPr>
                <a:xfrm rot="16200000" flipH="1">
                  <a:off x="2314043" y="1294873"/>
                  <a:ext cx="304800" cy="1534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BDFB8BB-A607-4E69-B913-9889D1C0819C}"/>
                    </a:ext>
                  </a:extLst>
                </p:cNvPr>
                <p:cNvCxnSpPr/>
                <p:nvPr/>
              </p:nvCxnSpPr>
              <p:spPr>
                <a:xfrm rot="5400000" flipH="1" flipV="1">
                  <a:off x="2438400" y="1297517"/>
                  <a:ext cx="304800" cy="1481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DFF0E0F-CBBA-416E-B054-AD5E21A3C52D}"/>
                    </a:ext>
                  </a:extLst>
                </p:cNvPr>
                <p:cNvCxnSpPr/>
                <p:nvPr/>
              </p:nvCxnSpPr>
              <p:spPr>
                <a:xfrm rot="16200000" flipH="1">
                  <a:off x="2615670" y="1294870"/>
                  <a:ext cx="304800" cy="153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32A05A7-89F4-48A9-995C-22F835A7497C}"/>
                    </a:ext>
                  </a:extLst>
                </p:cNvPr>
                <p:cNvCxnSpPr/>
                <p:nvPr/>
              </p:nvCxnSpPr>
              <p:spPr>
                <a:xfrm rot="5400000" flipH="1" flipV="1">
                  <a:off x="2808287" y="1408113"/>
                  <a:ext cx="152400" cy="793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5" name="Straight Arrow Connector 14">
              <a:extLst>
                <a:ext uri="{FF2B5EF4-FFF2-40B4-BE49-F238E27FC236}">
                  <a16:creationId xmlns:a16="http://schemas.microsoft.com/office/drawing/2014/main" id="{50C3E0F0-1D21-455B-9635-B8F65CEC4ED2}"/>
                </a:ext>
              </a:extLst>
            </p:cNvPr>
            <p:cNvCxnSpPr/>
            <p:nvPr/>
          </p:nvCxnSpPr>
          <p:spPr>
            <a:xfrm>
              <a:off x="2051159" y="2428771"/>
              <a:ext cx="687492" cy="0"/>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DBDAF5E6-DBC3-441E-AB3C-20399F56ADA1}"/>
                </a:ext>
              </a:extLst>
            </p:cNvPr>
            <p:cNvGrpSpPr/>
            <p:nvPr/>
          </p:nvGrpSpPr>
          <p:grpSpPr>
            <a:xfrm>
              <a:off x="3200689" y="1625210"/>
              <a:ext cx="408544" cy="158517"/>
              <a:chOff x="5120759" y="4470055"/>
              <a:chExt cx="408544" cy="158517"/>
            </a:xfrm>
          </p:grpSpPr>
          <p:grpSp>
            <p:nvGrpSpPr>
              <p:cNvPr id="20" name="Group 369">
                <a:extLst>
                  <a:ext uri="{FF2B5EF4-FFF2-40B4-BE49-F238E27FC236}">
                    <a16:creationId xmlns:a16="http://schemas.microsoft.com/office/drawing/2014/main" id="{DBF000B3-752D-4914-ABCA-815288B55B4C}"/>
                  </a:ext>
                </a:extLst>
              </p:cNvPr>
              <p:cNvGrpSpPr>
                <a:grpSpLocks/>
              </p:cNvGrpSpPr>
              <p:nvPr/>
            </p:nvGrpSpPr>
            <p:grpSpPr bwMode="auto">
              <a:xfrm rot="10800000">
                <a:off x="5120759" y="4470055"/>
                <a:ext cx="201614" cy="152401"/>
                <a:chOff x="2310338" y="1219200"/>
                <a:chExt cx="672045" cy="304802"/>
              </a:xfrm>
            </p:grpSpPr>
            <p:cxnSp>
              <p:nvCxnSpPr>
                <p:cNvPr id="28" name="Straight Connector 27">
                  <a:extLst>
                    <a:ext uri="{FF2B5EF4-FFF2-40B4-BE49-F238E27FC236}">
                      <a16:creationId xmlns:a16="http://schemas.microsoft.com/office/drawing/2014/main" id="{7FED9EEC-2D12-4AD3-A68E-C1C48A7CD7E0}"/>
                    </a:ext>
                  </a:extLst>
                </p:cNvPr>
                <p:cNvCxnSpPr/>
                <p:nvPr/>
              </p:nvCxnSpPr>
              <p:spPr>
                <a:xfrm rot="5400000" flipH="1" flipV="1">
                  <a:off x="2273827" y="1255713"/>
                  <a:ext cx="152400" cy="79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B39A9F8-8427-480C-9942-04F1BDB50C17}"/>
                    </a:ext>
                  </a:extLst>
                </p:cNvPr>
                <p:cNvCxnSpPr/>
                <p:nvPr/>
              </p:nvCxnSpPr>
              <p:spPr>
                <a:xfrm rot="16200000" flipH="1">
                  <a:off x="2314043" y="1294873"/>
                  <a:ext cx="304800" cy="1534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B808DFA-D989-4FA5-8438-611EF39386B2}"/>
                    </a:ext>
                  </a:extLst>
                </p:cNvPr>
                <p:cNvCxnSpPr/>
                <p:nvPr/>
              </p:nvCxnSpPr>
              <p:spPr>
                <a:xfrm rot="5400000" flipH="1" flipV="1">
                  <a:off x="2438400" y="1297517"/>
                  <a:ext cx="304800" cy="1481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4B244AD-5F71-4DF0-8B5B-69A9FD752C28}"/>
                    </a:ext>
                  </a:extLst>
                </p:cNvPr>
                <p:cNvCxnSpPr/>
                <p:nvPr/>
              </p:nvCxnSpPr>
              <p:spPr>
                <a:xfrm rot="16200000" flipH="1">
                  <a:off x="2615670" y="1294870"/>
                  <a:ext cx="304800" cy="153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61297A2-D533-4986-8057-A08F76DA7BC6}"/>
                    </a:ext>
                  </a:extLst>
                </p:cNvPr>
                <p:cNvCxnSpPr/>
                <p:nvPr/>
              </p:nvCxnSpPr>
              <p:spPr>
                <a:xfrm rot="5400000" flipH="1" flipV="1">
                  <a:off x="2808287" y="1408113"/>
                  <a:ext cx="152400" cy="793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22E0B18-41D9-4EEC-97B2-2093E6E0A3E6}"/>
                    </a:ext>
                  </a:extLst>
                </p:cNvPr>
                <p:cNvCxnSpPr/>
                <p:nvPr/>
              </p:nvCxnSpPr>
              <p:spPr>
                <a:xfrm>
                  <a:off x="2908300" y="1377950"/>
                  <a:ext cx="74083" cy="3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Group 369">
                <a:extLst>
                  <a:ext uri="{FF2B5EF4-FFF2-40B4-BE49-F238E27FC236}">
                    <a16:creationId xmlns:a16="http://schemas.microsoft.com/office/drawing/2014/main" id="{1C1A65C8-98EF-4DA0-99D1-95BD19A8A0E3}"/>
                  </a:ext>
                </a:extLst>
              </p:cNvPr>
              <p:cNvGrpSpPr>
                <a:grpSpLocks/>
              </p:cNvGrpSpPr>
              <p:nvPr/>
            </p:nvGrpSpPr>
            <p:grpSpPr bwMode="auto">
              <a:xfrm rot="10800000">
                <a:off x="5318166" y="4476171"/>
                <a:ext cx="211137" cy="152401"/>
                <a:chOff x="2220383" y="1219200"/>
                <a:chExt cx="703790" cy="304802"/>
              </a:xfrm>
            </p:grpSpPr>
            <p:cxnSp>
              <p:nvCxnSpPr>
                <p:cNvPr id="22" name="Straight Connector 21">
                  <a:extLst>
                    <a:ext uri="{FF2B5EF4-FFF2-40B4-BE49-F238E27FC236}">
                      <a16:creationId xmlns:a16="http://schemas.microsoft.com/office/drawing/2014/main" id="{65BD163D-4C9A-4CCE-9E45-2588D780C6BA}"/>
                    </a:ext>
                  </a:extLst>
                </p:cNvPr>
                <p:cNvCxnSpPr/>
                <p:nvPr/>
              </p:nvCxnSpPr>
              <p:spPr>
                <a:xfrm>
                  <a:off x="2220383" y="1377950"/>
                  <a:ext cx="74083" cy="3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20CAF14-2644-4C1C-8D1E-1DB97CD25782}"/>
                    </a:ext>
                  </a:extLst>
                </p:cNvPr>
                <p:cNvCxnSpPr/>
                <p:nvPr/>
              </p:nvCxnSpPr>
              <p:spPr>
                <a:xfrm rot="5400000" flipH="1" flipV="1">
                  <a:off x="2273827" y="1255713"/>
                  <a:ext cx="152400" cy="79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05060B4-F1F7-479D-8036-0F3C4633A219}"/>
                    </a:ext>
                  </a:extLst>
                </p:cNvPr>
                <p:cNvCxnSpPr/>
                <p:nvPr/>
              </p:nvCxnSpPr>
              <p:spPr>
                <a:xfrm rot="16200000" flipH="1">
                  <a:off x="2314043" y="1294873"/>
                  <a:ext cx="304800" cy="1534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6348863-450C-43A1-AEB8-FC5E80034C4D}"/>
                    </a:ext>
                  </a:extLst>
                </p:cNvPr>
                <p:cNvCxnSpPr/>
                <p:nvPr/>
              </p:nvCxnSpPr>
              <p:spPr>
                <a:xfrm rot="5400000" flipH="1" flipV="1">
                  <a:off x="2438400" y="1297517"/>
                  <a:ext cx="304800" cy="1481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EB614EA-5F84-406E-BB4E-7706EEBEC8C4}"/>
                    </a:ext>
                  </a:extLst>
                </p:cNvPr>
                <p:cNvCxnSpPr/>
                <p:nvPr/>
              </p:nvCxnSpPr>
              <p:spPr>
                <a:xfrm rot="16200000" flipH="1">
                  <a:off x="2615670" y="1294870"/>
                  <a:ext cx="304800" cy="153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04D097A-9E7E-43C0-A4B5-ACA15AB020D5}"/>
                    </a:ext>
                  </a:extLst>
                </p:cNvPr>
                <p:cNvCxnSpPr/>
                <p:nvPr/>
              </p:nvCxnSpPr>
              <p:spPr>
                <a:xfrm rot="5400000" flipH="1" flipV="1">
                  <a:off x="2808287" y="1408113"/>
                  <a:ext cx="152400" cy="793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7" name="Straight Connector 16">
              <a:extLst>
                <a:ext uri="{FF2B5EF4-FFF2-40B4-BE49-F238E27FC236}">
                  <a16:creationId xmlns:a16="http://schemas.microsoft.com/office/drawing/2014/main" id="{28674D1B-301A-4C2E-92F0-2A939828BFD8}"/>
                </a:ext>
              </a:extLst>
            </p:cNvPr>
            <p:cNvCxnSpPr/>
            <p:nvPr/>
          </p:nvCxnSpPr>
          <p:spPr>
            <a:xfrm flipV="1">
              <a:off x="2423615" y="1692322"/>
              <a:ext cx="0" cy="7374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FA90888-75AE-46B9-B236-D4CCC8EA0996}"/>
                </a:ext>
              </a:extLst>
            </p:cNvPr>
            <p:cNvCxnSpPr/>
            <p:nvPr/>
          </p:nvCxnSpPr>
          <p:spPr>
            <a:xfrm flipH="1">
              <a:off x="2415654" y="1696944"/>
              <a:ext cx="7862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4C9A923-B8ED-4572-BA5E-1FFF218A2984}"/>
                </a:ext>
              </a:extLst>
            </p:cNvPr>
            <p:cNvCxnSpPr/>
            <p:nvPr/>
          </p:nvCxnSpPr>
          <p:spPr>
            <a:xfrm>
              <a:off x="3602435" y="1713078"/>
              <a:ext cx="4100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45582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Review – Operational Amplifiers</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Inverting OpAmp as charge integrator</a:t>
            </a:r>
            <a:endParaRPr lang="en-US" alt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101B50C-B7F4-4531-B124-7E7ADE83E78B}"/>
                  </a:ext>
                </a:extLst>
              </p:cNvPr>
              <p:cNvSpPr txBox="1"/>
              <p:nvPr/>
            </p:nvSpPr>
            <p:spPr>
              <a:xfrm>
                <a:off x="6561846" y="3603465"/>
                <a:ext cx="3623877" cy="6612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𝑜𝑢𝑡</m:t>
                          </m:r>
                        </m:sub>
                      </m:sSub>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m:t>
                              </m:r>
                            </m:sup>
                          </m:sSup>
                        </m:e>
                      </m:d>
                      <m:r>
                        <a:rPr lang="en-US" b="0" i="1" smtClean="0">
                          <a:latin typeface="Cambria Math" panose="02040503050406030204" pitchFamily="18" charset="0"/>
                        </a:rPr>
                        <m:t>=− </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0</m:t>
                          </m:r>
                        </m:sub>
                        <m:sup>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m:t>
                              </m:r>
                            </m:sup>
                          </m:sSup>
                        </m:sup>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𝑖𝑛</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num>
                            <m:den>
                              <m:r>
                                <a:rPr lang="en-US" b="0" i="1" smtClean="0">
                                  <a:latin typeface="Cambria Math" panose="02040503050406030204" pitchFamily="18" charset="0"/>
                                </a:rPr>
                                <m:t>𝑅𝐶</m:t>
                              </m:r>
                            </m:den>
                          </m:f>
                          <m:r>
                            <a:rPr lang="en-US" b="0" i="1" smtClean="0">
                              <a:latin typeface="Cambria Math" panose="02040503050406030204" pitchFamily="18" charset="0"/>
                            </a:rPr>
                            <m:t>𝑑𝑡</m:t>
                          </m:r>
                        </m:e>
                      </m:nary>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𝑜𝑢𝑡</m:t>
                          </m:r>
                        </m:sub>
                      </m:sSub>
                      <m:r>
                        <a:rPr lang="en-US" b="0" i="1" smtClean="0">
                          <a:latin typeface="Cambria Math" panose="02040503050406030204" pitchFamily="18" charset="0"/>
                        </a:rPr>
                        <m:t>(0)</m:t>
                      </m:r>
                    </m:oMath>
                  </m:oMathPara>
                </a14:m>
                <a:endParaRPr lang="en-US" dirty="0"/>
              </a:p>
            </p:txBody>
          </p:sp>
        </mc:Choice>
        <mc:Fallback xmlns="">
          <p:sp>
            <p:nvSpPr>
              <p:cNvPr id="4" name="TextBox 3">
                <a:extLst>
                  <a:ext uri="{FF2B5EF4-FFF2-40B4-BE49-F238E27FC236}">
                    <a16:creationId xmlns:a16="http://schemas.microsoft.com/office/drawing/2014/main" id="{D101B50C-B7F4-4531-B124-7E7ADE83E78B}"/>
                  </a:ext>
                </a:extLst>
              </p:cNvPr>
              <p:cNvSpPr txBox="1">
                <a:spLocks noRot="1" noChangeAspect="1" noMove="1" noResize="1" noEditPoints="1" noAdjustHandles="1" noChangeArrowheads="1" noChangeShapeType="1" noTextEdit="1"/>
              </p:cNvSpPr>
              <p:nvPr/>
            </p:nvSpPr>
            <p:spPr>
              <a:xfrm>
                <a:off x="6561846" y="3603465"/>
                <a:ext cx="3623877" cy="661271"/>
              </a:xfrm>
              <a:prstGeom prst="rect">
                <a:avLst/>
              </a:prstGeom>
              <a:blipFill>
                <a:blip r:embed="rId3"/>
                <a:stretch>
                  <a:fillRect/>
                </a:stretch>
              </a:blipFill>
            </p:spPr>
            <p:txBody>
              <a:bodyPr/>
              <a:lstStyle/>
              <a:p>
                <a:r>
                  <a:rPr lang="en-IN">
                    <a:noFill/>
                  </a:rPr>
                  <a:t> </a:t>
                </a:r>
              </a:p>
            </p:txBody>
          </p:sp>
        </mc:Fallback>
      </mc:AlternateContent>
      <p:sp>
        <p:nvSpPr>
          <p:cNvPr id="5" name="Rectangle 4">
            <a:extLst>
              <a:ext uri="{FF2B5EF4-FFF2-40B4-BE49-F238E27FC236}">
                <a16:creationId xmlns:a16="http://schemas.microsoft.com/office/drawing/2014/main" id="{400A46E7-056A-4815-B370-3A7E118B0C3D}"/>
              </a:ext>
            </a:extLst>
          </p:cNvPr>
          <p:cNvSpPr/>
          <p:nvPr/>
        </p:nvSpPr>
        <p:spPr>
          <a:xfrm>
            <a:off x="6474619" y="3505200"/>
            <a:ext cx="3889612" cy="9075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C3836518-24AD-4BB0-9FB3-4C19A31D212A}"/>
              </a:ext>
            </a:extLst>
          </p:cNvPr>
          <p:cNvGrpSpPr/>
          <p:nvPr/>
        </p:nvGrpSpPr>
        <p:grpSpPr>
          <a:xfrm>
            <a:off x="988219" y="3429000"/>
            <a:ext cx="4592164" cy="1226486"/>
            <a:chOff x="1349496" y="2109217"/>
            <a:chExt cx="6690632" cy="1786951"/>
          </a:xfrm>
        </p:grpSpPr>
        <p:sp>
          <p:nvSpPr>
            <p:cNvPr id="7" name="TextBox 6">
              <a:extLst>
                <a:ext uri="{FF2B5EF4-FFF2-40B4-BE49-F238E27FC236}">
                  <a16:creationId xmlns:a16="http://schemas.microsoft.com/office/drawing/2014/main" id="{84531EA6-A081-4A97-BC30-986891659A5B}"/>
                </a:ext>
              </a:extLst>
            </p:cNvPr>
            <p:cNvSpPr txBox="1"/>
            <p:nvPr/>
          </p:nvSpPr>
          <p:spPr>
            <a:xfrm>
              <a:off x="6462584" y="2788510"/>
              <a:ext cx="1577544" cy="403579"/>
            </a:xfrm>
            <a:prstGeom prst="rect">
              <a:avLst/>
            </a:prstGeom>
            <a:noFill/>
          </p:spPr>
          <p:txBody>
            <a:bodyPr wrap="square" rtlCol="0">
              <a:spAutoFit/>
            </a:bodyPr>
            <a:lstStyle/>
            <a:p>
              <a:r>
                <a:rPr lang="en-US" sz="1200" dirty="0"/>
                <a:t>V</a:t>
              </a:r>
              <a:r>
                <a:rPr lang="en-US" sz="1200" baseline="-25000" dirty="0"/>
                <a:t>out</a:t>
              </a:r>
            </a:p>
          </p:txBody>
        </p:sp>
        <p:grpSp>
          <p:nvGrpSpPr>
            <p:cNvPr id="8" name="Group 7">
              <a:extLst>
                <a:ext uri="{FF2B5EF4-FFF2-40B4-BE49-F238E27FC236}">
                  <a16:creationId xmlns:a16="http://schemas.microsoft.com/office/drawing/2014/main" id="{7236827E-2855-4752-BC1D-7423EF410257}"/>
                </a:ext>
              </a:extLst>
            </p:cNvPr>
            <p:cNvGrpSpPr/>
            <p:nvPr/>
          </p:nvGrpSpPr>
          <p:grpSpPr>
            <a:xfrm>
              <a:off x="1349496" y="2109217"/>
              <a:ext cx="5034828" cy="1786951"/>
              <a:chOff x="1349496" y="2109217"/>
              <a:chExt cx="5034828" cy="1786951"/>
            </a:xfrm>
          </p:grpSpPr>
          <p:sp>
            <p:nvSpPr>
              <p:cNvPr id="9" name="Isosceles Triangle 8">
                <a:extLst>
                  <a:ext uri="{FF2B5EF4-FFF2-40B4-BE49-F238E27FC236}">
                    <a16:creationId xmlns:a16="http://schemas.microsoft.com/office/drawing/2014/main" id="{F7BDD33F-EA46-4B94-B915-70673F4476A9}"/>
                  </a:ext>
                </a:extLst>
              </p:cNvPr>
              <p:cNvSpPr/>
              <p:nvPr/>
            </p:nvSpPr>
            <p:spPr>
              <a:xfrm rot="5400000">
                <a:off x="3772930" y="2232455"/>
                <a:ext cx="1786951" cy="154047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cxnSp>
            <p:nvCxnSpPr>
              <p:cNvPr id="10" name="Straight Arrow Connector 9">
                <a:extLst>
                  <a:ext uri="{FF2B5EF4-FFF2-40B4-BE49-F238E27FC236}">
                    <a16:creationId xmlns:a16="http://schemas.microsoft.com/office/drawing/2014/main" id="{6179323A-8E03-4706-ACE6-5042020C43E9}"/>
                  </a:ext>
                </a:extLst>
              </p:cNvPr>
              <p:cNvCxnSpPr/>
              <p:nvPr/>
            </p:nvCxnSpPr>
            <p:spPr>
              <a:xfrm>
                <a:off x="1349496" y="2677298"/>
                <a:ext cx="1001653" cy="0"/>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052EAEB-A869-446D-BE33-FF3D49267AFC}"/>
                  </a:ext>
                </a:extLst>
              </p:cNvPr>
              <p:cNvCxnSpPr/>
              <p:nvPr/>
            </p:nvCxnSpPr>
            <p:spPr>
              <a:xfrm>
                <a:off x="2689654" y="3389870"/>
                <a:ext cx="1194486" cy="0"/>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B30BB73-9C3A-4209-BD70-E2A5C3E24EEF}"/>
                  </a:ext>
                </a:extLst>
              </p:cNvPr>
              <p:cNvSpPr txBox="1"/>
              <p:nvPr/>
            </p:nvSpPr>
            <p:spPr>
              <a:xfrm>
                <a:off x="3937405" y="3165600"/>
                <a:ext cx="411892" cy="403579"/>
              </a:xfrm>
              <a:prstGeom prst="rect">
                <a:avLst/>
              </a:prstGeom>
              <a:noFill/>
            </p:spPr>
            <p:txBody>
              <a:bodyPr wrap="square" rtlCol="0">
                <a:spAutoFit/>
              </a:bodyPr>
              <a:lstStyle/>
              <a:p>
                <a:r>
                  <a:rPr lang="en-US" sz="1200" dirty="0"/>
                  <a:t>+</a:t>
                </a:r>
              </a:p>
            </p:txBody>
          </p:sp>
          <p:sp>
            <p:nvSpPr>
              <p:cNvPr id="13" name="TextBox 12">
                <a:extLst>
                  <a:ext uri="{FF2B5EF4-FFF2-40B4-BE49-F238E27FC236}">
                    <a16:creationId xmlns:a16="http://schemas.microsoft.com/office/drawing/2014/main" id="{AB7670AD-EB3E-43BE-A76B-026634C8BB55}"/>
                  </a:ext>
                </a:extLst>
              </p:cNvPr>
              <p:cNvSpPr txBox="1"/>
              <p:nvPr/>
            </p:nvSpPr>
            <p:spPr>
              <a:xfrm>
                <a:off x="3951463" y="2410420"/>
                <a:ext cx="411892" cy="493262"/>
              </a:xfrm>
              <a:prstGeom prst="rect">
                <a:avLst/>
              </a:prstGeom>
              <a:noFill/>
            </p:spPr>
            <p:txBody>
              <a:bodyPr wrap="square" rtlCol="0">
                <a:spAutoFit/>
              </a:bodyPr>
              <a:lstStyle/>
              <a:p>
                <a:r>
                  <a:rPr lang="en-US" sz="1600" dirty="0"/>
                  <a:t>-</a:t>
                </a:r>
              </a:p>
            </p:txBody>
          </p:sp>
          <p:cxnSp>
            <p:nvCxnSpPr>
              <p:cNvPr id="14" name="Straight Connector 13">
                <a:extLst>
                  <a:ext uri="{FF2B5EF4-FFF2-40B4-BE49-F238E27FC236}">
                    <a16:creationId xmlns:a16="http://schemas.microsoft.com/office/drawing/2014/main" id="{C9DD88D1-56CC-46F7-8AB5-E8C0277CE058}"/>
                  </a:ext>
                </a:extLst>
              </p:cNvPr>
              <p:cNvCxnSpPr>
                <a:stCxn id="9" idx="0"/>
              </p:cNvCxnSpPr>
              <p:nvPr/>
            </p:nvCxnSpPr>
            <p:spPr>
              <a:xfrm flipV="1">
                <a:off x="5436643" y="2998573"/>
                <a:ext cx="947681" cy="4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5" name="Straight Connector 14">
            <a:extLst>
              <a:ext uri="{FF2B5EF4-FFF2-40B4-BE49-F238E27FC236}">
                <a16:creationId xmlns:a16="http://schemas.microsoft.com/office/drawing/2014/main" id="{2546861C-BD6F-4AE2-9FA3-69828561A029}"/>
              </a:ext>
            </a:extLst>
          </p:cNvPr>
          <p:cNvCxnSpPr/>
          <p:nvPr/>
        </p:nvCxnSpPr>
        <p:spPr>
          <a:xfrm flipV="1">
            <a:off x="4001516" y="3091555"/>
            <a:ext cx="0" cy="9466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0A888A6-A594-4346-B062-07895081CC00}"/>
              </a:ext>
            </a:extLst>
          </p:cNvPr>
          <p:cNvCxnSpPr/>
          <p:nvPr/>
        </p:nvCxnSpPr>
        <p:spPr>
          <a:xfrm>
            <a:off x="1914546" y="4296539"/>
            <a:ext cx="0" cy="1939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43455B0-81BC-40D9-A232-9B375BCA74C8}"/>
              </a:ext>
            </a:extLst>
          </p:cNvPr>
          <p:cNvSpPr txBox="1"/>
          <p:nvPr/>
        </p:nvSpPr>
        <p:spPr>
          <a:xfrm>
            <a:off x="1728158" y="3432419"/>
            <a:ext cx="1082759" cy="276999"/>
          </a:xfrm>
          <a:prstGeom prst="rect">
            <a:avLst/>
          </a:prstGeom>
          <a:noFill/>
        </p:spPr>
        <p:txBody>
          <a:bodyPr wrap="square" rtlCol="0">
            <a:spAutoFit/>
          </a:bodyPr>
          <a:lstStyle/>
          <a:p>
            <a:r>
              <a:rPr lang="en-US" sz="1200" dirty="0"/>
              <a:t>R</a:t>
            </a:r>
            <a:r>
              <a:rPr lang="en-US" sz="1200" baseline="-25000" dirty="0"/>
              <a:t>1</a:t>
            </a:r>
          </a:p>
        </p:txBody>
      </p:sp>
      <p:sp>
        <p:nvSpPr>
          <p:cNvPr id="18" name="TextBox 17">
            <a:extLst>
              <a:ext uri="{FF2B5EF4-FFF2-40B4-BE49-F238E27FC236}">
                <a16:creationId xmlns:a16="http://schemas.microsoft.com/office/drawing/2014/main" id="{655601A8-722D-4A55-9C9B-C6994A11342E}"/>
              </a:ext>
            </a:extLst>
          </p:cNvPr>
          <p:cNvSpPr txBox="1"/>
          <p:nvPr/>
        </p:nvSpPr>
        <p:spPr>
          <a:xfrm>
            <a:off x="3045619" y="2514600"/>
            <a:ext cx="272112" cy="276999"/>
          </a:xfrm>
          <a:prstGeom prst="rect">
            <a:avLst/>
          </a:prstGeom>
          <a:noFill/>
        </p:spPr>
        <p:txBody>
          <a:bodyPr wrap="square" rtlCol="0">
            <a:spAutoFit/>
          </a:bodyPr>
          <a:lstStyle/>
          <a:p>
            <a:r>
              <a:rPr lang="en-US" sz="1200" dirty="0"/>
              <a:t>C</a:t>
            </a:r>
            <a:endParaRPr lang="en-US" sz="1200" baseline="-25000" dirty="0"/>
          </a:p>
        </p:txBody>
      </p:sp>
      <p:sp>
        <p:nvSpPr>
          <p:cNvPr id="19" name="TextBox 18">
            <a:extLst>
              <a:ext uri="{FF2B5EF4-FFF2-40B4-BE49-F238E27FC236}">
                <a16:creationId xmlns:a16="http://schemas.microsoft.com/office/drawing/2014/main" id="{C242E451-4664-494C-8B03-827310D51886}"/>
              </a:ext>
            </a:extLst>
          </p:cNvPr>
          <p:cNvSpPr txBox="1"/>
          <p:nvPr/>
        </p:nvSpPr>
        <p:spPr>
          <a:xfrm>
            <a:off x="1014953" y="3513575"/>
            <a:ext cx="1082759" cy="276999"/>
          </a:xfrm>
          <a:prstGeom prst="rect">
            <a:avLst/>
          </a:prstGeom>
          <a:noFill/>
        </p:spPr>
        <p:txBody>
          <a:bodyPr wrap="square" rtlCol="0">
            <a:spAutoFit/>
          </a:bodyPr>
          <a:lstStyle/>
          <a:p>
            <a:r>
              <a:rPr lang="en-US" sz="1200" dirty="0"/>
              <a:t>V</a:t>
            </a:r>
            <a:r>
              <a:rPr lang="en-US" sz="1200" baseline="-25000" dirty="0"/>
              <a:t>in</a:t>
            </a:r>
          </a:p>
        </p:txBody>
      </p:sp>
      <p:grpSp>
        <p:nvGrpSpPr>
          <p:cNvPr id="20" name="Group 208">
            <a:extLst>
              <a:ext uri="{FF2B5EF4-FFF2-40B4-BE49-F238E27FC236}">
                <a16:creationId xmlns:a16="http://schemas.microsoft.com/office/drawing/2014/main" id="{681ED0EE-6A26-4F18-85DC-ACA544FB85BF}"/>
              </a:ext>
            </a:extLst>
          </p:cNvPr>
          <p:cNvGrpSpPr>
            <a:grpSpLocks/>
          </p:cNvGrpSpPr>
          <p:nvPr/>
        </p:nvGrpSpPr>
        <p:grpSpPr bwMode="auto">
          <a:xfrm>
            <a:off x="1676461" y="4490668"/>
            <a:ext cx="457200" cy="153987"/>
            <a:chOff x="304800" y="1676931"/>
            <a:chExt cx="457200" cy="153457"/>
          </a:xfrm>
        </p:grpSpPr>
        <p:cxnSp>
          <p:nvCxnSpPr>
            <p:cNvPr id="21" name="Straight Connector 20">
              <a:extLst>
                <a:ext uri="{FF2B5EF4-FFF2-40B4-BE49-F238E27FC236}">
                  <a16:creationId xmlns:a16="http://schemas.microsoft.com/office/drawing/2014/main" id="{19AA3CB1-8077-40E9-A987-4AEB75474A44}"/>
                </a:ext>
              </a:extLst>
            </p:cNvPr>
            <p:cNvCxnSpPr/>
            <p:nvPr/>
          </p:nvCxnSpPr>
          <p:spPr>
            <a:xfrm>
              <a:off x="304800" y="1676931"/>
              <a:ext cx="457200" cy="15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2E1F3E1-3016-408A-A305-3219E2A1120A}"/>
                </a:ext>
              </a:extLst>
            </p:cNvPr>
            <p:cNvCxnSpPr/>
            <p:nvPr/>
          </p:nvCxnSpPr>
          <p:spPr>
            <a:xfrm>
              <a:off x="457200" y="1828806"/>
              <a:ext cx="153988" cy="15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5D3B5E3-99FB-49C0-9F10-AD1F26A2ACE3}"/>
                </a:ext>
              </a:extLst>
            </p:cNvPr>
            <p:cNvCxnSpPr/>
            <p:nvPr/>
          </p:nvCxnSpPr>
          <p:spPr>
            <a:xfrm>
              <a:off x="381000" y="1752869"/>
              <a:ext cx="304800" cy="15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71AD4815-CB1D-4224-9D6B-F9D9201EE8D4}"/>
              </a:ext>
            </a:extLst>
          </p:cNvPr>
          <p:cNvGrpSpPr/>
          <p:nvPr/>
        </p:nvGrpSpPr>
        <p:grpSpPr>
          <a:xfrm>
            <a:off x="1653253" y="3745499"/>
            <a:ext cx="408544" cy="158517"/>
            <a:chOff x="5120759" y="4470055"/>
            <a:chExt cx="408544" cy="158517"/>
          </a:xfrm>
        </p:grpSpPr>
        <p:grpSp>
          <p:nvGrpSpPr>
            <p:cNvPr id="25" name="Group 369">
              <a:extLst>
                <a:ext uri="{FF2B5EF4-FFF2-40B4-BE49-F238E27FC236}">
                  <a16:creationId xmlns:a16="http://schemas.microsoft.com/office/drawing/2014/main" id="{358F4221-7B36-43EF-B2AB-2BBB66E2DA00}"/>
                </a:ext>
              </a:extLst>
            </p:cNvPr>
            <p:cNvGrpSpPr>
              <a:grpSpLocks/>
            </p:cNvGrpSpPr>
            <p:nvPr/>
          </p:nvGrpSpPr>
          <p:grpSpPr bwMode="auto">
            <a:xfrm rot="10800000">
              <a:off x="5120759" y="4470055"/>
              <a:ext cx="201614" cy="152401"/>
              <a:chOff x="2310338" y="1219200"/>
              <a:chExt cx="672045" cy="304802"/>
            </a:xfrm>
          </p:grpSpPr>
          <p:cxnSp>
            <p:nvCxnSpPr>
              <p:cNvPr id="33" name="Straight Connector 32">
                <a:extLst>
                  <a:ext uri="{FF2B5EF4-FFF2-40B4-BE49-F238E27FC236}">
                    <a16:creationId xmlns:a16="http://schemas.microsoft.com/office/drawing/2014/main" id="{85E7CA65-3EB4-4906-8478-07B36C1C112F}"/>
                  </a:ext>
                </a:extLst>
              </p:cNvPr>
              <p:cNvCxnSpPr/>
              <p:nvPr/>
            </p:nvCxnSpPr>
            <p:spPr>
              <a:xfrm rot="5400000" flipH="1" flipV="1">
                <a:off x="2273827" y="1255713"/>
                <a:ext cx="152400" cy="79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59FE7D2-7A97-4525-83ED-43938317805B}"/>
                  </a:ext>
                </a:extLst>
              </p:cNvPr>
              <p:cNvCxnSpPr/>
              <p:nvPr/>
            </p:nvCxnSpPr>
            <p:spPr>
              <a:xfrm rot="16200000" flipH="1">
                <a:off x="2314043" y="1294873"/>
                <a:ext cx="304800" cy="1534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976EFA8-E139-4DD2-B729-D0B6595D6F7E}"/>
                  </a:ext>
                </a:extLst>
              </p:cNvPr>
              <p:cNvCxnSpPr/>
              <p:nvPr/>
            </p:nvCxnSpPr>
            <p:spPr>
              <a:xfrm rot="5400000" flipH="1" flipV="1">
                <a:off x="2438400" y="1297517"/>
                <a:ext cx="304800" cy="1481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22D8472-D088-4919-B5AA-D56F58A93C99}"/>
                  </a:ext>
                </a:extLst>
              </p:cNvPr>
              <p:cNvCxnSpPr/>
              <p:nvPr/>
            </p:nvCxnSpPr>
            <p:spPr>
              <a:xfrm rot="16200000" flipH="1">
                <a:off x="2615670" y="1294870"/>
                <a:ext cx="304800" cy="153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C8867E1-4850-4A8C-80F9-938156E6C5FD}"/>
                  </a:ext>
                </a:extLst>
              </p:cNvPr>
              <p:cNvCxnSpPr/>
              <p:nvPr/>
            </p:nvCxnSpPr>
            <p:spPr>
              <a:xfrm rot="5400000" flipH="1" flipV="1">
                <a:off x="2808287" y="1408113"/>
                <a:ext cx="152400" cy="793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1EE7D26-1540-4DA5-84A5-B45AA8C4870C}"/>
                  </a:ext>
                </a:extLst>
              </p:cNvPr>
              <p:cNvCxnSpPr/>
              <p:nvPr/>
            </p:nvCxnSpPr>
            <p:spPr>
              <a:xfrm>
                <a:off x="2908300" y="1377950"/>
                <a:ext cx="74083" cy="3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369">
              <a:extLst>
                <a:ext uri="{FF2B5EF4-FFF2-40B4-BE49-F238E27FC236}">
                  <a16:creationId xmlns:a16="http://schemas.microsoft.com/office/drawing/2014/main" id="{076F0A68-E3F7-4C09-82C1-DC337E6E0B48}"/>
                </a:ext>
              </a:extLst>
            </p:cNvPr>
            <p:cNvGrpSpPr>
              <a:grpSpLocks/>
            </p:cNvGrpSpPr>
            <p:nvPr/>
          </p:nvGrpSpPr>
          <p:grpSpPr bwMode="auto">
            <a:xfrm rot="10800000">
              <a:off x="5318166" y="4476171"/>
              <a:ext cx="211137" cy="152401"/>
              <a:chOff x="2220383" y="1219200"/>
              <a:chExt cx="703790" cy="304802"/>
            </a:xfrm>
          </p:grpSpPr>
          <p:cxnSp>
            <p:nvCxnSpPr>
              <p:cNvPr id="27" name="Straight Connector 26">
                <a:extLst>
                  <a:ext uri="{FF2B5EF4-FFF2-40B4-BE49-F238E27FC236}">
                    <a16:creationId xmlns:a16="http://schemas.microsoft.com/office/drawing/2014/main" id="{CD65E427-E419-42AB-AA4D-D5B361D5FA9E}"/>
                  </a:ext>
                </a:extLst>
              </p:cNvPr>
              <p:cNvCxnSpPr/>
              <p:nvPr/>
            </p:nvCxnSpPr>
            <p:spPr>
              <a:xfrm>
                <a:off x="2220383" y="1377950"/>
                <a:ext cx="74083" cy="3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2AE1E6F-1756-42AF-BDE7-3AA626F69360}"/>
                  </a:ext>
                </a:extLst>
              </p:cNvPr>
              <p:cNvCxnSpPr/>
              <p:nvPr/>
            </p:nvCxnSpPr>
            <p:spPr>
              <a:xfrm rot="5400000" flipH="1" flipV="1">
                <a:off x="2273827" y="1255713"/>
                <a:ext cx="152400" cy="79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E08E252-AADA-4724-9885-D1B2843FDD5C}"/>
                  </a:ext>
                </a:extLst>
              </p:cNvPr>
              <p:cNvCxnSpPr/>
              <p:nvPr/>
            </p:nvCxnSpPr>
            <p:spPr>
              <a:xfrm rot="16200000" flipH="1">
                <a:off x="2314043" y="1294873"/>
                <a:ext cx="304800" cy="1534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1FD82EE-6C8D-4512-99C1-5D7C94DB8B98}"/>
                  </a:ext>
                </a:extLst>
              </p:cNvPr>
              <p:cNvCxnSpPr/>
              <p:nvPr/>
            </p:nvCxnSpPr>
            <p:spPr>
              <a:xfrm rot="5400000" flipH="1" flipV="1">
                <a:off x="2438400" y="1297517"/>
                <a:ext cx="304800" cy="1481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87B3F33-6845-4BD3-A215-5DF2F38A7905}"/>
                  </a:ext>
                </a:extLst>
              </p:cNvPr>
              <p:cNvCxnSpPr/>
              <p:nvPr/>
            </p:nvCxnSpPr>
            <p:spPr>
              <a:xfrm rot="16200000" flipH="1">
                <a:off x="2615670" y="1294870"/>
                <a:ext cx="304800" cy="153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51D287-A46D-425B-B7BB-0ED8955F0BC9}"/>
                  </a:ext>
                </a:extLst>
              </p:cNvPr>
              <p:cNvCxnSpPr/>
              <p:nvPr/>
            </p:nvCxnSpPr>
            <p:spPr>
              <a:xfrm rot="5400000" flipH="1" flipV="1">
                <a:off x="2808287" y="1408113"/>
                <a:ext cx="152400" cy="793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39" name="Straight Arrow Connector 38">
            <a:extLst>
              <a:ext uri="{FF2B5EF4-FFF2-40B4-BE49-F238E27FC236}">
                <a16:creationId xmlns:a16="http://schemas.microsoft.com/office/drawing/2014/main" id="{D6A02FBE-07E4-46B0-B765-7D9710F68DE6}"/>
              </a:ext>
            </a:extLst>
          </p:cNvPr>
          <p:cNvCxnSpPr/>
          <p:nvPr/>
        </p:nvCxnSpPr>
        <p:spPr>
          <a:xfrm>
            <a:off x="2041371" y="3821180"/>
            <a:ext cx="687492" cy="0"/>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E4D01F6-26FE-41A0-B241-3063E222F1DC}"/>
              </a:ext>
            </a:extLst>
          </p:cNvPr>
          <p:cNvCxnSpPr/>
          <p:nvPr/>
        </p:nvCxnSpPr>
        <p:spPr>
          <a:xfrm flipV="1">
            <a:off x="2413827" y="3084731"/>
            <a:ext cx="0" cy="7374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2A54320-40BF-4C1A-9AF1-FD60B871B0DB}"/>
              </a:ext>
            </a:extLst>
          </p:cNvPr>
          <p:cNvCxnSpPr/>
          <p:nvPr/>
        </p:nvCxnSpPr>
        <p:spPr>
          <a:xfrm flipH="1">
            <a:off x="2405866" y="3089353"/>
            <a:ext cx="7862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B3D2A19-0B29-441E-8CD7-5CB1BD3969CD}"/>
              </a:ext>
            </a:extLst>
          </p:cNvPr>
          <p:cNvCxnSpPr/>
          <p:nvPr/>
        </p:nvCxnSpPr>
        <p:spPr>
          <a:xfrm>
            <a:off x="3224731" y="3091839"/>
            <a:ext cx="77792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7DE4A60-8198-40EF-ACE2-4B5A4D9BF1FA}"/>
              </a:ext>
            </a:extLst>
          </p:cNvPr>
          <p:cNvCxnSpPr/>
          <p:nvPr/>
        </p:nvCxnSpPr>
        <p:spPr>
          <a:xfrm>
            <a:off x="3183788" y="2900487"/>
            <a:ext cx="0" cy="3684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39508E8-05A5-44E0-80DF-4ACA4CA9D47C}"/>
              </a:ext>
            </a:extLst>
          </p:cNvPr>
          <p:cNvCxnSpPr/>
          <p:nvPr/>
        </p:nvCxnSpPr>
        <p:spPr>
          <a:xfrm>
            <a:off x="3220182" y="2902762"/>
            <a:ext cx="0" cy="3684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5931310"/>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Limited_2019" id="{8CE823C3-F31A-D14A-9E27-E9A0885B8FCD}" vid="{CE7EA357-F2F1-1444-8AA4-D862AA553F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customXsn xmlns="http://schemas.microsoft.com/office/2006/metadata/customXsn">
  <xsnLocation/>
  <cached>True</cached>
  <openByDefault>True</openByDefault>
  <xsnScope/>
</customXsn>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5.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2.xml><?xml version="1.0" encoding="utf-8"?>
<ds:datastoreItem xmlns:ds="http://schemas.openxmlformats.org/officeDocument/2006/customXml" ds:itemID="{C959113B-7FA4-40AB-AF85-5C5588D4771C}">
  <ds:schemaRefs>
    <ds:schemaRef ds:uri="http://schemas.microsoft.com/office/2006/metadata/customXsn"/>
  </ds:schemaRefs>
</ds:datastoreItem>
</file>

<file path=customXml/itemProps3.xml><?xml version="1.0" encoding="utf-8"?>
<ds:datastoreItem xmlns:ds="http://schemas.openxmlformats.org/officeDocument/2006/customXml" ds:itemID="{1E7F2E56-8924-419D-99E9-79DB71144EB2}">
  <ds:schemaRefs>
    <ds:schemaRef ds:uri="http://schemas.microsoft.com/sharepoint/events"/>
  </ds:schemaRefs>
</ds:datastoreItem>
</file>

<file path=customXml/itemProps4.xml><?xml version="1.0" encoding="utf-8"?>
<ds:datastoreItem xmlns:ds="http://schemas.openxmlformats.org/officeDocument/2006/customXml" ds:itemID="{B61D4E06-5D3F-4994-A4A7-4BA626FA722D}">
  <ds:schemaRefs>
    <ds:schemaRef ds:uri="http://www.w3.org/XML/1998/namespace"/>
    <ds:schemaRef ds:uri="http://schemas.microsoft.com/sharepoint/v3"/>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c0950e01-db07-4e41-9c32-b7a8e9fccc9b"/>
    <ds:schemaRef ds:uri="http://schemas.microsoft.com/sharepoint/v3/fields"/>
    <ds:schemaRef ds:uri="f2ad5090-61a8-4b8c-ab70-68f4ff4d1933"/>
    <ds:schemaRef ds:uri="http://purl.org/dc/elements/1.1/"/>
  </ds:schemaRefs>
</ds:datastoreItem>
</file>

<file path=customXml/itemProps5.xml><?xml version="1.0" encoding="utf-8"?>
<ds:datastoreItem xmlns:ds="http://schemas.openxmlformats.org/officeDocument/2006/customXml" ds:itemID="{5675509F-A6F5-4147-861D-E4CC99F4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sharepoint/v3/fields"/>
    <ds:schemaRef ds:uri="c0950e01-db07-4e41-9c32-b7a8e9fcc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Arm_PPT_Master_Arm_Limited_2019</Template>
  <TotalTime>0</TotalTime>
  <Words>4760</Words>
  <Application>Microsoft Office PowerPoint</Application>
  <PresentationFormat>Widescreen</PresentationFormat>
  <Paragraphs>378</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Arm_PPT_Public</vt:lpstr>
      <vt:lpstr>Optical Sensing in Robotics</vt:lpstr>
      <vt:lpstr>Module Syllabus</vt:lpstr>
      <vt:lpstr>Sensors - An Introduction</vt:lpstr>
      <vt:lpstr>Sensors – An Introduction</vt:lpstr>
      <vt:lpstr>Review – Operational Amplifiers</vt:lpstr>
      <vt:lpstr>Review – Operational Amplifiers</vt:lpstr>
      <vt:lpstr>Review – Operational Amplifiers</vt:lpstr>
      <vt:lpstr>Review – Operational Amplifiers</vt:lpstr>
      <vt:lpstr>Review – Operational Amplifiers</vt:lpstr>
      <vt:lpstr>Review – Operational Amplifiers</vt:lpstr>
      <vt:lpstr>Summary: Sensors and Operational Amplifiers</vt:lpstr>
      <vt:lpstr>Optical Rotary Encoders and Velocity Sensing</vt:lpstr>
      <vt:lpstr>Optical Rotary Encoders and Velocity Sensing</vt:lpstr>
      <vt:lpstr>Optical Rotary Encoders and Velocity Sensing</vt:lpstr>
      <vt:lpstr>Optical Rotary Encoders and Velocity Sensing</vt:lpstr>
      <vt:lpstr>Optical Rotary Encoders and Velocity Sensing</vt:lpstr>
      <vt:lpstr>Velocity Sensing – Alternative Approaches</vt:lpstr>
      <vt:lpstr>Summary: Optical Rotary Encoders and Velocity Sensing</vt:lpstr>
      <vt:lpstr>Optical Line Camera and Line Following</vt:lpstr>
      <vt:lpstr>Optical Line Camera and Line Following</vt:lpstr>
      <vt:lpstr>Optical Line Camera and Line Following</vt:lpstr>
      <vt:lpstr>Optical Line Camera and Line Following</vt:lpstr>
      <vt:lpstr>Optical Line Camera and Line Following</vt:lpstr>
      <vt:lpstr>Optical Line Camera and Line Following</vt:lpstr>
      <vt:lpstr>Optical Line Camera and Line Following</vt:lpstr>
      <vt:lpstr>Optical Line Camera and Line Following</vt:lpstr>
      <vt:lpstr>Optical Line Camera and Line Following</vt:lpstr>
      <vt:lpstr>Optical Line Camera and Line Following</vt:lpstr>
      <vt:lpstr>Exposure Adjustment</vt:lpstr>
      <vt:lpstr>Exposure Adjustment</vt:lpstr>
      <vt:lpstr>Summary: Optical Line Camera and Line Following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Optical Sensing in Robotics</dc:title>
  <dc:subject/>
  <dc:creator/>
  <cp:keywords/>
  <dc:description/>
  <cp:lastModifiedBy/>
  <cp:revision>8</cp:revision>
  <dcterms:created xsi:type="dcterms:W3CDTF">2019-01-14T09:57:37Z</dcterms:created>
  <dcterms:modified xsi:type="dcterms:W3CDTF">2019-04-12T14:09:55Z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