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31" r:id="rId6"/>
  </p:sldMasterIdLst>
  <p:notesMasterIdLst>
    <p:notesMasterId r:id="rId31"/>
  </p:notesMasterIdLst>
  <p:handoutMasterIdLst>
    <p:handoutMasterId r:id="rId32"/>
  </p:handoutMasterIdLst>
  <p:sldIdLst>
    <p:sldId id="371" r:id="rId7"/>
    <p:sldId id="302" r:id="rId8"/>
    <p:sldId id="337" r:id="rId9"/>
    <p:sldId id="357" r:id="rId10"/>
    <p:sldId id="358" r:id="rId11"/>
    <p:sldId id="345" r:id="rId12"/>
    <p:sldId id="354" r:id="rId13"/>
    <p:sldId id="338" r:id="rId14"/>
    <p:sldId id="355" r:id="rId15"/>
    <p:sldId id="344" r:id="rId16"/>
    <p:sldId id="353" r:id="rId17"/>
    <p:sldId id="352" r:id="rId18"/>
    <p:sldId id="348" r:id="rId19"/>
    <p:sldId id="340" r:id="rId20"/>
    <p:sldId id="341" r:id="rId21"/>
    <p:sldId id="339" r:id="rId22"/>
    <p:sldId id="350" r:id="rId23"/>
    <p:sldId id="349" r:id="rId24"/>
    <p:sldId id="342" r:id="rId25"/>
    <p:sldId id="360" r:id="rId26"/>
    <p:sldId id="343" r:id="rId27"/>
    <p:sldId id="351" r:id="rId28"/>
    <p:sldId id="356" r:id="rId29"/>
    <p:sldId id="359" r:id="rId30"/>
  </p:sldIdLst>
  <p:sldSz cx="12192000" cy="6858000"/>
  <p:notesSz cx="7104063" cy="10234613"/>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2" clrIdx="0">
    <p:extLst>
      <p:ext uri="{19B8F6BF-5375-455C-9EA6-DF929625EA0E}">
        <p15:presenceInfo xmlns:p15="http://schemas.microsoft.com/office/powerpoint/2012/main" userId="Auth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1DE"/>
    <a:srgbClr val="E5ECEB"/>
    <a:srgbClr val="95D600"/>
    <a:srgbClr val="FF6B00"/>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621AF9-B52B-4C67-B826-B9F7C3CD7E4E}" v="120" dt="2019-02-07T16:52:19.438"/>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83" autoAdjust="0"/>
    <p:restoredTop sz="75361" autoAdjust="0"/>
  </p:normalViewPr>
  <p:slideViewPr>
    <p:cSldViewPr snapToGrid="0">
      <p:cViewPr varScale="1">
        <p:scale>
          <a:sx n="68" d="100"/>
          <a:sy n="68" d="100"/>
        </p:scale>
        <p:origin x="84" y="462"/>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66" d="100"/>
          <a:sy n="66" d="100"/>
        </p:scale>
        <p:origin x="275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3078427" cy="513508"/>
          </a:xfrm>
          <a:prstGeom prst="rect">
            <a:avLst/>
          </a:prstGeom>
        </p:spPr>
        <p:txBody>
          <a:bodyPr vert="horz" wrap="square" lIns="99075" tIns="49538" rIns="99075" bIns="49538" numCol="1" anchor="t" anchorCtr="0" compatLnSpc="1">
            <a:prstTxWarp prst="textNoShape">
              <a:avLst/>
            </a:prstTxWarp>
          </a:bodyPr>
          <a:lstStyle>
            <a:lvl1pPr eaLnBrk="1" hangingPunct="1">
              <a:defRPr sz="13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E6ABC0BB-F774-4303-9701-003B3E743AFE}"/>
              </a:ext>
            </a:extLst>
          </p:cNvPr>
          <p:cNvSpPr>
            <a:spLocks noGrp="1"/>
          </p:cNvSpPr>
          <p:nvPr>
            <p:ph type="dt" sz="quarter" idx="1"/>
          </p:nvPr>
        </p:nvSpPr>
        <p:spPr>
          <a:xfrm>
            <a:off x="4023992" y="0"/>
            <a:ext cx="3078427" cy="513508"/>
          </a:xfrm>
          <a:prstGeom prst="rect">
            <a:avLst/>
          </a:prstGeom>
        </p:spPr>
        <p:txBody>
          <a:bodyPr vert="horz" wrap="square" lIns="99075" tIns="49538" rIns="99075" bIns="49538" numCol="1" anchor="t" anchorCtr="0" compatLnSpc="1">
            <a:prstTxWarp prst="textNoShape">
              <a:avLst/>
            </a:prstTxWarp>
          </a:bodyPr>
          <a:lstStyle>
            <a:lvl1pPr algn="r" eaLnBrk="1" hangingPunct="1">
              <a:defRPr sz="1300">
                <a:latin typeface="Calibri" charset="0"/>
                <a:ea typeface="ＭＳ Ｐゴシック" charset="-128"/>
              </a:defRPr>
            </a:lvl1pPr>
          </a:lstStyle>
          <a:p>
            <a:pPr>
              <a:defRPr/>
            </a:pPr>
            <a:fld id="{EB52217F-109B-4561-ACE4-BE073A308A21}" type="datetimeFigureOut">
              <a:rPr lang="en-US" altLang="en-US"/>
              <a:pPr>
                <a:defRPr/>
              </a:pPr>
              <a:t>11/30/2022</a:t>
            </a:fld>
            <a:endParaRPr lang="en-US" altLang="en-US" dirty="0"/>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9721107"/>
            <a:ext cx="3078427" cy="513507"/>
          </a:xfrm>
          <a:prstGeom prst="rect">
            <a:avLst/>
          </a:prstGeom>
        </p:spPr>
        <p:txBody>
          <a:bodyPr vert="horz" wrap="square" lIns="99075" tIns="49538" rIns="99075" bIns="49538" numCol="1" anchor="b" anchorCtr="0" compatLnSpc="1">
            <a:prstTxWarp prst="textNoShape">
              <a:avLst/>
            </a:prstTxWarp>
          </a:bodyPr>
          <a:lstStyle>
            <a:lvl1pPr eaLnBrk="1" hangingPunct="1">
              <a:defRPr sz="1300">
                <a:latin typeface="Calibri"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4023992" y="9721107"/>
            <a:ext cx="3078427" cy="513507"/>
          </a:xfrm>
          <a:prstGeom prst="rect">
            <a:avLst/>
          </a:prstGeom>
        </p:spPr>
        <p:txBody>
          <a:bodyPr vert="horz" wrap="square" lIns="99075" tIns="49538" rIns="99075" bIns="49538" numCol="1" anchor="b" anchorCtr="0" compatLnSpc="1">
            <a:prstTxWarp prst="textNoShape">
              <a:avLst/>
            </a:prstTxWarp>
          </a:bodyPr>
          <a:lstStyle>
            <a:lvl1pPr algn="r" eaLnBrk="1" hangingPunct="1">
              <a:defRPr sz="1300">
                <a:latin typeface="Calibri" charset="0"/>
                <a:ea typeface="ＭＳ Ｐゴシック" charset="-128"/>
              </a:defRPr>
            </a:lvl1pPr>
          </a:lstStyle>
          <a:p>
            <a:pPr>
              <a:defRPr/>
            </a:pPr>
            <a:fld id="{79C45C6D-DBFC-4B67-A8DE-9C2360ACC98E}" type="slidenum">
              <a:rPr lang="en-US" altLang="en-US"/>
              <a:pPr>
                <a:defRPr/>
              </a:pPr>
              <a:t>‹#›</a:t>
            </a:fld>
            <a:endParaRPr lang="en-US" altLang="en-US" dirty="0"/>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3078427" cy="513508"/>
          </a:xfrm>
          <a:prstGeom prst="rect">
            <a:avLst/>
          </a:prstGeom>
        </p:spPr>
        <p:txBody>
          <a:bodyPr vert="horz" wrap="square" lIns="99075" tIns="49538" rIns="99075" bIns="49538" numCol="1" anchor="t" anchorCtr="0" compatLnSpc="1">
            <a:prstTxWarp prst="textNoShape">
              <a:avLst/>
            </a:prstTxWarp>
          </a:bodyPr>
          <a:lstStyle>
            <a:lvl1pPr eaLnBrk="1" hangingPunct="1">
              <a:defRPr sz="13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4023992" y="0"/>
            <a:ext cx="3078427" cy="513508"/>
          </a:xfrm>
          <a:prstGeom prst="rect">
            <a:avLst/>
          </a:prstGeom>
        </p:spPr>
        <p:txBody>
          <a:bodyPr vert="horz" wrap="square" lIns="99075" tIns="49538" rIns="99075" bIns="49538" numCol="1" anchor="t" anchorCtr="0" compatLnSpc="1">
            <a:prstTxWarp prst="textNoShape">
              <a:avLst/>
            </a:prstTxWarp>
          </a:bodyPr>
          <a:lstStyle>
            <a:lvl1pPr algn="r" eaLnBrk="1" hangingPunct="1">
              <a:defRPr sz="1300">
                <a:latin typeface="Calibri" charset="0"/>
                <a:ea typeface="ＭＳ Ｐゴシック" charset="-128"/>
              </a:defRPr>
            </a:lvl1pPr>
          </a:lstStyle>
          <a:p>
            <a:pPr>
              <a:defRPr/>
            </a:pPr>
            <a:fld id="{5B25F150-DB0B-4758-AFA9-222A6E446235}" type="datetimeFigureOut">
              <a:rPr lang="en-US" altLang="en-US"/>
              <a:pPr>
                <a:defRPr/>
              </a:pPr>
              <a:t>11/30/2022</a:t>
            </a:fld>
            <a:endParaRPr lang="en-US" altLang="en-US" dirty="0"/>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pPr lvl="0"/>
            <a:endParaRPr lang="en-US" noProof="0" dirty="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9721107"/>
            <a:ext cx="3078427" cy="513507"/>
          </a:xfrm>
          <a:prstGeom prst="rect">
            <a:avLst/>
          </a:prstGeom>
        </p:spPr>
        <p:txBody>
          <a:bodyPr vert="horz" wrap="square" lIns="99075" tIns="49538" rIns="99075" bIns="49538" numCol="1" anchor="b" anchorCtr="0" compatLnSpc="1">
            <a:prstTxWarp prst="textNoShape">
              <a:avLst/>
            </a:prstTxWarp>
          </a:bodyPr>
          <a:lstStyle>
            <a:lvl1pPr eaLnBrk="1" hangingPunct="1">
              <a:defRPr sz="1300">
                <a:latin typeface="Calibri"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4023992" y="9721107"/>
            <a:ext cx="3078427" cy="513507"/>
          </a:xfrm>
          <a:prstGeom prst="rect">
            <a:avLst/>
          </a:prstGeom>
        </p:spPr>
        <p:txBody>
          <a:bodyPr vert="horz" wrap="square" lIns="99075" tIns="49538" rIns="99075" bIns="49538" numCol="1" anchor="b" anchorCtr="0" compatLnSpc="1">
            <a:prstTxWarp prst="textNoShape">
              <a:avLst/>
            </a:prstTxWarp>
          </a:bodyPr>
          <a:lstStyle>
            <a:lvl1pPr algn="r" eaLnBrk="1" hangingPunct="1">
              <a:defRPr sz="1300">
                <a:latin typeface="Calibri" charset="0"/>
                <a:ea typeface="ＭＳ Ｐゴシック" charset="-128"/>
              </a:defRPr>
            </a:lvl1pPr>
          </a:lstStyle>
          <a:p>
            <a:pPr>
              <a:defRPr/>
            </a:pPr>
            <a:fld id="{3B16354E-6974-4833-AB87-3220A0835E84}" type="slidenum">
              <a:rPr lang="en-US" altLang="en-US"/>
              <a:pPr>
                <a:defRPr/>
              </a:pPr>
              <a:t>‹#›</a:t>
            </a:fld>
            <a:endParaRPr lang="en-US" altLang="en-US" dirty="0"/>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Hello and welcome to the Mechatronics and Robotics Online Course. In this video, we will look at robot operating systems. </a:t>
            </a:r>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a:t>
            </a:fld>
            <a:endParaRPr lang="en-US" altLang="en-US" dirty="0"/>
          </a:p>
        </p:txBody>
      </p:sp>
    </p:spTree>
    <p:extLst>
      <p:ext uri="{BB962C8B-B14F-4D97-AF65-F5344CB8AC3E}">
        <p14:creationId xmlns:p14="http://schemas.microsoft.com/office/powerpoint/2010/main" val="812747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ROS offers client libraries for many programming languages. Although the major focus is to support C++ and Python, libraries for lisp, c#, java, GO, and R are also available.  </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10</a:t>
            </a:fld>
            <a:endParaRPr lang="en-US" altLang="en-US" dirty="0"/>
          </a:p>
        </p:txBody>
      </p:sp>
    </p:spTree>
    <p:extLst>
      <p:ext uri="{BB962C8B-B14F-4D97-AF65-F5344CB8AC3E}">
        <p14:creationId xmlns:p14="http://schemas.microsoft.com/office/powerpoint/2010/main" val="3440513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Catkin is the dedicated Cmake-based build system for ROS. Cmake stands for “cross platform make”; therefore, ROS can be built on multiple platforms. A “CMakeList.txt” file is needed to describe the build environment. Catkin replaces Rosbuild since ROS Groovy.  </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11</a:t>
            </a:fld>
            <a:endParaRPr lang="en-US" altLang="en-US" dirty="0"/>
          </a:p>
        </p:txBody>
      </p:sp>
    </p:spTree>
    <p:extLst>
      <p:ext uri="{BB962C8B-B14F-4D97-AF65-F5344CB8AC3E}">
        <p14:creationId xmlns:p14="http://schemas.microsoft.com/office/powerpoint/2010/main" val="1665616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ROS, concepts such as n</a:t>
            </a:r>
            <a:r>
              <a:rPr lang="en-GB" dirty="0"/>
              <a:t>odes, parameters, and topics are called resources. They combine to form a so-called graph, which is a graphical representation of message communications in ROS and is useful when visualizing this distributed network of robotic systems.</a:t>
            </a:r>
          </a:p>
          <a:p>
            <a:r>
              <a:rPr lang="en-GB" dirty="0"/>
              <a:t>Resources need to have names and all belong to a namespace. The naming hierarchy can be understood as follows:</a:t>
            </a:r>
          </a:p>
          <a:p>
            <a:endParaRPr lang="en-GB" dirty="0"/>
          </a:p>
          <a:p>
            <a:r>
              <a:rPr lang="en-GB" dirty="0"/>
              <a:t>Global names start with a “/” (forward slash). As they are global, they should be unique to avoid conflicts. One should avoid using global names too often, as this will reduce code reusability.</a:t>
            </a:r>
          </a:p>
          <a:p>
            <a:r>
              <a:rPr lang="en-GB" dirty="0"/>
              <a:t>Relative names can be resolved by attaching them to the current namespace. For instance, cmd_vel in namespace /turtle1 is equivalent to the global name /turtle1/cmd_vel.</a:t>
            </a:r>
          </a:p>
          <a:p>
            <a:r>
              <a:rPr lang="en-GB" dirty="0"/>
              <a:t>Lastly, names that start with a “~” (tilde) are private. Their namespace follows that of the node’s.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12</a:t>
            </a:fld>
            <a:endParaRPr lang="en-US" altLang="en-US" dirty="0"/>
          </a:p>
        </p:txBody>
      </p:sp>
    </p:spTree>
    <p:extLst>
      <p:ext uri="{BB962C8B-B14F-4D97-AF65-F5344CB8AC3E}">
        <p14:creationId xmlns:p14="http://schemas.microsoft.com/office/powerpoint/2010/main" val="3375900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a name is created, it’s recorded to the controller. </a:t>
            </a:r>
          </a:p>
          <a:p>
            <a:r>
              <a:rPr lang="en-GB" dirty="0"/>
              <a:t>A controller is essentially a name server that registers the information about all the nodes and their connections along with all message communication among them.</a:t>
            </a:r>
          </a:p>
          <a:p>
            <a:pPr defTabSz="990752">
              <a:spcBef>
                <a:spcPts val="650"/>
              </a:spcBef>
              <a:defRPr/>
            </a:pPr>
            <a:r>
              <a:rPr lang="en-GB" dirty="0"/>
              <a:t>The nodes can register their own information or request other nodes’ information by accessing the controller.</a:t>
            </a:r>
          </a:p>
          <a:p>
            <a:r>
              <a:rPr lang="en-GB" dirty="0"/>
              <a:t>XML-Remote Procedure Call, or XMLRPC is used as the communication protocol between a controller and a target. Since XMLRPC is lightweight and does not maintain connectivity, it’s suitable for a large-scale robotic system. XMLRPC is widely supported by various programming languages.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13</a:t>
            </a:fld>
            <a:endParaRPr lang="en-US" altLang="en-US" dirty="0"/>
          </a:p>
        </p:txBody>
      </p:sp>
    </p:spTree>
    <p:extLst>
      <p:ext uri="{BB962C8B-B14F-4D97-AF65-F5344CB8AC3E}">
        <p14:creationId xmlns:p14="http://schemas.microsoft.com/office/powerpoint/2010/main" val="2888026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a:t>
            </a:r>
            <a:r>
              <a:rPr lang="en-GB" altLang="zh-CN" dirty="0"/>
              <a:t> node can be thought of as the minimum unit of an executable program in ROS. Each node runs some task. A typical ROS usually consists of many nodes that are running in parallel at runtime across </a:t>
            </a:r>
            <a:r>
              <a:rPr lang="en-US" altLang="zh-CN" dirty="0"/>
              <a:t>multiple</a:t>
            </a:r>
            <a:r>
              <a:rPr lang="en-GB" altLang="zh-CN" dirty="0"/>
              <a:t> hosts. For example, as shown in this graph, the system consists of multiple processes. Each is represented by a node or a group of nodes. Node 1 controls motor speed and it gets the velocity value from the navigation stack, which is a group of nodes. Node 2 gets the data from the laser distance sensor </a:t>
            </a:r>
            <a:r>
              <a:rPr lang="en-US" altLang="zh-CN" dirty="0"/>
              <a:t>and broadcasts it as a LaserScan message. The SLAM node subscribes to the LaserScan and odometry messages to map the environment and locate the robot. Finally, the navigation node gets the mapping information from the SLAM node and odometry from the motor sensor and calculates the route and sends the velocity command back to the motor controller. </a:t>
            </a:r>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14</a:t>
            </a:fld>
            <a:endParaRPr lang="en-US" altLang="en-US" dirty="0"/>
          </a:p>
        </p:txBody>
      </p:sp>
    </p:spTree>
    <p:extLst>
      <p:ext uri="{BB962C8B-B14F-4D97-AF65-F5344CB8AC3E}">
        <p14:creationId xmlns:p14="http://schemas.microsoft.com/office/powerpoint/2010/main" val="1826684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message is a data structure that is used to pass information between different nodes.</a:t>
            </a:r>
          </a:p>
          <a:p>
            <a:r>
              <a:rPr lang="en-GB" dirty="0"/>
              <a:t>ROS message can contain most of the major data types such as integer, float, or Boolean. Messages can also be nested to contain other messages or message arrays.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15</a:t>
            </a:fld>
            <a:endParaRPr lang="en-US" altLang="en-US" dirty="0"/>
          </a:p>
        </p:txBody>
      </p:sp>
    </p:spTree>
    <p:extLst>
      <p:ext uri="{BB962C8B-B14F-4D97-AF65-F5344CB8AC3E}">
        <p14:creationId xmlns:p14="http://schemas.microsoft.com/office/powerpoint/2010/main" val="1759826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table shows the built-in data types for messages. And their corresponding C++ and Python data types are given.</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16</a:t>
            </a:fld>
            <a:endParaRPr lang="en-US" altLang="en-US" dirty="0"/>
          </a:p>
        </p:txBody>
      </p:sp>
    </p:spTree>
    <p:extLst>
      <p:ext uri="{BB962C8B-B14F-4D97-AF65-F5344CB8AC3E}">
        <p14:creationId xmlns:p14="http://schemas.microsoft.com/office/powerpoint/2010/main" val="1311842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ROS also provides a “std_msgs” (standard messages) package for the common message types. These are essentially wrappers for the primitive messages with the addition of some special message types such as color and empty message.</a:t>
            </a:r>
          </a:p>
          <a:p>
            <a:r>
              <a:rPr lang="en-GB" dirty="0"/>
              <a:t>The header type is useful when setting frame IDs for libraries such as tf for coordinate transformation.</a:t>
            </a:r>
          </a:p>
          <a:p>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17</a:t>
            </a:fld>
            <a:endParaRPr lang="en-US" altLang="en-US" dirty="0"/>
          </a:p>
        </p:txBody>
      </p:sp>
    </p:spTree>
    <p:extLst>
      <p:ext uri="{BB962C8B-B14F-4D97-AF65-F5344CB8AC3E}">
        <p14:creationId xmlns:p14="http://schemas.microsoft.com/office/powerpoint/2010/main" val="3825752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let’s look at the general format of a message file. It simply consists of a field type and a field name. For instance, reading from a sensor can be passed in a message with the time stamp and the 32-bit data field.</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18</a:t>
            </a:fld>
            <a:endParaRPr lang="en-US" altLang="en-US" dirty="0"/>
          </a:p>
        </p:txBody>
      </p:sp>
    </p:spTree>
    <p:extLst>
      <p:ext uri="{BB962C8B-B14F-4D97-AF65-F5344CB8AC3E}">
        <p14:creationId xmlns:p14="http://schemas.microsoft.com/office/powerpoint/2010/main" val="140393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let’s introduce a very important concept in ROS: topic. </a:t>
            </a:r>
          </a:p>
          <a:p>
            <a:r>
              <a:rPr lang="en-GB" dirty="0"/>
              <a:t>Multiple nodes can publish messages to a given topic. These nodes are called publishers.</a:t>
            </a:r>
          </a:p>
          <a:p>
            <a:r>
              <a:rPr lang="en-GB" dirty="0"/>
              <a:t>A topic can also be subscribed by multiple nodes, which are called “subscribers”. A single node can also subscribe to several topics. </a:t>
            </a:r>
          </a:p>
          <a:p>
            <a:r>
              <a:rPr lang="en-GB" dirty="0"/>
              <a:t>Communication using topics is unidirectional and continuous. It is also asynchronous.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19</a:t>
            </a:fld>
            <a:endParaRPr lang="en-US" altLang="en-US" dirty="0"/>
          </a:p>
        </p:txBody>
      </p:sp>
    </p:spTree>
    <p:extLst>
      <p:ext uri="{BB962C8B-B14F-4D97-AF65-F5344CB8AC3E}">
        <p14:creationId xmlns:p14="http://schemas.microsoft.com/office/powerpoint/2010/main" val="417917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start with an overview of ROS, followed by some key concepts such as node, topic, and service. At the end, we will look at some useful commands in ROS.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a:t>
            </a:fld>
            <a:endParaRPr lang="en-US" altLang="en-US" dirty="0"/>
          </a:p>
        </p:txBody>
      </p:sp>
    </p:spTree>
    <p:extLst>
      <p:ext uri="{BB962C8B-B14F-4D97-AF65-F5344CB8AC3E}">
        <p14:creationId xmlns:p14="http://schemas.microsoft.com/office/powerpoint/2010/main" val="1426383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Bef>
                <a:spcPts val="650"/>
              </a:spcBef>
              <a:defRPr/>
            </a:pPr>
            <a:r>
              <a:rPr lang="en-GB" dirty="0"/>
              <a:t>For example, in our previous illustration of the node structure, Node 1 is a publisher that publishes data to the odometry topic. It’s also a subscriber of the cmd_vel topic, as it receives motor velocity data from other nodes.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20</a:t>
            </a:fld>
            <a:endParaRPr lang="en-US" altLang="en-US" dirty="0"/>
          </a:p>
        </p:txBody>
      </p:sp>
    </p:spTree>
    <p:extLst>
      <p:ext uri="{BB962C8B-B14F-4D97-AF65-F5344CB8AC3E}">
        <p14:creationId xmlns:p14="http://schemas.microsoft.com/office/powerpoint/2010/main" val="3102402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 to the topic, a service is another mechanism used to exchange messages. But a service is synchronous, bidirectional, and one to one. </a:t>
            </a:r>
          </a:p>
          <a:p>
            <a:r>
              <a:rPr lang="en-GB" dirty="0"/>
              <a:t>A node that requests a service is called a client. The node that delivers the service is called a server. </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21</a:t>
            </a:fld>
            <a:endParaRPr lang="en-US" altLang="en-US" dirty="0"/>
          </a:p>
        </p:txBody>
      </p:sp>
    </p:spTree>
    <p:extLst>
      <p:ext uri="{BB962C8B-B14F-4D97-AF65-F5344CB8AC3E}">
        <p14:creationId xmlns:p14="http://schemas.microsoft.com/office/powerpoint/2010/main" val="3345640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take a look at a simple service message file. The request and the response are separated by a delimiter. The client node can use this service message to request a summation of two integer numbers. </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22</a:t>
            </a:fld>
            <a:endParaRPr lang="en-US" altLang="en-US" dirty="0"/>
          </a:p>
        </p:txBody>
      </p:sp>
    </p:spTree>
    <p:extLst>
      <p:ext uri="{BB962C8B-B14F-4D97-AF65-F5344CB8AC3E}">
        <p14:creationId xmlns:p14="http://schemas.microsoft.com/office/powerpoint/2010/main" val="3885349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Bef>
                <a:spcPts val="650"/>
              </a:spcBef>
              <a:defRPr/>
            </a:pPr>
            <a:r>
              <a:rPr lang="en-GB" sz="1300" dirty="0"/>
              <a:t>Finally, let’s look at some useful commands in ROS. The roscore command </a:t>
            </a:r>
            <a:r>
              <a:rPr lang="en-US" sz="1300" dirty="0"/>
              <a:t>la</a:t>
            </a:r>
            <a:r>
              <a:rPr lang="en-US" altLang="zh-CN" sz="1300" dirty="0"/>
              <a:t>unches the controller and parameter server. The rosrun command </a:t>
            </a:r>
            <a:r>
              <a:rPr lang="en-GB" altLang="zh-CN" sz="1300" dirty="0"/>
              <a:t>can be used to run</a:t>
            </a:r>
            <a:r>
              <a:rPr lang="en-GB" sz="1300" dirty="0"/>
              <a:t> one or more nodes. The roslaunch command can be used when launching multiple nodes in a specified package, which are usually listed in a launch file. Rostopic commands are used for operations on topics. For example, “</a:t>
            </a:r>
            <a:r>
              <a:rPr lang="en-GB" sz="1300" dirty="0">
                <a:solidFill>
                  <a:sysClr val="windowText" lastClr="000000"/>
                </a:solidFill>
              </a:rPr>
              <a:t>rostopic list“ lists all the topics in the current system, and “rostopic echo” shows the content of the message for a specific topic. The rospack command offers operations on the ROS packages. For instance, “rospack find” helps locate a package.</a:t>
            </a:r>
          </a:p>
          <a:p>
            <a:pPr defTabSz="990752">
              <a:spcBef>
                <a:spcPts val="650"/>
              </a:spcBef>
              <a:defRPr/>
            </a:pPr>
            <a:r>
              <a:rPr lang="en-GB" sz="1300" dirty="0">
                <a:solidFill>
                  <a:sysClr val="windowText" lastClr="000000"/>
                </a:solidFill>
              </a:rPr>
              <a:t>The catkin_create_pkg command creates an empty template package for users to fill the information and add necessary files. Finally, the “Catkin_make” command is used to build one or all packages.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23</a:t>
            </a:fld>
            <a:endParaRPr lang="en-US" altLang="en-US" dirty="0"/>
          </a:p>
        </p:txBody>
      </p:sp>
    </p:spTree>
    <p:extLst>
      <p:ext uri="{BB962C8B-B14F-4D97-AF65-F5344CB8AC3E}">
        <p14:creationId xmlns:p14="http://schemas.microsoft.com/office/powerpoint/2010/main" val="881602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let’s summarize what we have learnt so far.</a:t>
            </a:r>
          </a:p>
          <a:p>
            <a:r>
              <a:rPr lang="en-GB" dirty="0"/>
              <a:t>ROS is an open-source meta-operating system for robotic systems. It is becoming popular because it is peer-to-peer, multilingual, and modularized.</a:t>
            </a:r>
          </a:p>
          <a:p>
            <a:pPr defTabSz="990752">
              <a:spcBef>
                <a:spcPts val="650"/>
              </a:spcBef>
              <a:defRPr/>
            </a:pPr>
            <a:r>
              <a:rPr lang="en-US" altLang="zh-CN" dirty="0"/>
              <a:t>A</a:t>
            </a:r>
            <a:r>
              <a:rPr lang="en-GB" altLang="zh-CN" dirty="0"/>
              <a:t> node in ROS represents the minimum unit of executable program in ROS. </a:t>
            </a:r>
            <a:r>
              <a:rPr lang="en-GB" dirty="0"/>
              <a:t>Nodes pass information to each other using messages. Common messaging methods include topic and service.</a:t>
            </a:r>
          </a:p>
          <a:p>
            <a:r>
              <a:rPr lang="en-US" altLang="zh-CN" dirty="0"/>
              <a:t>The manages the node-to-node connection information and </a:t>
            </a:r>
            <a:r>
              <a:rPr lang="en-GB" altLang="zh-CN" dirty="0"/>
              <a:t>message communication between nodes.</a:t>
            </a:r>
            <a:r>
              <a:rPr lang="en-US" altLang="zh-CN" dirty="0"/>
              <a:t> controller</a:t>
            </a:r>
            <a:endParaRPr lang="en-GB" altLang="zh-C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24</a:t>
            </a:fld>
            <a:endParaRPr lang="en-US" altLang="en-US" dirty="0"/>
          </a:p>
        </p:txBody>
      </p:sp>
    </p:spTree>
    <p:extLst>
      <p:ext uri="{BB962C8B-B14F-4D97-AF65-F5344CB8AC3E}">
        <p14:creationId xmlns:p14="http://schemas.microsoft.com/office/powerpoint/2010/main" val="2863449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ROS is a meta-operating system that performs scheduling, loading, monitoring, and error handling using a virtualization layer between application software and computing hardware.</a:t>
            </a:r>
          </a:p>
          <a:p>
            <a:r>
              <a:rPr lang="en-US" altLang="zh-CN" dirty="0"/>
              <a:t>ROS runs on top of a conventional operating system, for example, Linux. ROS provides libraries that perform these functions.</a:t>
            </a:r>
          </a:p>
          <a:p>
            <a:r>
              <a:rPr lang="en-US" dirty="0"/>
              <a:t>The objective of ROS is simply to maximize the code reuse in robotics application development.</a:t>
            </a:r>
            <a:endParaRPr lang="en-GB" dirty="0"/>
          </a:p>
          <a:p>
            <a:r>
              <a:rPr lang="en-GB" dirty="0"/>
              <a:t>ROS is open-sourced under the terms of BSD and Apache 2.0</a:t>
            </a:r>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a:t>
            </a:fld>
            <a:endParaRPr lang="en-US" altLang="en-US" dirty="0"/>
          </a:p>
        </p:txBody>
      </p:sp>
    </p:spTree>
    <p:extLst>
      <p:ext uri="{BB962C8B-B14F-4D97-AF65-F5344CB8AC3E}">
        <p14:creationId xmlns:p14="http://schemas.microsoft.com/office/powerpoint/2010/main" val="1637198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early work of ROS was inspired from the Switchyard robotic software framework developed as part of the STAIR project at Stanford University. Willow Garage </a:t>
            </a:r>
            <a:r>
              <a:rPr lang="en-GB" altLang="zh-CN" dirty="0"/>
              <a:t>launched ROS1.0 in 2010.  The early versions of ROS were prototyped on PR1 and PR2 robots. Later in 2013, ROS were handed over to Open Robotics.</a:t>
            </a:r>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a:t>
            </a:fld>
            <a:endParaRPr lang="en-US" altLang="en-US" dirty="0"/>
          </a:p>
        </p:txBody>
      </p:sp>
    </p:spTree>
    <p:extLst>
      <p:ext uri="{BB962C8B-B14F-4D97-AF65-F5344CB8AC3E}">
        <p14:creationId xmlns:p14="http://schemas.microsoft.com/office/powerpoint/2010/main" val="2451717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of the release rules of ROS:</a:t>
            </a:r>
          </a:p>
          <a:p>
            <a:r>
              <a:rPr lang="en-GB" dirty="0"/>
              <a:t>There should be a new ROS release each May.</a:t>
            </a:r>
          </a:p>
          <a:p>
            <a:r>
              <a:rPr lang="en-GB" dirty="0"/>
              <a:t>Release on even-numbered years is an LTS release ( 5-year support).</a:t>
            </a:r>
          </a:p>
          <a:p>
            <a:pPr defTabSz="990752">
              <a:spcBef>
                <a:spcPts val="650"/>
              </a:spcBef>
              <a:defRPr/>
            </a:pPr>
            <a:r>
              <a:rPr lang="en-GB" dirty="0"/>
              <a:t>Release on even-numbered years is a normal release ( 2-year support).</a:t>
            </a:r>
          </a:p>
          <a:p>
            <a:pPr defTabSz="990752">
              <a:spcBef>
                <a:spcPts val="650"/>
              </a:spcBef>
              <a:defRPr/>
            </a:pPr>
            <a:endParaRPr lang="en-GB" dirty="0"/>
          </a:p>
          <a:p>
            <a:pPr defTabSz="990752">
              <a:spcBef>
                <a:spcPts val="650"/>
              </a:spcBef>
              <a:defRPr/>
            </a:pPr>
            <a:r>
              <a:rPr lang="en-GB" dirty="0"/>
              <a:t>As a result, each ROS release is supported on exactly one Ubuntu LTS release.</a:t>
            </a:r>
          </a:p>
          <a:p>
            <a:pPr defTabSz="990752">
              <a:spcBef>
                <a:spcPts val="650"/>
              </a:spcBef>
              <a:defRPr/>
            </a:pPr>
            <a:endParaRPr lang="en-GB" dirty="0"/>
          </a:p>
          <a:p>
            <a:pPr defTabSz="990752">
              <a:spcBef>
                <a:spcPts val="650"/>
              </a:spcBef>
              <a:defRPr/>
            </a:pPr>
            <a:r>
              <a:rPr lang="en-GB" dirty="0"/>
              <a:t>ROS uses the symbol of a turtle, which stemmed from the educational programming language Logo developed back in the 1960s.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5</a:t>
            </a:fld>
            <a:endParaRPr lang="en-US" altLang="en-US" dirty="0"/>
          </a:p>
        </p:txBody>
      </p:sp>
    </p:spTree>
    <p:extLst>
      <p:ext uri="{BB962C8B-B14F-4D97-AF65-F5344CB8AC3E}">
        <p14:creationId xmlns:p14="http://schemas.microsoft.com/office/powerpoint/2010/main" val="388465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Bef>
                <a:spcPts val="650"/>
              </a:spcBef>
              <a:defRPr/>
            </a:pPr>
            <a:r>
              <a:rPr lang="en-US" dirty="0"/>
              <a:t>A robot is a complex system. </a:t>
            </a:r>
            <a:r>
              <a:rPr lang="en-US" altLang="zh-CN" dirty="0"/>
              <a:t>Imagine to design a new robot from scratch,</a:t>
            </a:r>
            <a:r>
              <a:rPr lang="en-US" dirty="0"/>
              <a:t> the software </a:t>
            </a:r>
            <a:r>
              <a:rPr lang="en-GB" altLang="zh-CN" dirty="0"/>
              <a:t>stack needs to include the low-level hardware drivers all the way up to computer visions and artificial intelligence algorithms.</a:t>
            </a:r>
          </a:p>
          <a:p>
            <a:pPr defTabSz="990752">
              <a:spcBef>
                <a:spcPts val="650"/>
              </a:spcBef>
              <a:defRPr/>
            </a:pPr>
            <a:r>
              <a:rPr lang="en-US" dirty="0"/>
              <a:t>The lack of a common platform makes it difficult to reuse what has already been done from other projects. This is why a unified platform like ROS is urgently needed for everyone to develop robotics projects.</a:t>
            </a:r>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6</a:t>
            </a:fld>
            <a:endParaRPr lang="en-US" altLang="en-US" dirty="0"/>
          </a:p>
        </p:txBody>
      </p:sp>
    </p:spTree>
    <p:extLst>
      <p:ext uri="{BB962C8B-B14F-4D97-AF65-F5344CB8AC3E}">
        <p14:creationId xmlns:p14="http://schemas.microsoft.com/office/powerpoint/2010/main" val="3044111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ROS is one of many so-called robotics software frameworks. But several attributes make it stand out. </a:t>
            </a:r>
          </a:p>
          <a:p>
            <a:r>
              <a:rPr lang="en-GB" dirty="0"/>
              <a:t>First, ROS was designed for large robotic systems from the very beginning. Second, different components of the robot work in a distributed network and employ a messaging mechanism to achieve communication within the network. </a:t>
            </a:r>
          </a:p>
          <a:p>
            <a:r>
              <a:rPr lang="en-GB" dirty="0"/>
              <a:t>Next, ROS supports multi-language development, mainly C++ and Python. The ROS modules are packaged so that each of them can be easily extracted and reused for other ROS or non-ROS projects. </a:t>
            </a:r>
            <a:r>
              <a:rPr lang="en-GB" altLang="zh-CN" dirty="0"/>
              <a:t>One of the core advantages of ROS is the support for collaborative development, which means developers can all update their own packages at their own schedule. </a:t>
            </a:r>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7</a:t>
            </a:fld>
            <a:endParaRPr lang="en-US" altLang="en-US" dirty="0"/>
          </a:p>
        </p:txBody>
      </p:sp>
    </p:spTree>
    <p:extLst>
      <p:ext uri="{BB962C8B-B14F-4D97-AF65-F5344CB8AC3E}">
        <p14:creationId xmlns:p14="http://schemas.microsoft.com/office/powerpoint/2010/main" val="2008806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Bef>
                <a:spcPts val="650"/>
              </a:spcBef>
              <a:defRPr/>
            </a:pPr>
            <a:r>
              <a:rPr lang="en-GB" dirty="0"/>
              <a:t>Like the smartphone industry, development of robotics also requires joint force from software and hardware developers. Although a large ecosystem is yet to form, ROS seems to have already attracted a lot of attention, as more and more packages are developed in ROS for hardware and software. </a:t>
            </a:r>
            <a:r>
              <a:rPr lang="en-US" dirty="0"/>
              <a:t>A skeleton ROS package only requires a directory with an XML file describing itself and its dependencies. A typical ROS package will contain source files, executable files, and other supporting files. As of the end of 2018, more than 2000 packages have been developed for ROS Indigo and Kinetic. </a:t>
            </a:r>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8</a:t>
            </a:fld>
            <a:endParaRPr lang="en-US" altLang="en-US" dirty="0"/>
          </a:p>
        </p:txBody>
      </p:sp>
    </p:spTree>
    <p:extLst>
      <p:ext uri="{BB962C8B-B14F-4D97-AF65-F5344CB8AC3E}">
        <p14:creationId xmlns:p14="http://schemas.microsoft.com/office/powerpoint/2010/main" val="982517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zh-CN" dirty="0"/>
              <a:t>This figure shows an overview of some of the most important components of ROS.</a:t>
            </a:r>
          </a:p>
          <a:p>
            <a:r>
              <a:rPr lang="en-GB" altLang="zh-CN" dirty="0"/>
              <a:t>At the bottom is a hardware layer that interfaces with hardware components such as sensors, motors, and controllers.</a:t>
            </a:r>
          </a:p>
          <a:p>
            <a:r>
              <a:rPr lang="en-GB" altLang="zh-CN" dirty="0"/>
              <a:t>The communication layer is in charge of data transmission and reception.</a:t>
            </a:r>
          </a:p>
          <a:p>
            <a:r>
              <a:rPr lang="en-GB" altLang="zh-CN" dirty="0"/>
              <a:t>The robotics application layer consists of key service applications based on the robotics application framework.</a:t>
            </a:r>
          </a:p>
          <a:p>
            <a:pPr defTabSz="990752">
              <a:spcBef>
                <a:spcPts val="650"/>
              </a:spcBef>
              <a:defRPr/>
            </a:pPr>
            <a:r>
              <a:rPr lang="en-GB" altLang="zh-CN" dirty="0"/>
              <a:t>On the top is the client layer, which supports multiple development languages.</a:t>
            </a:r>
          </a:p>
          <a:p>
            <a:pPr defTabSz="990752">
              <a:spcBef>
                <a:spcPts val="650"/>
              </a:spcBef>
              <a:defRPr/>
            </a:pPr>
            <a:r>
              <a:rPr lang="en-GB" altLang="zh-CN" dirty="0"/>
              <a:t>ROS also come with simulation tools such as Gazebo and software development tools such as Rviz and rqt. </a:t>
            </a:r>
          </a:p>
          <a:p>
            <a:r>
              <a:rPr lang="en-GB" altLang="zh-CN" dirty="0"/>
              <a:t>Many software components in ROS are borrowed and reused from other open-source projects. For example, drivers, navigation, and simulator from the Player Project; vision from OpenCV, and planning from OpenRAVE.</a:t>
            </a:r>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9</a:t>
            </a:fld>
            <a:endParaRPr lang="en-US" altLang="en-US" dirty="0"/>
          </a:p>
        </p:txBody>
      </p:sp>
    </p:spTree>
    <p:extLst>
      <p:ext uri="{BB962C8B-B14F-4D97-AF65-F5344CB8AC3E}">
        <p14:creationId xmlns:p14="http://schemas.microsoft.com/office/powerpoint/2010/main" val="2984579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DE345E-C0B2-144E-821D-478353FD7BEA}"/>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5223" t="21298" r="4245" b="2359"/>
          <a:stretch/>
        </p:blipFill>
        <p:spPr>
          <a:xfrm>
            <a:off x="0" y="-1"/>
            <a:ext cx="12191999"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240949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EB7B32-132E-C34C-A290-44FDD641BA8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994" t="-2"/>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dirty="0">
              <a:solidFill>
                <a:srgbClr val="FFFFFF"/>
              </a:solidFill>
            </a:endParaRPr>
          </a:p>
        </p:txBody>
      </p:sp>
      <p:pic>
        <p:nvPicPr>
          <p:cNvPr id="17" name="Picture 16">
            <a:extLst>
              <a:ext uri="{FF2B5EF4-FFF2-40B4-BE49-F238E27FC236}">
                <a16:creationId xmlns:a16="http://schemas.microsoft.com/office/drawing/2014/main" id="{3D395BE9-4949-E244-ACF9-1A2EB57C1CF7}"/>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6" name="Title 1"/>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28" name="Text Placeholder 3"/>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Edit Master text styles</a:t>
            </a:r>
          </a:p>
        </p:txBody>
      </p:sp>
      <p:sp>
        <p:nvSpPr>
          <p:cNvPr id="20" name="Subtitle 2"/>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801157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4A5F8-C720-354C-A6E2-C00E801C551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t="7799" b="7799"/>
          <a:stretch/>
        </p:blipFill>
        <p:spPr>
          <a:xfrm>
            <a:off x="0" y="0"/>
            <a:ext cx="12192000" cy="6858001"/>
          </a:xfrm>
          <a:prstGeom prst="rect">
            <a:avLst/>
          </a:prstGeom>
        </p:spPr>
      </p:pic>
      <p:pic>
        <p:nvPicPr>
          <p:cNvPr id="19" name="Picture 18">
            <a:extLst>
              <a:ext uri="{FF2B5EF4-FFF2-40B4-BE49-F238E27FC236}">
                <a16:creationId xmlns:a16="http://schemas.microsoft.com/office/drawing/2014/main" id="{08674FB4-14BE-B54B-B389-3384C06E1E24}"/>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6" name="Title 1"/>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tx1"/>
                </a:solidFill>
              </a:defRPr>
            </a:lvl1pPr>
          </a:lstStyle>
          <a:p>
            <a:r>
              <a:rPr lang="en-US" dirty="0"/>
              <a:t>Click to Edit Master Title Style</a:t>
            </a:r>
          </a:p>
        </p:txBody>
      </p:sp>
      <p:sp>
        <p:nvSpPr>
          <p:cNvPr id="28" name="Text Placeholder 3"/>
          <p:cNvSpPr>
            <a:spLocks noGrp="1"/>
          </p:cNvSpPr>
          <p:nvPr>
            <p:ph type="body" sz="quarter" idx="14"/>
          </p:nvPr>
        </p:nvSpPr>
        <p:spPr>
          <a:xfrm>
            <a:off x="6941131" y="788740"/>
            <a:ext cx="4268207" cy="289871"/>
          </a:xfrm>
        </p:spPr>
        <p:txBody>
          <a:bodyPr/>
          <a:lstStyle>
            <a:lvl1pPr marL="0" indent="0" algn="r">
              <a:buNone/>
              <a:defRPr sz="2400" baseline="0">
                <a:solidFill>
                  <a:schemeClr val="tx1"/>
                </a:solidFill>
              </a:defRPr>
            </a:lvl1pPr>
          </a:lstStyle>
          <a:p>
            <a:pPr lvl="0"/>
            <a:r>
              <a:rPr lang="en-US"/>
              <a:t>Edit Master text styles</a:t>
            </a:r>
          </a:p>
        </p:txBody>
      </p:sp>
      <p:sp>
        <p:nvSpPr>
          <p:cNvPr id="20" name="Subtitle 2"/>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81633168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80BE67C-B00B-7444-99B6-10A3997029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6" name="Title 1">
            <a:extLst>
              <a:ext uri="{FF2B5EF4-FFF2-40B4-BE49-F238E27FC236}">
                <a16:creationId xmlns:a16="http://schemas.microsoft.com/office/drawing/2014/main" id="{42EC3731-9F30-0D4B-A054-E13DBA0EEDFB}"/>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a:t>
            </a:r>
            <a:br>
              <a:rPr lang="en-US" dirty="0"/>
            </a:br>
            <a:r>
              <a:rPr lang="en-US" dirty="0"/>
              <a:t>Divider Page Title</a:t>
            </a:r>
          </a:p>
        </p:txBody>
      </p:sp>
      <p:sp>
        <p:nvSpPr>
          <p:cNvPr id="28" name="Subtitle 2">
            <a:extLst>
              <a:ext uri="{FF2B5EF4-FFF2-40B4-BE49-F238E27FC236}">
                <a16:creationId xmlns:a16="http://schemas.microsoft.com/office/drawing/2014/main" id="{1499DC14-57F4-EA4C-ABBC-0ECD735C407B}"/>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29" name="Picture 16">
            <a:extLst>
              <a:ext uri="{FF2B5EF4-FFF2-40B4-BE49-F238E27FC236}">
                <a16:creationId xmlns:a16="http://schemas.microsoft.com/office/drawing/2014/main" id="{0A94567B-B8A8-AB41-BF7F-41919C86BD2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727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E377C-10E8-4245-959B-762A975F9D8D}"/>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5" name="Title 1">
            <a:extLst>
              <a:ext uri="{FF2B5EF4-FFF2-40B4-BE49-F238E27FC236}">
                <a16:creationId xmlns:a16="http://schemas.microsoft.com/office/drawing/2014/main" id="{070E4E49-42EA-4646-806F-4543D65EF52F}"/>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a:t>
            </a:r>
            <a:br>
              <a:rPr lang="en-US" dirty="0"/>
            </a:br>
            <a:r>
              <a:rPr lang="en-US" dirty="0"/>
              <a:t>Divider Page Title</a:t>
            </a:r>
          </a:p>
        </p:txBody>
      </p:sp>
      <p:sp>
        <p:nvSpPr>
          <p:cNvPr id="17" name="Subtitle 2">
            <a:extLst>
              <a:ext uri="{FF2B5EF4-FFF2-40B4-BE49-F238E27FC236}">
                <a16:creationId xmlns:a16="http://schemas.microsoft.com/office/drawing/2014/main" id="{FC99A7BD-35E3-6C48-9932-949A94C6AB39}"/>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8" name="Picture 16">
            <a:extLst>
              <a:ext uri="{FF2B5EF4-FFF2-40B4-BE49-F238E27FC236}">
                <a16:creationId xmlns:a16="http://schemas.microsoft.com/office/drawing/2014/main" id="{07331875-D936-B748-9004-0EDA896B179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799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2548AC-BB94-2E4E-AE54-6CAE711F35D9}"/>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itle 1">
            <a:extLst>
              <a:ext uri="{FF2B5EF4-FFF2-40B4-BE49-F238E27FC236}">
                <a16:creationId xmlns:a16="http://schemas.microsoft.com/office/drawing/2014/main" id="{949AC842-3F8D-254D-90B4-AF304AFFF89D}"/>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a:t>
            </a:r>
            <a:br>
              <a:rPr lang="en-US" dirty="0"/>
            </a:br>
            <a:r>
              <a:rPr lang="en-US" dirty="0"/>
              <a:t>Divider Page Title</a:t>
            </a:r>
          </a:p>
        </p:txBody>
      </p:sp>
      <p:sp>
        <p:nvSpPr>
          <p:cNvPr id="18" name="Subtitle 2">
            <a:extLst>
              <a:ext uri="{FF2B5EF4-FFF2-40B4-BE49-F238E27FC236}">
                <a16:creationId xmlns:a16="http://schemas.microsoft.com/office/drawing/2014/main" id="{6F9C109C-BF81-F249-8D1F-C2696B6FECD7}"/>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9" name="Picture 16">
            <a:extLst>
              <a:ext uri="{FF2B5EF4-FFF2-40B4-BE49-F238E27FC236}">
                <a16:creationId xmlns:a16="http://schemas.microsoft.com/office/drawing/2014/main" id="{4913759B-8ABA-8F41-8F02-AABD53CFD1B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04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Slide with TOP level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425" y="1171111"/>
            <a:ext cx="11233150" cy="408622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Edit Master text styles</a:t>
            </a:r>
          </a:p>
        </p:txBody>
      </p:sp>
      <p:sp>
        <p:nvSpPr>
          <p:cNvPr id="7" name="Text Placeholder 2"/>
          <p:cNvSpPr>
            <a:spLocks noGrp="1"/>
          </p:cNvSpPr>
          <p:nvPr>
            <p:ph idx="1"/>
          </p:nvPr>
        </p:nvSpPr>
        <p:spPr>
          <a:xfrm>
            <a:off x="479425" y="1554490"/>
            <a:ext cx="11233150" cy="4087104"/>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750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chemeClr val="accent6"/>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77587" y="2202443"/>
            <a:ext cx="5347480" cy="3933245"/>
          </a:xfrm>
        </p:spPr>
        <p:txBody>
          <a:bodyPr/>
          <a:lstStyle>
            <a:lvl1pPr marL="342900" indent="-342900" algn="just">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marL="947103">
              <a:lnSpc>
                <a:spcPct val="100000"/>
              </a:lnSpc>
              <a:spcAft>
                <a:spcPts val="0"/>
              </a:spcAft>
              <a:buClr>
                <a:schemeClr val="accent1"/>
              </a:buClr>
              <a:defRPr>
                <a:solidFill>
                  <a:srgbClr val="383838"/>
                </a:solidFill>
              </a:defRPr>
            </a:lvl3pPr>
            <a:lvl4pPr marL="1293178" indent="-173038">
              <a:lnSpc>
                <a:spcPct val="100000"/>
              </a:lnSpc>
              <a:spcAft>
                <a:spcPts val="0"/>
              </a:spcAft>
              <a:buClr>
                <a:schemeClr val="accent1"/>
              </a:buClr>
              <a:buFont typeface="Arial" charset="0"/>
              <a:buChar char="•"/>
              <a:defRPr>
                <a:solidFill>
                  <a:srgbClr val="383838"/>
                </a:solidFill>
              </a:defRPr>
            </a:lvl4pPr>
            <a:lvl5pPr marL="1518603">
              <a:lnSpc>
                <a:spcPct val="100000"/>
              </a:lnSpc>
              <a:spcAft>
                <a:spcPts val="0"/>
              </a:spcAft>
              <a:buClr>
                <a:schemeClr val="accent1"/>
              </a:buCl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marL="947103">
              <a:lnSpc>
                <a:spcPct val="100000"/>
              </a:lnSpc>
              <a:spcAft>
                <a:spcPts val="0"/>
              </a:spcAft>
              <a:buClr>
                <a:schemeClr val="accent1"/>
              </a:buClr>
              <a:defRPr>
                <a:solidFill>
                  <a:srgbClr val="383838"/>
                </a:solidFill>
              </a:defRPr>
            </a:lvl3pPr>
            <a:lvl4pPr marL="1293178" indent="-173038">
              <a:lnSpc>
                <a:spcPct val="100000"/>
              </a:lnSpc>
              <a:spcAft>
                <a:spcPts val="0"/>
              </a:spcAft>
              <a:buClr>
                <a:schemeClr val="accent1"/>
              </a:buClr>
              <a:buFont typeface="Arial" charset="0"/>
              <a:buChar char="•"/>
              <a:defRPr>
                <a:solidFill>
                  <a:srgbClr val="383838"/>
                </a:solidFill>
              </a:defRPr>
            </a:lvl4pPr>
            <a:lvl5pPr marL="1518603">
              <a:lnSpc>
                <a:spcPct val="100000"/>
              </a:lnSpc>
              <a:spcAft>
                <a:spcPts val="0"/>
              </a:spcAft>
              <a:buClr>
                <a:schemeClr val="accent1"/>
              </a:buClr>
              <a:defRPr>
                <a:solidFill>
                  <a:srgbClr val="38383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userDrawn="1">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Edit Master text styles</a:t>
            </a:r>
          </a:p>
        </p:txBody>
      </p:sp>
      <p:sp>
        <p:nvSpPr>
          <p:cNvPr id="7" name="Text Placeholder 2"/>
          <p:cNvSpPr>
            <a:spLocks noGrp="1"/>
          </p:cNvSpPr>
          <p:nvPr userDrawn="1">
            <p:ph idx="1"/>
          </p:nvPr>
        </p:nvSpPr>
        <p:spPr>
          <a:xfrm>
            <a:off x="479425" y="2373786"/>
            <a:ext cx="3392553" cy="360594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3" name="Text Placeholder 2"/>
          <p:cNvSpPr>
            <a:spLocks noGrp="1"/>
          </p:cNvSpPr>
          <p:nvPr userDrawn="1">
            <p:ph idx="17"/>
          </p:nvPr>
        </p:nvSpPr>
        <p:spPr>
          <a:xfrm>
            <a:off x="4416359" y="2373786"/>
            <a:ext cx="3359281" cy="360594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lvl2pPr>
          </a:lstStyle>
          <a:p>
            <a:pPr lvl="0"/>
            <a:r>
              <a:rPr lang="en-US"/>
              <a:t>Edit Master text styles</a:t>
            </a:r>
          </a:p>
          <a:p>
            <a:pPr lvl="1"/>
            <a:r>
              <a:rPr lang="en-US"/>
              <a:t>Second level</a:t>
            </a:r>
          </a:p>
        </p:txBody>
      </p:sp>
      <p:sp>
        <p:nvSpPr>
          <p:cNvPr id="14" name="Text Placeholder 2"/>
          <p:cNvSpPr>
            <a:spLocks noGrp="1"/>
          </p:cNvSpPr>
          <p:nvPr userDrawn="1">
            <p:ph idx="18"/>
          </p:nvPr>
        </p:nvSpPr>
        <p:spPr>
          <a:xfrm>
            <a:off x="8300113" y="2373786"/>
            <a:ext cx="3412462" cy="360594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stStyle>
          <a:p>
            <a:pPr lvl="0"/>
            <a:r>
              <a:rPr lang="en-US"/>
              <a:t>Edit Master text styles</a:t>
            </a:r>
          </a:p>
          <a:p>
            <a:pPr lvl="1"/>
            <a:r>
              <a:rPr lang="en-US"/>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Edit Master text styles</a:t>
            </a:r>
          </a:p>
        </p:txBody>
      </p:sp>
      <p:sp>
        <p:nvSpPr>
          <p:cNvPr id="9" name="Content Placeholder 8"/>
          <p:cNvSpPr>
            <a:spLocks noGrp="1"/>
          </p:cNvSpPr>
          <p:nvPr>
            <p:ph sz="quarter" idx="21"/>
          </p:nvPr>
        </p:nvSpPr>
        <p:spPr>
          <a:xfrm>
            <a:off x="8299119" y="2372564"/>
            <a:ext cx="3413455" cy="3608387"/>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5863" y="2372564"/>
            <a:ext cx="3360274" cy="3608387"/>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425" y="2372564"/>
            <a:ext cx="3360274" cy="3608387"/>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BDB4B4-FCA0-E042-A960-9090E3A6B014}"/>
              </a:ext>
            </a:extLst>
          </p:cNvPr>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t="3943" b="11564"/>
          <a:stretch/>
        </p:blipFill>
        <p:spPr>
          <a:xfrm>
            <a:off x="0" y="-1"/>
            <a:ext cx="12192000"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581727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Edit Master text styles</a:t>
            </a:r>
          </a:p>
        </p:txBody>
      </p:sp>
      <p:sp>
        <p:nvSpPr>
          <p:cNvPr id="18" name="Text Placeholder 2"/>
          <p:cNvSpPr>
            <a:spLocks noGrp="1"/>
          </p:cNvSpPr>
          <p:nvPr>
            <p:ph idx="1"/>
          </p:nvPr>
        </p:nvSpPr>
        <p:spPr>
          <a:xfrm>
            <a:off x="479425" y="1631112"/>
            <a:ext cx="2619375" cy="4086426"/>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stStyle>
          <a:p>
            <a:pPr lvl="0"/>
            <a:r>
              <a:rPr lang="en-US"/>
              <a:t>Edit Master text styles</a:t>
            </a:r>
          </a:p>
          <a:p>
            <a:pPr lvl="1"/>
            <a:r>
              <a:rPr lang="en-US"/>
              <a:t>Second level</a:t>
            </a:r>
          </a:p>
        </p:txBody>
      </p:sp>
      <p:sp>
        <p:nvSpPr>
          <p:cNvPr id="7" name="Content Placeholder 3"/>
          <p:cNvSpPr>
            <a:spLocks noGrp="1"/>
          </p:cNvSpPr>
          <p:nvPr>
            <p:ph sz="quarter" idx="21"/>
          </p:nvPr>
        </p:nvSpPr>
        <p:spPr>
          <a:xfrm>
            <a:off x="3416035" y="1631112"/>
            <a:ext cx="8296540" cy="4086426"/>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vl3pPr marL="947103">
              <a:lnSpc>
                <a:spcPct val="100000"/>
              </a:lnSpc>
              <a:spcAft>
                <a:spcPts val="0"/>
              </a:spcAft>
              <a:buClr>
                <a:schemeClr val="accent1"/>
              </a:buClr>
              <a:defRPr sz="1800">
                <a:solidFill>
                  <a:srgbClr val="383838"/>
                </a:solidFill>
              </a:defRPr>
            </a:lvl3pPr>
            <a:lvl4pPr marL="1293178" indent="-173038">
              <a:lnSpc>
                <a:spcPct val="100000"/>
              </a:lnSpc>
              <a:spcAft>
                <a:spcPts val="0"/>
              </a:spcAft>
              <a:buClr>
                <a:schemeClr val="accent1"/>
              </a:buClr>
              <a:buFont typeface="Arial" charset="0"/>
              <a:buChar char="•"/>
              <a:defRPr sz="1800">
                <a:solidFill>
                  <a:srgbClr val="383838"/>
                </a:solidFill>
              </a:defRPr>
            </a:lvl4pPr>
            <a:lvl5pPr marL="1518603">
              <a:lnSpc>
                <a:spcPct val="100000"/>
              </a:lnSpc>
              <a:spcAft>
                <a:spcPts val="0"/>
              </a:spcAft>
              <a:buClr>
                <a:schemeClr val="accent1"/>
              </a:buClr>
              <a:defRPr sz="1800">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999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Edit Master text styles</a:t>
            </a:r>
          </a:p>
        </p:txBody>
      </p:sp>
      <p:sp>
        <p:nvSpPr>
          <p:cNvPr id="6" name="Content Placeholder 5"/>
          <p:cNvSpPr>
            <a:spLocks noGrp="1"/>
          </p:cNvSpPr>
          <p:nvPr>
            <p:ph sz="quarter" idx="15"/>
          </p:nvPr>
        </p:nvSpPr>
        <p:spPr>
          <a:xfrm>
            <a:off x="9037637" y="1629597"/>
            <a:ext cx="2674937" cy="4086428"/>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stStyle>
          <a:p>
            <a:pPr lvl="0"/>
            <a:r>
              <a:rPr lang="en-US"/>
              <a:t>Edit Master text styles</a:t>
            </a:r>
          </a:p>
          <a:p>
            <a:pPr lvl="1"/>
            <a:r>
              <a:rPr lang="en-US"/>
              <a:t>Second level</a:t>
            </a:r>
          </a:p>
        </p:txBody>
      </p:sp>
      <p:sp>
        <p:nvSpPr>
          <p:cNvPr id="8" name="Content Placeholder 3"/>
          <p:cNvSpPr>
            <a:spLocks noGrp="1"/>
          </p:cNvSpPr>
          <p:nvPr>
            <p:ph sz="quarter" idx="21"/>
          </p:nvPr>
        </p:nvSpPr>
        <p:spPr>
          <a:xfrm>
            <a:off x="479425" y="1629287"/>
            <a:ext cx="8348664" cy="4086225"/>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vl3pPr marL="947103">
              <a:lnSpc>
                <a:spcPct val="100000"/>
              </a:lnSpc>
              <a:spcAft>
                <a:spcPts val="0"/>
              </a:spcAft>
              <a:buClr>
                <a:schemeClr val="accent1"/>
              </a:buClr>
              <a:defRPr sz="1800">
                <a:solidFill>
                  <a:srgbClr val="383838"/>
                </a:solidFill>
              </a:defRPr>
            </a:lvl3pPr>
            <a:lvl4pPr marL="1293178" indent="-173038">
              <a:lnSpc>
                <a:spcPct val="100000"/>
              </a:lnSpc>
              <a:spcAft>
                <a:spcPts val="0"/>
              </a:spcAft>
              <a:buClr>
                <a:schemeClr val="accent1"/>
              </a:buClr>
              <a:buFont typeface="Arial" charset="0"/>
              <a:buChar char="•"/>
              <a:defRPr sz="1800">
                <a:solidFill>
                  <a:srgbClr val="383838"/>
                </a:solidFill>
              </a:defRPr>
            </a:lvl4pPr>
            <a:lvl5pPr marL="1518603">
              <a:lnSpc>
                <a:spcPct val="100000"/>
              </a:lnSpc>
              <a:spcAft>
                <a:spcPts val="0"/>
              </a:spcAft>
              <a:buClr>
                <a:schemeClr val="accent1"/>
              </a:buClr>
              <a:defRPr sz="1800">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5949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Edit Master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lvl1pPr>
          </a:lstStyle>
          <a:p>
            <a:pPr lvl="0"/>
            <a:r>
              <a:rPr lang="en-US" noProof="0" dirty="0"/>
              <a:t>Click icon to add picture</a:t>
            </a:r>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lvl1pPr>
          </a:lstStyle>
          <a:p>
            <a:pPr lvl="0"/>
            <a:r>
              <a:rPr lang="en-US" noProof="0" dirty="0"/>
              <a:t>Click icon to add picture</a:t>
            </a:r>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lvl1pPr>
          </a:lstStyle>
          <a:p>
            <a:pPr lvl="0"/>
            <a:r>
              <a:rPr lang="en-US" noProof="0" dirty="0"/>
              <a:t>Click icon to add picture</a:t>
            </a:r>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lvl1pPr>
          </a:lstStyle>
          <a:p>
            <a:pPr lvl="0"/>
            <a:r>
              <a:rPr lang="en-US" noProof="0" dirty="0"/>
              <a:t>Click icon to add picture</a:t>
            </a:r>
          </a:p>
        </p:txBody>
      </p:sp>
      <p:sp>
        <p:nvSpPr>
          <p:cNvPr id="14" name="Text Placeholder 7"/>
          <p:cNvSpPr>
            <a:spLocks noGrp="1"/>
          </p:cNvSpPr>
          <p:nvPr>
            <p:ph type="body" sz="quarter" idx="21"/>
          </p:nvPr>
        </p:nvSpPr>
        <p:spPr>
          <a:xfrm>
            <a:off x="479425" y="1618445"/>
            <a:ext cx="26193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83838"/>
                </a:solidFill>
              </a:defRPr>
            </a:lvl1pPr>
            <a:lvl2pPr>
              <a:lnSpc>
                <a:spcPct val="100000"/>
              </a:lnSpc>
              <a:spcBef>
                <a:spcPts val="0"/>
              </a:spcBef>
              <a:spcAft>
                <a:spcPts val="0"/>
              </a:spcAft>
              <a:buClr>
                <a:schemeClr val="accent1"/>
              </a:buClr>
              <a:defRPr>
                <a:solidFill>
                  <a:srgbClr val="383838"/>
                </a:solidFill>
              </a:defRPr>
            </a:lvl2pPr>
            <a:lvl3pPr>
              <a:lnSpc>
                <a:spcPct val="100000"/>
              </a:lnSpc>
              <a:spcBef>
                <a:spcPts val="0"/>
              </a:spcBef>
              <a:spcAft>
                <a:spcPts val="0"/>
              </a:spcAft>
              <a:buClr>
                <a:schemeClr val="accent1"/>
              </a:buClr>
              <a:defRPr>
                <a:solidFill>
                  <a:srgbClr val="383838"/>
                </a:solidFill>
              </a:defRPr>
            </a:lvl3pPr>
            <a:lvl4pPr marL="1201738" indent="-173038">
              <a:lnSpc>
                <a:spcPct val="100000"/>
              </a:lnSpc>
              <a:spcBef>
                <a:spcPts val="0"/>
              </a:spcBef>
              <a:spcAft>
                <a:spcPts val="0"/>
              </a:spcAft>
              <a:buClr>
                <a:schemeClr val="accent1"/>
              </a:buClr>
              <a:buFont typeface="Arial" charset="0"/>
              <a:buChar char="•"/>
              <a:defRPr>
                <a:solidFill>
                  <a:srgbClr val="383838"/>
                </a:solidFill>
              </a:defRPr>
            </a:lvl4pPr>
            <a:lvl5pPr>
              <a:lnSpc>
                <a:spcPct val="100000"/>
              </a:lnSpc>
              <a:spcBef>
                <a:spcPts val="0"/>
              </a:spcBef>
              <a:spcAft>
                <a:spcPts val="0"/>
              </a:spcAft>
              <a:buClr>
                <a:schemeClr val="accent1"/>
              </a:buCl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20216" y="1618445"/>
            <a:ext cx="2606675" cy="4086225"/>
          </a:xfrm>
        </p:spPr>
        <p:txBody>
          <a:bodyPr/>
          <a:lstStyle>
            <a:lvl1pPr marL="342900" indent="-342900">
              <a:lnSpc>
                <a:spcPct val="100000"/>
              </a:lnSpc>
              <a:spcBef>
                <a:spcPts val="600"/>
              </a:spcBef>
              <a:spcAft>
                <a:spcPts val="0"/>
              </a:spcAft>
              <a:buClr>
                <a:schemeClr val="accent1"/>
              </a:buClr>
              <a:buFont typeface="Arial" charset="0"/>
              <a:buChar char="•"/>
              <a:defRPr sz="2000"/>
            </a:lvl1pPr>
            <a:lvl2pPr>
              <a:lnSpc>
                <a:spcPct val="100000"/>
              </a:lnSpc>
              <a:spcBef>
                <a:spcPts val="0"/>
              </a:spcBef>
              <a:spcAft>
                <a:spcPts val="0"/>
              </a:spcAft>
              <a:buClr>
                <a:schemeClr val="accent1"/>
              </a:buClr>
              <a:defRPr>
                <a:solidFill>
                  <a:srgbClr val="383838"/>
                </a:solidFill>
              </a:defRPr>
            </a:lvl2pPr>
            <a:lvl3pPr>
              <a:lnSpc>
                <a:spcPct val="100000"/>
              </a:lnSpc>
              <a:spcBef>
                <a:spcPts val="0"/>
              </a:spcBef>
              <a:spcAft>
                <a:spcPts val="0"/>
              </a:spcAft>
              <a:buClr>
                <a:schemeClr val="accent1"/>
              </a:buClr>
              <a:defRPr>
                <a:solidFill>
                  <a:srgbClr val="383838"/>
                </a:solidFill>
              </a:defRPr>
            </a:lvl3pPr>
            <a:lvl4pPr marL="1201738" indent="-173038">
              <a:lnSpc>
                <a:spcPct val="100000"/>
              </a:lnSpc>
              <a:spcBef>
                <a:spcPts val="0"/>
              </a:spcBef>
              <a:spcAft>
                <a:spcPts val="0"/>
              </a:spcAft>
              <a:buClr>
                <a:schemeClr val="accent1"/>
              </a:buClr>
              <a:buFont typeface="Arial" charset="0"/>
              <a:buChar char="•"/>
              <a:defRPr>
                <a:solidFill>
                  <a:srgbClr val="383838"/>
                </a:solidFill>
              </a:defRPr>
            </a:lvl4pPr>
            <a:lvl5pPr>
              <a:lnSpc>
                <a:spcPct val="100000"/>
              </a:lnSpc>
              <a:spcBef>
                <a:spcPts val="0"/>
              </a:spcBef>
              <a:spcAft>
                <a:spcPts val="0"/>
              </a:spcAft>
              <a:buClr>
                <a:schemeClr val="accent1"/>
              </a:buCl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44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Edit Master text styles</a:t>
            </a:r>
          </a:p>
        </p:txBody>
      </p:sp>
      <p:sp>
        <p:nvSpPr>
          <p:cNvPr id="7" name="Text Placeholder 2"/>
          <p:cNvSpPr>
            <a:spLocks noGrp="1"/>
          </p:cNvSpPr>
          <p:nvPr>
            <p:ph idx="1"/>
          </p:nvPr>
        </p:nvSpPr>
        <p:spPr>
          <a:xfrm>
            <a:off x="479425" y="1629080"/>
            <a:ext cx="5481108" cy="4086426"/>
          </a:xfrm>
          <a:prstGeom prst="rect">
            <a:avLst/>
          </a:prstGeom>
        </p:spPr>
        <p:txBody>
          <a:bodyPr/>
          <a:lstStyle>
            <a:lvl1pPr marL="342900" indent="-342900">
              <a:lnSpc>
                <a:spcPct val="100000"/>
              </a:lnSpc>
              <a:spcAft>
                <a:spcPts val="0"/>
              </a:spcAft>
              <a:buClr>
                <a:schemeClr val="accent1"/>
              </a:buClr>
              <a:buFont typeface="Arial" charset="0"/>
              <a:buChar char="•"/>
              <a:defRPr sz="2400"/>
            </a:lvl1pPr>
            <a:lvl2pPr>
              <a:lnSpc>
                <a:spcPct val="100000"/>
              </a:lnSpc>
              <a:spcBef>
                <a:spcPts val="0"/>
              </a:spcBef>
              <a:spcAft>
                <a:spcPts val="0"/>
              </a:spcAft>
              <a:buClr>
                <a:schemeClr val="accent1"/>
              </a:buClr>
              <a:defRPr sz="2000">
                <a:solidFill>
                  <a:srgbClr val="383838"/>
                </a:solidFill>
              </a:defRPr>
            </a:lvl2pPr>
            <a:lvl3pPr>
              <a:lnSpc>
                <a:spcPct val="100000"/>
              </a:lnSpc>
              <a:spcBef>
                <a:spcPts val="0"/>
              </a:spcBef>
              <a:spcAft>
                <a:spcPts val="0"/>
              </a:spcAft>
              <a:buClr>
                <a:schemeClr val="accent1"/>
              </a:buClr>
              <a:defRPr sz="1800">
                <a:solidFill>
                  <a:srgbClr val="383838"/>
                </a:solidFill>
              </a:defRPr>
            </a:lvl3pPr>
          </a:lstStyle>
          <a:p>
            <a:pPr lvl="0"/>
            <a:r>
              <a:rPr lang="en-US"/>
              <a:t>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50924" y="1629080"/>
            <a:ext cx="5461651" cy="4086427"/>
          </a:xfrm>
        </p:spPr>
        <p:txBody>
          <a:bodyPr/>
          <a:lstStyle>
            <a:lvl1pPr marL="0" indent="0">
              <a:buClr>
                <a:schemeClr val="accent1"/>
              </a:buClr>
              <a:buNone/>
              <a:defRPr sz="2200"/>
            </a:lvl1pPr>
          </a:lstStyle>
          <a:p>
            <a:pPr lvl="0"/>
            <a:r>
              <a:rPr lang="en-US" noProof="0" dirty="0"/>
              <a:t>Click icon to add picture</a:t>
            </a:r>
          </a:p>
        </p:txBody>
      </p:sp>
    </p:spTree>
    <p:extLst>
      <p:ext uri="{BB962C8B-B14F-4D97-AF65-F5344CB8AC3E}">
        <p14:creationId xmlns:p14="http://schemas.microsoft.com/office/powerpoint/2010/main" val="1584216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425" y="1259574"/>
            <a:ext cx="11233150" cy="4758453"/>
          </a:xfrm>
        </p:spPr>
        <p:txBody>
          <a:bodyPr/>
          <a:lstStyle>
            <a:lvl1pPr marL="0" indent="0">
              <a:buNone/>
              <a:defRPr/>
            </a:lvl1pPr>
          </a:lstStyle>
          <a:p>
            <a:pPr lvl="0"/>
            <a:r>
              <a:rPr lang="en-US" noProof="0" dirty="0"/>
              <a:t>Click icon to add table</a:t>
            </a:r>
          </a:p>
        </p:txBody>
      </p:sp>
    </p:spTree>
    <p:extLst>
      <p:ext uri="{BB962C8B-B14F-4D97-AF65-F5344CB8AC3E}">
        <p14:creationId xmlns:p14="http://schemas.microsoft.com/office/powerpoint/2010/main" val="77512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8" name="Rectangle 7">
            <a:extLst>
              <a:ext uri="{FF2B5EF4-FFF2-40B4-BE49-F238E27FC236}">
                <a16:creationId xmlns:a16="http://schemas.microsoft.com/office/drawing/2014/main" id="{BCD1C4A0-3EC9-9B47-94FD-E34E2C4FC2DE}"/>
              </a:ext>
            </a:extLst>
          </p:cNvPr>
          <p:cNvSpPr>
            <a:spLocks noChangeArrowheads="1"/>
          </p:cNvSpPr>
          <p:nvPr userDrawn="1"/>
        </p:nvSpPr>
        <p:spPr bwMode="auto">
          <a:xfrm>
            <a:off x="6670505" y="1028343"/>
            <a:ext cx="4655186"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3000" dirty="0">
                <a:solidFill>
                  <a:schemeClr val="bg1"/>
                </a:solidFill>
              </a:rPr>
              <a:t>Thank You</a:t>
            </a:r>
          </a:p>
          <a:p>
            <a:pPr algn="r">
              <a:defRPr/>
            </a:pPr>
            <a:r>
              <a:rPr lang="en-US" altLang="en-US" sz="3000" dirty="0">
                <a:solidFill>
                  <a:schemeClr val="bg1"/>
                </a:solidFill>
              </a:rPr>
              <a:t>Danke</a:t>
            </a:r>
          </a:p>
          <a:p>
            <a:pPr algn="r">
              <a:defRPr/>
            </a:pPr>
            <a:r>
              <a:rPr lang="en-US" altLang="en-US" sz="3000" dirty="0">
                <a:solidFill>
                  <a:schemeClr val="bg1"/>
                </a:solidFill>
              </a:rPr>
              <a:t>Merci</a:t>
            </a:r>
          </a:p>
          <a:p>
            <a:pPr algn="r">
              <a:defRPr/>
            </a:pPr>
            <a:r>
              <a:rPr lang="en-US" altLang="en-US" sz="3000" dirty="0">
                <a:solidFill>
                  <a:schemeClr val="bg1"/>
                </a:solidFill>
              </a:rPr>
              <a:t>谢谢</a:t>
            </a:r>
          </a:p>
          <a:p>
            <a:pPr algn="r">
              <a:defRPr/>
            </a:pPr>
            <a:r>
              <a:rPr lang="en-US" altLang="en-US" sz="3000" dirty="0">
                <a:solidFill>
                  <a:schemeClr val="bg1"/>
                </a:solidFill>
              </a:rPr>
              <a:t>ありがとう</a:t>
            </a:r>
          </a:p>
          <a:p>
            <a:pPr algn="r">
              <a:defRPr/>
            </a:pPr>
            <a:r>
              <a:rPr lang="en-US" altLang="en-US" sz="3000" dirty="0">
                <a:solidFill>
                  <a:schemeClr val="bg1"/>
                </a:solidFill>
              </a:rPr>
              <a:t>Gracias</a:t>
            </a:r>
          </a:p>
          <a:p>
            <a:pPr algn="r">
              <a:defRPr/>
            </a:pPr>
            <a:r>
              <a:rPr lang="en-US" altLang="en-US" sz="3000" dirty="0">
                <a:solidFill>
                  <a:schemeClr val="bg1"/>
                </a:solidFill>
              </a:rPr>
              <a:t>Kiitos</a:t>
            </a:r>
          </a:p>
          <a:p>
            <a:pPr algn="r">
              <a:defRPr/>
            </a:pPr>
            <a:r>
              <a:rPr lang="en-US" altLang="en-US" sz="3000" dirty="0">
                <a:solidFill>
                  <a:schemeClr val="bg1"/>
                </a:solidFill>
              </a:rPr>
              <a:t>감사합니다</a:t>
            </a:r>
          </a:p>
          <a:p>
            <a:pPr algn="r">
              <a:defRPr/>
            </a:pPr>
            <a:endParaRPr lang="en-US" altLang="en-US" sz="3000">
              <a:solidFill>
                <a:schemeClr val="bg1"/>
              </a:solidFill>
            </a:endParaRPr>
          </a:p>
          <a:p>
            <a:pPr algn="r">
              <a:defRPr/>
            </a:pPr>
            <a:endParaRPr lang="en-US" altLang="en-US" sz="3000" dirty="0">
              <a:solidFill>
                <a:schemeClr val="bg1"/>
              </a:solidFill>
            </a:endParaRPr>
          </a:p>
          <a:p>
            <a:pPr algn="r">
              <a:defRPr/>
            </a:pPr>
            <a:r>
              <a:rPr lang="ar-SA" sz="3200" kern="1200" dirty="0">
                <a:solidFill>
                  <a:schemeClr val="bg1"/>
                </a:solidFill>
                <a:latin typeface="Calibri" charset="0"/>
                <a:ea typeface="ＭＳ Ｐゴシック" charset="-128"/>
                <a:cs typeface="+mn-cs"/>
              </a:rPr>
              <a:t>شكرًا</a:t>
            </a:r>
            <a:r>
              <a:rPr lang="ar-AE" altLang="en-US" sz="3000" dirty="0">
                <a:solidFill>
                  <a:schemeClr val="bg1"/>
                </a:solidFill>
              </a:rPr>
              <a:t> </a:t>
            </a:r>
            <a:endParaRPr lang="en-US" altLang="en-US" sz="3000" dirty="0">
              <a:solidFill>
                <a:schemeClr val="bg1"/>
              </a:solidFill>
            </a:endParaRPr>
          </a:p>
          <a:p>
            <a:pPr algn="r">
              <a:defRPr/>
            </a:pPr>
            <a:r>
              <a:rPr lang="he-IL" altLang="en-US" sz="3000" dirty="0">
                <a:solidFill>
                  <a:schemeClr val="bg1"/>
                </a:solidFill>
              </a:rPr>
              <a:t>תודה</a:t>
            </a:r>
            <a:endParaRPr lang="en-US" altLang="en-US" sz="3000" dirty="0">
              <a:solidFill>
                <a:schemeClr val="bg1"/>
              </a:solidFill>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0">
            <a:extLst>
              <a:ext uri="{FF2B5EF4-FFF2-40B4-BE49-F238E27FC236}">
                <a16:creationId xmlns:a16="http://schemas.microsoft.com/office/drawing/2014/main" id="{F0B8120E-2A86-304C-807A-A4EF33DC694B}"/>
              </a:ext>
            </a:extLst>
          </p:cNvPr>
          <p:cNvSpPr txBox="1">
            <a:spLocks noChangeArrowheads="1"/>
          </p:cNvSpPr>
          <p:nvPr userDrawn="1"/>
        </p:nvSpPr>
        <p:spPr bwMode="auto">
          <a:xfrm>
            <a:off x="982663" y="6413179"/>
            <a:ext cx="1561617"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2019 Arm Limited </a:t>
            </a:r>
          </a:p>
        </p:txBody>
      </p:sp>
    </p:spTree>
    <p:extLst>
      <p:ext uri="{BB962C8B-B14F-4D97-AF65-F5344CB8AC3E}">
        <p14:creationId xmlns:p14="http://schemas.microsoft.com/office/powerpoint/2010/main" val="311627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8" name="Rectangle 7">
            <a:extLst>
              <a:ext uri="{FF2B5EF4-FFF2-40B4-BE49-F238E27FC236}">
                <a16:creationId xmlns:a16="http://schemas.microsoft.com/office/drawing/2014/main" id="{BCD1C4A0-3EC9-9B47-94FD-E34E2C4FC2DE}"/>
              </a:ext>
            </a:extLst>
          </p:cNvPr>
          <p:cNvSpPr>
            <a:spLocks noChangeArrowheads="1"/>
          </p:cNvSpPr>
          <p:nvPr userDrawn="1"/>
        </p:nvSpPr>
        <p:spPr bwMode="auto">
          <a:xfrm>
            <a:off x="6670505" y="1028343"/>
            <a:ext cx="465518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3000" dirty="0">
                <a:solidFill>
                  <a:schemeClr val="bg1"/>
                </a:solidFill>
              </a:rPr>
              <a:t>Thank You</a:t>
            </a:r>
          </a:p>
          <a:p>
            <a:pPr algn="r">
              <a:defRPr/>
            </a:pPr>
            <a:r>
              <a:rPr lang="en-US" altLang="en-US" sz="3000" dirty="0">
                <a:solidFill>
                  <a:schemeClr val="bg1"/>
                </a:solidFill>
              </a:rPr>
              <a:t>Danke</a:t>
            </a:r>
          </a:p>
          <a:p>
            <a:pPr algn="r">
              <a:defRPr/>
            </a:pPr>
            <a:r>
              <a:rPr lang="en-US" altLang="en-US" sz="3000" dirty="0">
                <a:solidFill>
                  <a:schemeClr val="bg1"/>
                </a:solidFill>
              </a:rPr>
              <a:t>Merci</a:t>
            </a:r>
          </a:p>
          <a:p>
            <a:pPr algn="r">
              <a:defRPr/>
            </a:pPr>
            <a:r>
              <a:rPr lang="en-US" altLang="en-US" sz="3000" dirty="0">
                <a:solidFill>
                  <a:schemeClr val="bg1"/>
                </a:solidFill>
              </a:rPr>
              <a:t>谢谢</a:t>
            </a:r>
          </a:p>
          <a:p>
            <a:pPr algn="r">
              <a:defRPr/>
            </a:pPr>
            <a:r>
              <a:rPr lang="en-US" altLang="en-US" sz="3000" dirty="0">
                <a:solidFill>
                  <a:schemeClr val="bg1"/>
                </a:solidFill>
              </a:rPr>
              <a:t>ありがとう</a:t>
            </a:r>
          </a:p>
          <a:p>
            <a:pPr algn="r">
              <a:defRPr/>
            </a:pPr>
            <a:r>
              <a:rPr lang="en-US" altLang="en-US" sz="3000" dirty="0">
                <a:solidFill>
                  <a:schemeClr val="bg1"/>
                </a:solidFill>
              </a:rPr>
              <a:t>Gracias</a:t>
            </a:r>
          </a:p>
          <a:p>
            <a:pPr algn="r">
              <a:defRPr/>
            </a:pPr>
            <a:r>
              <a:rPr lang="en-US" altLang="en-US" sz="3000" dirty="0">
                <a:solidFill>
                  <a:schemeClr val="bg1"/>
                </a:solidFill>
              </a:rPr>
              <a:t>Kiitos</a:t>
            </a:r>
          </a:p>
          <a:p>
            <a:pPr algn="r">
              <a:defRPr/>
            </a:pPr>
            <a:r>
              <a:rPr lang="en-US" altLang="en-US" sz="3000" dirty="0">
                <a:solidFill>
                  <a:schemeClr val="bg1"/>
                </a:solidFill>
              </a:rPr>
              <a:t>감사합니다</a:t>
            </a:r>
          </a:p>
          <a:p>
            <a:pPr algn="r">
              <a:defRPr/>
            </a:pPr>
            <a:r>
              <a:rPr lang="en-US" altLang="en-US" sz="3000" dirty="0">
                <a:solidFill>
                  <a:schemeClr val="bg1"/>
                </a:solidFill>
              </a:rPr>
              <a:t>धन्यवाद</a:t>
            </a:r>
          </a:p>
          <a:p>
            <a:pPr algn="r">
              <a:defRPr/>
            </a:pPr>
            <a:r>
              <a:rPr lang="ar-SA" sz="3200" kern="1200" dirty="0">
                <a:solidFill>
                  <a:schemeClr val="bg1"/>
                </a:solidFill>
                <a:latin typeface="Calibri" charset="0"/>
                <a:ea typeface="ＭＳ Ｐゴシック" charset="-128"/>
                <a:cs typeface="+mn-cs"/>
              </a:rPr>
              <a:t>شكرًا</a:t>
            </a:r>
            <a:r>
              <a:rPr lang="ar-AE" altLang="en-US" sz="3000" dirty="0">
                <a:solidFill>
                  <a:schemeClr val="bg1"/>
                </a:solidFill>
              </a:rPr>
              <a:t> </a:t>
            </a:r>
            <a:endParaRPr lang="en-US" altLang="en-US" sz="3000" dirty="0">
              <a:solidFill>
                <a:schemeClr val="bg1"/>
              </a:solidFill>
            </a:endParaRPr>
          </a:p>
          <a:p>
            <a:pPr algn="r">
              <a:defRPr/>
            </a:pPr>
            <a:r>
              <a:rPr lang="he-IL" altLang="en-US" sz="3000" dirty="0">
                <a:solidFill>
                  <a:schemeClr val="bg1"/>
                </a:solidFill>
              </a:rPr>
              <a:t>תודה</a:t>
            </a:r>
            <a:endParaRPr lang="en-US" altLang="en-US" sz="3000" dirty="0">
              <a:solidFill>
                <a:schemeClr val="bg1"/>
              </a:solidFill>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0">
            <a:extLst>
              <a:ext uri="{FF2B5EF4-FFF2-40B4-BE49-F238E27FC236}">
                <a16:creationId xmlns:a16="http://schemas.microsoft.com/office/drawing/2014/main" id="{80E931A6-339D-464D-9104-DD510C212861}"/>
              </a:ext>
            </a:extLst>
          </p:cNvPr>
          <p:cNvSpPr txBox="1">
            <a:spLocks noChangeArrowheads="1"/>
          </p:cNvSpPr>
          <p:nvPr userDrawn="1"/>
        </p:nvSpPr>
        <p:spPr bwMode="auto">
          <a:xfrm>
            <a:off x="982663" y="6413179"/>
            <a:ext cx="1561617"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2019 Arm Limited </a:t>
            </a:r>
          </a:p>
        </p:txBody>
      </p:sp>
    </p:spTree>
    <p:extLst>
      <p:ext uri="{BB962C8B-B14F-4D97-AF65-F5344CB8AC3E}">
        <p14:creationId xmlns:p14="http://schemas.microsoft.com/office/powerpoint/2010/main" val="3769446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716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050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3A3907-DBF3-5343-B91B-35A57D83101E}"/>
              </a:ext>
            </a:extLst>
          </p:cNvPr>
          <p:cNvPicPr>
            <a:picLocks noChangeAspect="1"/>
          </p:cNvPicPr>
          <p:nvPr userDrawn="1"/>
        </p:nvPicPr>
        <p:blipFill rotWithShape="1">
          <a:blip r:embed="rId2" cstate="screen">
            <a:alphaModFix amt="77000"/>
            <a:extLst>
              <a:ext uri="{28A0092B-C50C-407E-A947-70E740481C1C}">
                <a14:useLocalDpi xmlns:a14="http://schemas.microsoft.com/office/drawing/2010/main"/>
              </a:ext>
            </a:extLst>
          </a:blip>
          <a:srcRect l="6269" t="14507" b="6407"/>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5093" y="691093"/>
            <a:ext cx="6862654" cy="547116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211402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95416-8B48-B74A-8CC3-5494CCB06049}"/>
              </a:ext>
            </a:extLst>
          </p:cNvPr>
          <p:cNvPicPr>
            <a:picLocks noChangeAspect="1"/>
          </p:cNvPicPr>
          <p:nvPr userDrawn="1"/>
        </p:nvPicPr>
        <p:blipFill rotWithShape="1">
          <a:blip r:embed="rId2">
            <a:alphaModFix amt="91000"/>
          </a:blip>
          <a:srcRect b="15625"/>
          <a:stretch/>
        </p:blipFill>
        <p:spPr>
          <a:xfrm flipH="1">
            <a:off x="0" y="0"/>
            <a:ext cx="12192000" cy="6858000"/>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280020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0C1A8E-651C-F144-B408-3DAE5F56BE95}"/>
              </a:ext>
            </a:extLst>
          </p:cNvPr>
          <p:cNvPicPr>
            <a:picLocks noChangeAspect="1"/>
          </p:cNvPicPr>
          <p:nvPr userDrawn="1"/>
        </p:nvPicPr>
        <p:blipFill rotWithShape="1">
          <a:blip r:embed="rId2" cstate="screen">
            <a:alphaModFix amt="91000"/>
            <a:extLst>
              <a:ext uri="{28A0092B-C50C-407E-A947-70E740481C1C}">
                <a14:useLocalDpi xmlns:a14="http://schemas.microsoft.com/office/drawing/2010/main"/>
              </a:ext>
            </a:extLst>
          </a:blip>
          <a:srcRect l="2210" t="19300" r="2210"/>
          <a:stretch/>
        </p:blipFill>
        <p:spPr>
          <a:xfrm>
            <a:off x="0" y="-4656"/>
            <a:ext cx="12192000"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5966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827D4-DAD6-A14B-B977-75B840581C6B}"/>
              </a:ext>
            </a:extLst>
          </p:cNvPr>
          <p:cNvPicPr>
            <a:picLocks noChangeAspect="1"/>
          </p:cNvPicPr>
          <p:nvPr userDrawn="1"/>
        </p:nvPicPr>
        <p:blipFill rotWithShape="1">
          <a:blip r:embed="rId2" cstate="screen">
            <a:alphaModFix amt="93000"/>
            <a:extLst>
              <a:ext uri="{28A0092B-C50C-407E-A947-70E740481C1C}">
                <a14:useLocalDpi xmlns:a14="http://schemas.microsoft.com/office/drawing/2010/main"/>
              </a:ext>
            </a:extLst>
          </a:blip>
          <a:srcRect t="6405" b="9187"/>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30409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F56BAD-390B-1E42-966F-903A26340556}"/>
              </a:ext>
            </a:extLst>
          </p:cNvPr>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t="12084" b="3501"/>
          <a:stretch/>
        </p:blipFill>
        <p:spPr>
          <a:xfrm>
            <a:off x="-2417" y="-4655"/>
            <a:ext cx="12194417"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4754732" y="-579271"/>
            <a:ext cx="6862654" cy="8011886"/>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5815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AB8576-5C78-C743-9CEC-5B21D439D863}"/>
              </a:ext>
            </a:extLst>
          </p:cNvPr>
          <p:cNvPicPr>
            <a:picLocks noChangeAspect="1"/>
          </p:cNvPicPr>
          <p:nvPr userDrawn="1"/>
        </p:nvPicPr>
        <p:blipFill rotWithShape="1">
          <a:blip r:embed="rId2" cstate="screen">
            <a:alphaModFix amt="83000"/>
            <a:extLst>
              <a:ext uri="{28A0092B-C50C-407E-A947-70E740481C1C}">
                <a14:useLocalDpi xmlns:a14="http://schemas.microsoft.com/office/drawing/2010/main"/>
              </a:ext>
            </a:extLst>
          </a:blip>
          <a:srcRect t="24825"/>
          <a:stretch/>
        </p:blipFill>
        <p:spPr>
          <a:xfrm>
            <a:off x="0" y="-1"/>
            <a:ext cx="12192000" cy="6858001"/>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281753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CF5603F-EAC1-654C-B84B-7FC1F8B4C1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2528"/>
            <a:ext cx="12192000" cy="6860528"/>
          </a:xfrm>
          <a:prstGeom prst="rect">
            <a:avLst/>
          </a:prstGeom>
        </p:spPr>
      </p:pic>
      <p:pic>
        <p:nvPicPr>
          <p:cNvPr id="19" name="Picture 18">
            <a:extLst>
              <a:ext uri="{FF2B5EF4-FFF2-40B4-BE49-F238E27FC236}">
                <a16:creationId xmlns:a16="http://schemas.microsoft.com/office/drawing/2014/main" id="{AB0FD2ED-33BC-584E-B579-C6E68F0AA83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6" name="Title 1"/>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28" name="Text Placeholder 3"/>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Edit Master text styles</a:t>
            </a:r>
          </a:p>
        </p:txBody>
      </p:sp>
      <p:sp>
        <p:nvSpPr>
          <p:cNvPr id="20" name="Subtitle 2"/>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206183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33150" cy="460098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Box 20"/>
          <p:cNvSpPr txBox="1">
            <a:spLocks noChangeArrowheads="1"/>
          </p:cNvSpPr>
          <p:nvPr userDrawn="1"/>
        </p:nvSpPr>
        <p:spPr bwMode="auto">
          <a:xfrm>
            <a:off x="982663" y="6413179"/>
            <a:ext cx="1561617"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rgbClr val="7F7F7F"/>
                </a:solidFill>
              </a:rPr>
              <a:t>© 2019 Arm Limited </a:t>
            </a:r>
          </a:p>
        </p:txBody>
      </p:sp>
      <p:pic>
        <p:nvPicPr>
          <p:cNvPr id="9" name="Picture 8">
            <a:extLst>
              <a:ext uri="{FF2B5EF4-FFF2-40B4-BE49-F238E27FC236}">
                <a16:creationId xmlns:a16="http://schemas.microsoft.com/office/drawing/2014/main" id="{64B851AC-E803-1D4D-80AA-D8015B7F63A8}"/>
              </a:ext>
            </a:extLst>
          </p:cNvPr>
          <p:cNvPicPr>
            <a:picLocks noChangeAspect="1"/>
          </p:cNvPicPr>
          <p:nvPr userDrawn="1"/>
        </p:nvPicPr>
        <p:blipFill>
          <a:blip r:embed="rId31"/>
          <a:stretch>
            <a:fillRect/>
          </a:stretch>
        </p:blipFill>
        <p:spPr>
          <a:xfrm>
            <a:off x="10928783" y="6388810"/>
            <a:ext cx="783792" cy="237114"/>
          </a:xfrm>
          <a:prstGeom prst="rect">
            <a:avLst/>
          </a:prstGeom>
        </p:spPr>
      </p:pic>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20" r:id="rId5"/>
    <p:sldLayoutId id="2147485521" r:id="rId6"/>
    <p:sldLayoutId id="2147485524" r:id="rId7"/>
    <p:sldLayoutId id="2147485522" r:id="rId8"/>
    <p:sldLayoutId id="2147485507" r:id="rId9"/>
    <p:sldLayoutId id="2147485525" r:id="rId10"/>
    <p:sldLayoutId id="2147485526" r:id="rId11"/>
    <p:sldLayoutId id="2147485510" r:id="rId12"/>
    <p:sldLayoutId id="2147485436" r:id="rId13"/>
    <p:sldLayoutId id="2147485438" r:id="rId14"/>
    <p:sldLayoutId id="2147485440" r:id="rId15"/>
    <p:sldLayoutId id="2147485441" r:id="rId16"/>
    <p:sldLayoutId id="2147485442" r:id="rId17"/>
    <p:sldLayoutId id="2147485443" r:id="rId18"/>
    <p:sldLayoutId id="2147485444" r:id="rId19"/>
    <p:sldLayoutId id="2147485445" r:id="rId20"/>
    <p:sldLayoutId id="2147485446" r:id="rId21"/>
    <p:sldLayoutId id="2147485447" r:id="rId22"/>
    <p:sldLayoutId id="2147485448" r:id="rId23"/>
    <p:sldLayoutId id="2147485449" r:id="rId24"/>
    <p:sldLayoutId id="2147485450" r:id="rId25"/>
    <p:sldLayoutId id="2147485452" r:id="rId26"/>
    <p:sldLayoutId id="2147485512" r:id="rId27"/>
    <p:sldLayoutId id="2147485453" r:id="rId28"/>
    <p:sldLayoutId id="2147485513" r:id="rId29"/>
  </p:sldLayoutIdLst>
  <p:hf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docs.ros.org/api/rostime/html/classros_1_1Time.html"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http://www.ros.org/doc/api/rospy/html/rospy.rostime.Duration-class.html" TargetMode="External"/><Relationship Id="rId5" Type="http://schemas.openxmlformats.org/officeDocument/2006/relationships/hyperlink" Target="http://docs.ros.org/api/rostime/html/classros_1_1Duration.html" TargetMode="External"/><Relationship Id="rId4" Type="http://schemas.openxmlformats.org/officeDocument/2006/relationships/hyperlink" Target="http://www.ros.org/doc/api/rospy/html/rospy.rostime.Time-class.html"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jpe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notesSlide" Target="../notesSlides/notesSlide5.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22.jpe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png"/><Relationship Id="rId22"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B3BF-D272-0C49-B51F-7C78F467BCCC}"/>
              </a:ext>
            </a:extLst>
          </p:cNvPr>
          <p:cNvSpPr>
            <a:spLocks noGrp="1"/>
          </p:cNvSpPr>
          <p:nvPr>
            <p:ph type="title"/>
          </p:nvPr>
        </p:nvSpPr>
        <p:spPr>
          <a:xfrm>
            <a:off x="4206240" y="1207042"/>
            <a:ext cx="7003099" cy="1519514"/>
          </a:xfrm>
        </p:spPr>
        <p:txBody>
          <a:bodyPr/>
          <a:lstStyle/>
          <a:p>
            <a:r>
              <a:rPr lang="en-US" dirty="0"/>
              <a:t>Robot Operating System</a:t>
            </a:r>
          </a:p>
        </p:txBody>
      </p:sp>
    </p:spTree>
    <p:extLst>
      <p:ext uri="{BB962C8B-B14F-4D97-AF65-F5344CB8AC3E}">
        <p14:creationId xmlns:p14="http://schemas.microsoft.com/office/powerpoint/2010/main" val="812067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77CB-7FEC-45C6-BC81-82B3C0241FF4}"/>
              </a:ext>
            </a:extLst>
          </p:cNvPr>
          <p:cNvSpPr>
            <a:spLocks noGrp="1"/>
          </p:cNvSpPr>
          <p:nvPr>
            <p:ph type="title"/>
          </p:nvPr>
        </p:nvSpPr>
        <p:spPr/>
        <p:txBody>
          <a:bodyPr/>
          <a:lstStyle/>
          <a:p>
            <a:r>
              <a:rPr lang="en-GB" dirty="0"/>
              <a:t>Client Libraries</a:t>
            </a:r>
          </a:p>
        </p:txBody>
      </p:sp>
      <p:sp>
        <p:nvSpPr>
          <p:cNvPr id="3" name="Content Placeholder 2">
            <a:extLst>
              <a:ext uri="{FF2B5EF4-FFF2-40B4-BE49-F238E27FC236}">
                <a16:creationId xmlns:a16="http://schemas.microsoft.com/office/drawing/2014/main" id="{B61D9970-A220-42B8-BC21-49C05FC28484}"/>
              </a:ext>
            </a:extLst>
          </p:cNvPr>
          <p:cNvSpPr>
            <a:spLocks noGrp="1"/>
          </p:cNvSpPr>
          <p:nvPr>
            <p:ph idx="1"/>
          </p:nvPr>
        </p:nvSpPr>
        <p:spPr/>
        <p:txBody>
          <a:bodyPr/>
          <a:lstStyle/>
          <a:p>
            <a:pPr marL="0" indent="0">
              <a:buNone/>
            </a:pPr>
            <a:r>
              <a:rPr lang="en-GB" dirty="0"/>
              <a:t>Although ROS nodes can be developed in many languages, the main focus is to provide robust support on two:</a:t>
            </a:r>
          </a:p>
          <a:p>
            <a:r>
              <a:rPr lang="en-GB" dirty="0"/>
              <a:t>roscpp: C++ client library, optimized for performance</a:t>
            </a:r>
          </a:p>
          <a:p>
            <a:r>
              <a:rPr lang="en-GB" dirty="0"/>
              <a:t>rospy: Python client library, object-oriented, prioritizes development time over runtime performance</a:t>
            </a:r>
          </a:p>
          <a:p>
            <a:r>
              <a:rPr lang="en-GB" dirty="0"/>
              <a:t>Other libraries:</a:t>
            </a:r>
          </a:p>
          <a:p>
            <a:pPr lvl="1"/>
            <a:r>
              <a:rPr lang="en-GB" dirty="0"/>
              <a:t>roslisp</a:t>
            </a:r>
          </a:p>
          <a:p>
            <a:pPr lvl="1"/>
            <a:r>
              <a:rPr lang="en-GB" dirty="0"/>
              <a:t>roscs</a:t>
            </a:r>
          </a:p>
          <a:p>
            <a:pPr lvl="1"/>
            <a:r>
              <a:rPr lang="en-GB" dirty="0"/>
              <a:t>Rosjava</a:t>
            </a:r>
          </a:p>
          <a:p>
            <a:pPr lvl="1"/>
            <a:r>
              <a:rPr lang="en-GB" dirty="0"/>
              <a:t>Rosgo</a:t>
            </a:r>
          </a:p>
          <a:p>
            <a:pPr lvl="1"/>
            <a:r>
              <a:rPr lang="en-GB" dirty="0"/>
              <a:t>rosR</a:t>
            </a:r>
          </a:p>
          <a:p>
            <a:pPr lvl="1"/>
            <a:r>
              <a:rPr lang="en-GB" dirty="0"/>
              <a:t>…</a:t>
            </a:r>
          </a:p>
          <a:p>
            <a:pPr lvl="1"/>
            <a:endParaRPr lang="en-GB" dirty="0"/>
          </a:p>
        </p:txBody>
      </p:sp>
    </p:spTree>
    <p:extLst>
      <p:ext uri="{BB962C8B-B14F-4D97-AF65-F5344CB8AC3E}">
        <p14:creationId xmlns:p14="http://schemas.microsoft.com/office/powerpoint/2010/main" val="45735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2FA3-AF6B-4AEC-8302-B93B2BB1A420}"/>
              </a:ext>
            </a:extLst>
          </p:cNvPr>
          <p:cNvSpPr>
            <a:spLocks noGrp="1"/>
          </p:cNvSpPr>
          <p:nvPr>
            <p:ph type="title"/>
          </p:nvPr>
        </p:nvSpPr>
        <p:spPr/>
        <p:txBody>
          <a:bodyPr/>
          <a:lstStyle/>
          <a:p>
            <a:r>
              <a:rPr lang="en-GB" dirty="0"/>
              <a:t>Catkin Build System</a:t>
            </a:r>
          </a:p>
        </p:txBody>
      </p:sp>
      <p:sp>
        <p:nvSpPr>
          <p:cNvPr id="3" name="Content Placeholder 2">
            <a:extLst>
              <a:ext uri="{FF2B5EF4-FFF2-40B4-BE49-F238E27FC236}">
                <a16:creationId xmlns:a16="http://schemas.microsoft.com/office/drawing/2014/main" id="{254253B6-C951-497A-868F-E08C2F49A9C1}"/>
              </a:ext>
            </a:extLst>
          </p:cNvPr>
          <p:cNvSpPr>
            <a:spLocks noGrp="1"/>
          </p:cNvSpPr>
          <p:nvPr>
            <p:ph idx="1"/>
          </p:nvPr>
        </p:nvSpPr>
        <p:spPr/>
        <p:txBody>
          <a:bodyPr/>
          <a:lstStyle/>
          <a:p>
            <a:r>
              <a:rPr lang="en-GB" dirty="0"/>
              <a:t>ROS uses catkin as its build system.</a:t>
            </a:r>
          </a:p>
          <a:p>
            <a:r>
              <a:rPr lang="en-GB" dirty="0"/>
              <a:t>Catkin is based on Cmake (cross platform make).</a:t>
            </a:r>
          </a:p>
          <a:p>
            <a:r>
              <a:rPr lang="en-GB" dirty="0"/>
              <a:t>The build environment is described in the “CMakeLists.txt” file in each package’s folder.</a:t>
            </a:r>
          </a:p>
          <a:p>
            <a:r>
              <a:rPr lang="en-GB" dirty="0"/>
              <a:t>Catkin is in favor of </a:t>
            </a:r>
            <a:r>
              <a:rPr lang="en-GB" dirty="0" err="1"/>
              <a:t>rosbuild</a:t>
            </a:r>
            <a:r>
              <a:rPr lang="en-GB" dirty="0"/>
              <a:t> in that it makes it easy to manage packages and solve dependencies.</a:t>
            </a:r>
          </a:p>
          <a:p>
            <a:endParaRPr lang="en-GB" dirty="0"/>
          </a:p>
        </p:txBody>
      </p:sp>
    </p:spTree>
    <p:extLst>
      <p:ext uri="{BB962C8B-B14F-4D97-AF65-F5344CB8AC3E}">
        <p14:creationId xmlns:p14="http://schemas.microsoft.com/office/powerpoint/2010/main" val="3779839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2FA3-AF6B-4AEC-8302-B93B2BB1A420}"/>
              </a:ext>
            </a:extLst>
          </p:cNvPr>
          <p:cNvSpPr>
            <a:spLocks noGrp="1"/>
          </p:cNvSpPr>
          <p:nvPr>
            <p:ph type="title"/>
          </p:nvPr>
        </p:nvSpPr>
        <p:spPr/>
        <p:txBody>
          <a:bodyPr/>
          <a:lstStyle/>
          <a:p>
            <a:r>
              <a:rPr lang="en-GB" dirty="0"/>
              <a:t>Graph </a:t>
            </a:r>
            <a:r>
              <a:rPr lang="en-US" altLang="zh-CN" dirty="0"/>
              <a:t>Re</a:t>
            </a:r>
            <a:r>
              <a:rPr lang="en-GB" altLang="zh-CN" dirty="0"/>
              <a:t>source Names</a:t>
            </a:r>
            <a:r>
              <a:rPr lang="en-GB" dirty="0"/>
              <a:t>  </a:t>
            </a:r>
          </a:p>
        </p:txBody>
      </p:sp>
      <p:sp>
        <p:nvSpPr>
          <p:cNvPr id="3" name="Content Placeholder 2">
            <a:extLst>
              <a:ext uri="{FF2B5EF4-FFF2-40B4-BE49-F238E27FC236}">
                <a16:creationId xmlns:a16="http://schemas.microsoft.com/office/drawing/2014/main" id="{254253B6-C951-497A-868F-E08C2F49A9C1}"/>
              </a:ext>
            </a:extLst>
          </p:cNvPr>
          <p:cNvSpPr>
            <a:spLocks noGrp="1"/>
          </p:cNvSpPr>
          <p:nvPr>
            <p:ph idx="1"/>
          </p:nvPr>
        </p:nvSpPr>
        <p:spPr>
          <a:xfrm>
            <a:off x="492125" y="1479468"/>
            <a:ext cx="11180762" cy="5378532"/>
          </a:xfrm>
        </p:spPr>
        <p:txBody>
          <a:bodyPr/>
          <a:lstStyle/>
          <a:p>
            <a:r>
              <a:rPr lang="en-GB" dirty="0"/>
              <a:t>“Graph Resource Names provide a hierarchical naming structure that is used for all </a:t>
            </a:r>
            <a:r>
              <a:rPr lang="en-GB" i="1" dirty="0"/>
              <a:t>resources</a:t>
            </a:r>
            <a:r>
              <a:rPr lang="en-GB" dirty="0"/>
              <a:t> in the ROS computation graph, e.g., nodes, parameters, topics, and services.”</a:t>
            </a:r>
          </a:p>
          <a:p>
            <a:r>
              <a:rPr lang="en-GB" dirty="0"/>
              <a:t>Each resource belongs to a </a:t>
            </a:r>
            <a:r>
              <a:rPr lang="en-GB" i="1" dirty="0"/>
              <a:t>namespace</a:t>
            </a:r>
            <a:r>
              <a:rPr lang="en-GB" dirty="0"/>
              <a:t>. Resources can create resources within their own namespace. They can also access resources under other namespaces. </a:t>
            </a:r>
          </a:p>
          <a:p>
            <a:r>
              <a:rPr lang="en-GB" dirty="0"/>
              <a:t>Global names:</a:t>
            </a:r>
          </a:p>
          <a:p>
            <a:pPr lvl="1"/>
            <a:r>
              <a:rPr lang="en-GB" dirty="0"/>
              <a:t>Start with “/”, are fully resolved, and shouldn’t be used too often to improve code portability</a:t>
            </a:r>
          </a:p>
          <a:p>
            <a:pPr lvl="1"/>
            <a:r>
              <a:rPr lang="en-GB" dirty="0"/>
              <a:t>E.g., /turtle1/color_sensor</a:t>
            </a:r>
          </a:p>
          <a:p>
            <a:r>
              <a:rPr lang="en-GB" dirty="0"/>
              <a:t>Relative</a:t>
            </a:r>
          </a:p>
          <a:p>
            <a:pPr lvl="1"/>
            <a:r>
              <a:rPr lang="en-GB" dirty="0"/>
              <a:t>Relative names are resolved by attaching the relative name to the current default namespace.</a:t>
            </a:r>
          </a:p>
          <a:p>
            <a:pPr lvl="1"/>
            <a:r>
              <a:rPr lang="en-GB" dirty="0"/>
              <a:t>E.g., cmd_vel in namespace /turtle1 is resolved as /turtle1/cmd_vel.</a:t>
            </a:r>
          </a:p>
          <a:p>
            <a:r>
              <a:rPr lang="en-GB" dirty="0"/>
              <a:t>Private</a:t>
            </a:r>
          </a:p>
          <a:p>
            <a:pPr lvl="1"/>
            <a:r>
              <a:rPr lang="en-US" altLang="zh-CN" dirty="0"/>
              <a:t>Start with “</a:t>
            </a:r>
            <a:r>
              <a:rPr lang="en-GB" altLang="zh-CN" dirty="0"/>
              <a:t>~”. Private names do not specify their namespace fully. Instead, they use their node’s name as a namespace. Often used for setting parameters</a:t>
            </a:r>
          </a:p>
          <a:p>
            <a:pPr lvl="1"/>
            <a:r>
              <a:rPr lang="en-US" dirty="0"/>
              <a:t>E.g., ~robot1/motor1_vel in /mySystem/node1 is resolved as /mySystem/node1/robot1/motor1_vel </a:t>
            </a:r>
            <a:endParaRPr lang="en-GB" dirty="0"/>
          </a:p>
        </p:txBody>
      </p:sp>
    </p:spTree>
    <p:extLst>
      <p:ext uri="{BB962C8B-B14F-4D97-AF65-F5344CB8AC3E}">
        <p14:creationId xmlns:p14="http://schemas.microsoft.com/office/powerpoint/2010/main" val="1516512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43D48-4A01-4D4A-8A6C-A88183430BCE}"/>
              </a:ext>
            </a:extLst>
          </p:cNvPr>
          <p:cNvSpPr>
            <a:spLocks noGrp="1"/>
          </p:cNvSpPr>
          <p:nvPr>
            <p:ph type="title"/>
          </p:nvPr>
        </p:nvSpPr>
        <p:spPr/>
        <p:txBody>
          <a:bodyPr/>
          <a:lstStyle/>
          <a:p>
            <a:r>
              <a:rPr lang="en-GB" dirty="0"/>
              <a:t>Controller</a:t>
            </a:r>
          </a:p>
        </p:txBody>
      </p:sp>
      <p:sp>
        <p:nvSpPr>
          <p:cNvPr id="3" name="Content Placeholder 2">
            <a:extLst>
              <a:ext uri="{FF2B5EF4-FFF2-40B4-BE49-F238E27FC236}">
                <a16:creationId xmlns:a16="http://schemas.microsoft.com/office/drawing/2014/main" id="{938D3469-4AE5-4E94-BE07-943D3A2C1081}"/>
              </a:ext>
            </a:extLst>
          </p:cNvPr>
          <p:cNvSpPr>
            <a:spLocks noGrp="1"/>
          </p:cNvSpPr>
          <p:nvPr>
            <p:ph idx="1"/>
          </p:nvPr>
        </p:nvSpPr>
        <p:spPr/>
        <p:txBody>
          <a:bodyPr/>
          <a:lstStyle/>
          <a:p>
            <a:r>
              <a:rPr lang="en-US" altLang="zh-CN" dirty="0"/>
              <a:t>The controller manages 1) node-to-node connection information and 2) </a:t>
            </a:r>
            <a:r>
              <a:rPr lang="en-GB" altLang="zh-CN" dirty="0"/>
              <a:t>message communication between nodes.</a:t>
            </a:r>
          </a:p>
          <a:p>
            <a:r>
              <a:rPr lang="en-US" altLang="zh-CN" dirty="0"/>
              <a:t>The</a:t>
            </a:r>
            <a:r>
              <a:rPr lang="en-GB" altLang="zh-CN" dirty="0"/>
              <a:t> controller provides a name server for each node to look up names.</a:t>
            </a:r>
          </a:p>
          <a:p>
            <a:r>
              <a:rPr lang="en-GB" dirty="0"/>
              <a:t>The target nodes can register their own information or request other nodes’ information by accessing the controller.</a:t>
            </a:r>
          </a:p>
          <a:p>
            <a:r>
              <a:rPr lang="en-GB" dirty="0"/>
              <a:t>XMLRPC is used as the protocol between controller and nodes.</a:t>
            </a:r>
          </a:p>
          <a:p>
            <a:endParaRPr lang="en-GB" dirty="0"/>
          </a:p>
        </p:txBody>
      </p:sp>
      <p:sp>
        <p:nvSpPr>
          <p:cNvPr id="4" name="Oval 3">
            <a:extLst>
              <a:ext uri="{FF2B5EF4-FFF2-40B4-BE49-F238E27FC236}">
                <a16:creationId xmlns:a16="http://schemas.microsoft.com/office/drawing/2014/main" id="{60F7C798-A300-4A4A-AF2B-DD53CE6A9611}"/>
              </a:ext>
            </a:extLst>
          </p:cNvPr>
          <p:cNvSpPr/>
          <p:nvPr/>
        </p:nvSpPr>
        <p:spPr>
          <a:xfrm>
            <a:off x="5415347" y="3584351"/>
            <a:ext cx="1404561" cy="1315998"/>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algn="ctr"/>
            <a:r>
              <a:rPr lang="en-GB" dirty="0">
                <a:solidFill>
                  <a:schemeClr val="tx1"/>
                </a:solidFill>
              </a:rPr>
              <a:t>Controller</a:t>
            </a:r>
          </a:p>
        </p:txBody>
      </p:sp>
      <p:sp>
        <p:nvSpPr>
          <p:cNvPr id="5" name="Oval 4">
            <a:extLst>
              <a:ext uri="{FF2B5EF4-FFF2-40B4-BE49-F238E27FC236}">
                <a16:creationId xmlns:a16="http://schemas.microsoft.com/office/drawing/2014/main" id="{723CB04E-B997-453A-A371-017C70FC936A}"/>
              </a:ext>
            </a:extLst>
          </p:cNvPr>
          <p:cNvSpPr/>
          <p:nvPr/>
        </p:nvSpPr>
        <p:spPr>
          <a:xfrm>
            <a:off x="3296767" y="5236344"/>
            <a:ext cx="1026694" cy="1038701"/>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algn="ctr"/>
            <a:r>
              <a:rPr lang="en-GB" dirty="0">
                <a:solidFill>
                  <a:schemeClr val="tx1"/>
                </a:solidFill>
              </a:rPr>
              <a:t>Node 1</a:t>
            </a:r>
          </a:p>
        </p:txBody>
      </p:sp>
      <p:sp>
        <p:nvSpPr>
          <p:cNvPr id="6" name="Oval 5">
            <a:extLst>
              <a:ext uri="{FF2B5EF4-FFF2-40B4-BE49-F238E27FC236}">
                <a16:creationId xmlns:a16="http://schemas.microsoft.com/office/drawing/2014/main" id="{2411707F-D4A0-47BF-AC2A-EF0FCBBCF240}"/>
              </a:ext>
            </a:extLst>
          </p:cNvPr>
          <p:cNvSpPr/>
          <p:nvPr/>
        </p:nvSpPr>
        <p:spPr>
          <a:xfrm>
            <a:off x="8142000" y="5231994"/>
            <a:ext cx="1026694" cy="1038701"/>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algn="ctr"/>
            <a:r>
              <a:rPr lang="en-GB" dirty="0">
                <a:solidFill>
                  <a:schemeClr val="tx1"/>
                </a:solidFill>
              </a:rPr>
              <a:t>Node 2</a:t>
            </a:r>
          </a:p>
        </p:txBody>
      </p:sp>
      <p:cxnSp>
        <p:nvCxnSpPr>
          <p:cNvPr id="7" name="Straight Arrow Connector 6">
            <a:extLst>
              <a:ext uri="{FF2B5EF4-FFF2-40B4-BE49-F238E27FC236}">
                <a16:creationId xmlns:a16="http://schemas.microsoft.com/office/drawing/2014/main" id="{E26696F3-8F19-4281-9F05-BA58E5EBA98D}"/>
              </a:ext>
            </a:extLst>
          </p:cNvPr>
          <p:cNvCxnSpPr>
            <a:cxnSpLocks/>
          </p:cNvCxnSpPr>
          <p:nvPr/>
        </p:nvCxnSpPr>
        <p:spPr>
          <a:xfrm flipV="1">
            <a:off x="4228211" y="4617353"/>
            <a:ext cx="1181990" cy="584728"/>
          </a:xfrm>
          <a:prstGeom prst="straightConnector1">
            <a:avLst/>
          </a:prstGeom>
          <a:noFill/>
          <a:ln w="190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Arrow Connector 9">
            <a:extLst>
              <a:ext uri="{FF2B5EF4-FFF2-40B4-BE49-F238E27FC236}">
                <a16:creationId xmlns:a16="http://schemas.microsoft.com/office/drawing/2014/main" id="{0B93036A-DF71-419C-BF3A-029855582BE1}"/>
              </a:ext>
            </a:extLst>
          </p:cNvPr>
          <p:cNvCxnSpPr>
            <a:cxnSpLocks/>
          </p:cNvCxnSpPr>
          <p:nvPr/>
        </p:nvCxnSpPr>
        <p:spPr>
          <a:xfrm flipH="1">
            <a:off x="4313440" y="4764135"/>
            <a:ext cx="1115811" cy="562788"/>
          </a:xfrm>
          <a:prstGeom prst="straightConnector1">
            <a:avLst/>
          </a:prstGeom>
          <a:noFill/>
          <a:ln w="190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Arrow Connector 19">
            <a:extLst>
              <a:ext uri="{FF2B5EF4-FFF2-40B4-BE49-F238E27FC236}">
                <a16:creationId xmlns:a16="http://schemas.microsoft.com/office/drawing/2014/main" id="{3E3DC781-999E-4766-B865-28DAD58F74AA}"/>
              </a:ext>
            </a:extLst>
          </p:cNvPr>
          <p:cNvCxnSpPr>
            <a:cxnSpLocks/>
            <a:stCxn id="6" idx="2"/>
            <a:endCxn id="5" idx="6"/>
          </p:cNvCxnSpPr>
          <p:nvPr/>
        </p:nvCxnSpPr>
        <p:spPr>
          <a:xfrm flipH="1">
            <a:off x="4323461" y="5751345"/>
            <a:ext cx="3818539" cy="4350"/>
          </a:xfrm>
          <a:prstGeom prst="straightConnector1">
            <a:avLst/>
          </a:prstGeom>
          <a:noFill/>
          <a:ln w="19050">
            <a:solidFill>
              <a:schemeClr val="accent2"/>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cxnSp>
      <p:sp>
        <p:nvSpPr>
          <p:cNvPr id="22" name="TextBox 21">
            <a:extLst>
              <a:ext uri="{FF2B5EF4-FFF2-40B4-BE49-F238E27FC236}">
                <a16:creationId xmlns:a16="http://schemas.microsoft.com/office/drawing/2014/main" id="{4A477CEC-7746-45D6-BD6C-C6A82557FBCB}"/>
              </a:ext>
            </a:extLst>
          </p:cNvPr>
          <p:cNvSpPr txBox="1"/>
          <p:nvPr/>
        </p:nvSpPr>
        <p:spPr>
          <a:xfrm>
            <a:off x="5025945" y="5872812"/>
            <a:ext cx="2481833" cy="276999"/>
          </a:xfrm>
          <a:prstGeom prst="rect">
            <a:avLst/>
          </a:prstGeom>
          <a:noFill/>
        </p:spPr>
        <p:txBody>
          <a:bodyPr wrap="non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000" kern="1200" dirty="0">
                <a:solidFill>
                  <a:schemeClr val="tx2"/>
                </a:solidFill>
                <a:latin typeface="+mn-lt"/>
                <a:ea typeface="+mn-ea"/>
                <a:cs typeface="+mn-cs"/>
              </a:rPr>
              <a:t>Connection information</a:t>
            </a:r>
          </a:p>
        </p:txBody>
      </p:sp>
      <p:grpSp>
        <p:nvGrpSpPr>
          <p:cNvPr id="28" name="Group 27">
            <a:extLst>
              <a:ext uri="{FF2B5EF4-FFF2-40B4-BE49-F238E27FC236}">
                <a16:creationId xmlns:a16="http://schemas.microsoft.com/office/drawing/2014/main" id="{D428B1F1-BD35-4D83-A130-004438C30C95}"/>
              </a:ext>
            </a:extLst>
          </p:cNvPr>
          <p:cNvGrpSpPr/>
          <p:nvPr/>
        </p:nvGrpSpPr>
        <p:grpSpPr>
          <a:xfrm rot="14400000">
            <a:off x="6753382" y="4620608"/>
            <a:ext cx="1186162" cy="686351"/>
            <a:chOff x="7060913" y="4615363"/>
            <a:chExt cx="1186162" cy="686351"/>
          </a:xfrm>
        </p:grpSpPr>
        <p:cxnSp>
          <p:nvCxnSpPr>
            <p:cNvPr id="26" name="Straight Arrow Connector 25">
              <a:extLst>
                <a:ext uri="{FF2B5EF4-FFF2-40B4-BE49-F238E27FC236}">
                  <a16:creationId xmlns:a16="http://schemas.microsoft.com/office/drawing/2014/main" id="{1E476590-A41D-4F88-8CE0-F13C72C982C2}"/>
                </a:ext>
              </a:extLst>
            </p:cNvPr>
            <p:cNvCxnSpPr>
              <a:cxnSpLocks/>
            </p:cNvCxnSpPr>
            <p:nvPr/>
          </p:nvCxnSpPr>
          <p:spPr>
            <a:xfrm flipV="1">
              <a:off x="7060913" y="4615363"/>
              <a:ext cx="1181990" cy="584728"/>
            </a:xfrm>
            <a:prstGeom prst="straightConnector1">
              <a:avLst/>
            </a:prstGeom>
            <a:noFill/>
            <a:ln w="190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Arrow Connector 26">
              <a:extLst>
                <a:ext uri="{FF2B5EF4-FFF2-40B4-BE49-F238E27FC236}">
                  <a16:creationId xmlns:a16="http://schemas.microsoft.com/office/drawing/2014/main" id="{B9BEF46B-C076-4F49-AC33-90718AF966DD}"/>
                </a:ext>
              </a:extLst>
            </p:cNvPr>
            <p:cNvCxnSpPr>
              <a:cxnSpLocks/>
            </p:cNvCxnSpPr>
            <p:nvPr/>
          </p:nvCxnSpPr>
          <p:spPr>
            <a:xfrm flipH="1">
              <a:off x="7131264" y="4738926"/>
              <a:ext cx="1115811" cy="562788"/>
            </a:xfrm>
            <a:prstGeom prst="straightConnector1">
              <a:avLst/>
            </a:prstGeom>
            <a:noFill/>
            <a:ln w="190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grpSp>
      <p:sp>
        <p:nvSpPr>
          <p:cNvPr id="29" name="TextBox 28">
            <a:extLst>
              <a:ext uri="{FF2B5EF4-FFF2-40B4-BE49-F238E27FC236}">
                <a16:creationId xmlns:a16="http://schemas.microsoft.com/office/drawing/2014/main" id="{E713704B-ACCF-4A01-8617-19761764A17B}"/>
              </a:ext>
            </a:extLst>
          </p:cNvPr>
          <p:cNvSpPr txBox="1"/>
          <p:nvPr/>
        </p:nvSpPr>
        <p:spPr>
          <a:xfrm rot="19867619">
            <a:off x="3952643" y="4673683"/>
            <a:ext cx="1481752" cy="221599"/>
          </a:xfrm>
          <a:prstGeom prst="rect">
            <a:avLst/>
          </a:prstGeom>
          <a:noFill/>
        </p:spPr>
        <p:txBody>
          <a:bodyPr wrap="non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1600" kern="1200" dirty="0">
                <a:solidFill>
                  <a:schemeClr val="tx2"/>
                </a:solidFill>
                <a:latin typeface="+mn-lt"/>
                <a:ea typeface="+mn-ea"/>
                <a:cs typeface="+mn-cs"/>
              </a:rPr>
              <a:t>Node information</a:t>
            </a:r>
          </a:p>
        </p:txBody>
      </p:sp>
      <p:sp>
        <p:nvSpPr>
          <p:cNvPr id="30" name="TextBox 29">
            <a:extLst>
              <a:ext uri="{FF2B5EF4-FFF2-40B4-BE49-F238E27FC236}">
                <a16:creationId xmlns:a16="http://schemas.microsoft.com/office/drawing/2014/main" id="{750D1E70-6D46-4743-9B49-A2938E913B8D}"/>
              </a:ext>
            </a:extLst>
          </p:cNvPr>
          <p:cNvSpPr txBox="1"/>
          <p:nvPr/>
        </p:nvSpPr>
        <p:spPr>
          <a:xfrm rot="1910118">
            <a:off x="6766901" y="4673682"/>
            <a:ext cx="1481752" cy="221599"/>
          </a:xfrm>
          <a:prstGeom prst="rect">
            <a:avLst/>
          </a:prstGeom>
          <a:noFill/>
        </p:spPr>
        <p:txBody>
          <a:bodyPr wrap="non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1600" kern="1200" dirty="0">
                <a:solidFill>
                  <a:schemeClr val="tx2"/>
                </a:solidFill>
                <a:latin typeface="+mn-lt"/>
                <a:ea typeface="+mn-ea"/>
                <a:cs typeface="+mn-cs"/>
              </a:rPr>
              <a:t>Node information</a:t>
            </a:r>
          </a:p>
        </p:txBody>
      </p:sp>
    </p:spTree>
    <p:extLst>
      <p:ext uri="{BB962C8B-B14F-4D97-AF65-F5344CB8AC3E}">
        <p14:creationId xmlns:p14="http://schemas.microsoft.com/office/powerpoint/2010/main" val="3985367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D155E51-1BA9-4381-AC8C-F71669CBDA26}"/>
              </a:ext>
            </a:extLst>
          </p:cNvPr>
          <p:cNvSpPr/>
          <p:nvPr/>
        </p:nvSpPr>
        <p:spPr>
          <a:xfrm>
            <a:off x="6523332" y="4584822"/>
            <a:ext cx="848507" cy="848507"/>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200" dirty="0">
              <a:solidFill>
                <a:schemeClr val="tx1"/>
              </a:solidFill>
            </a:endParaRPr>
          </a:p>
        </p:txBody>
      </p:sp>
      <p:sp>
        <p:nvSpPr>
          <p:cNvPr id="23" name="Oval 22">
            <a:extLst>
              <a:ext uri="{FF2B5EF4-FFF2-40B4-BE49-F238E27FC236}">
                <a16:creationId xmlns:a16="http://schemas.microsoft.com/office/drawing/2014/main" id="{640630EE-7ECF-4F50-BE19-A2115A6E940B}"/>
              </a:ext>
            </a:extLst>
          </p:cNvPr>
          <p:cNvSpPr/>
          <p:nvPr/>
        </p:nvSpPr>
        <p:spPr>
          <a:xfrm>
            <a:off x="6287733" y="4542396"/>
            <a:ext cx="933358" cy="933358"/>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200" dirty="0">
              <a:solidFill>
                <a:schemeClr val="tx1"/>
              </a:solidFill>
            </a:endParaRPr>
          </a:p>
        </p:txBody>
      </p:sp>
      <p:sp>
        <p:nvSpPr>
          <p:cNvPr id="2" name="Title 1">
            <a:extLst>
              <a:ext uri="{FF2B5EF4-FFF2-40B4-BE49-F238E27FC236}">
                <a16:creationId xmlns:a16="http://schemas.microsoft.com/office/drawing/2014/main" id="{46BDCEDF-DF82-4FE7-A478-8BF55204D4F8}"/>
              </a:ext>
            </a:extLst>
          </p:cNvPr>
          <p:cNvSpPr>
            <a:spLocks noGrp="1"/>
          </p:cNvSpPr>
          <p:nvPr>
            <p:ph type="title"/>
          </p:nvPr>
        </p:nvSpPr>
        <p:spPr/>
        <p:txBody>
          <a:bodyPr/>
          <a:lstStyle/>
          <a:p>
            <a:r>
              <a:rPr lang="en-GB" dirty="0"/>
              <a:t>Node</a:t>
            </a:r>
          </a:p>
        </p:txBody>
      </p:sp>
      <p:sp>
        <p:nvSpPr>
          <p:cNvPr id="3" name="Content Placeholder 2">
            <a:extLst>
              <a:ext uri="{FF2B5EF4-FFF2-40B4-BE49-F238E27FC236}">
                <a16:creationId xmlns:a16="http://schemas.microsoft.com/office/drawing/2014/main" id="{8384A7B7-50BF-43F0-812E-5C99B5B9B9A7}"/>
              </a:ext>
            </a:extLst>
          </p:cNvPr>
          <p:cNvSpPr>
            <a:spLocks noGrp="1"/>
          </p:cNvSpPr>
          <p:nvPr>
            <p:ph idx="1"/>
          </p:nvPr>
        </p:nvSpPr>
        <p:spPr>
          <a:xfrm>
            <a:off x="492125" y="1479468"/>
            <a:ext cx="11180762" cy="726321"/>
          </a:xfrm>
        </p:spPr>
        <p:txBody>
          <a:bodyPr/>
          <a:lstStyle/>
          <a:p>
            <a:r>
              <a:rPr lang="en-GB" b="1" spc="-50" dirty="0">
                <a:solidFill>
                  <a:schemeClr val="accent1"/>
                </a:solidFill>
              </a:rPr>
              <a:t>Node</a:t>
            </a:r>
            <a:r>
              <a:rPr lang="en-GB" dirty="0"/>
              <a:t> is an executable program that performs computation in ROS.</a:t>
            </a:r>
          </a:p>
        </p:txBody>
      </p:sp>
      <p:sp>
        <p:nvSpPr>
          <p:cNvPr id="4" name="Oval 3">
            <a:extLst>
              <a:ext uri="{FF2B5EF4-FFF2-40B4-BE49-F238E27FC236}">
                <a16:creationId xmlns:a16="http://schemas.microsoft.com/office/drawing/2014/main" id="{F545F096-45C6-4D96-A76A-76E19583E4E1}"/>
              </a:ext>
            </a:extLst>
          </p:cNvPr>
          <p:cNvSpPr/>
          <p:nvPr/>
        </p:nvSpPr>
        <p:spPr>
          <a:xfrm>
            <a:off x="3334630" y="4506175"/>
            <a:ext cx="1026694" cy="102669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Wheel Motor</a:t>
            </a:r>
          </a:p>
          <a:p>
            <a:pPr algn="ctr"/>
            <a:r>
              <a:rPr lang="en-GB" sz="1400" dirty="0">
                <a:solidFill>
                  <a:schemeClr val="tx1"/>
                </a:solidFill>
              </a:rPr>
              <a:t>Control</a:t>
            </a:r>
          </a:p>
        </p:txBody>
      </p:sp>
      <p:sp>
        <p:nvSpPr>
          <p:cNvPr id="5" name="Oval 4">
            <a:extLst>
              <a:ext uri="{FF2B5EF4-FFF2-40B4-BE49-F238E27FC236}">
                <a16:creationId xmlns:a16="http://schemas.microsoft.com/office/drawing/2014/main" id="{2B652E19-CB66-41E2-B3D2-25A67AFE445A}"/>
              </a:ext>
            </a:extLst>
          </p:cNvPr>
          <p:cNvSpPr/>
          <p:nvPr/>
        </p:nvSpPr>
        <p:spPr>
          <a:xfrm>
            <a:off x="3334630" y="2517601"/>
            <a:ext cx="1026694" cy="1038701"/>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algn="ctr"/>
            <a:r>
              <a:rPr lang="en-GB" sz="1200" dirty="0">
                <a:solidFill>
                  <a:schemeClr val="tx1"/>
                </a:solidFill>
              </a:rPr>
              <a:t>Laser Distance Sensor</a:t>
            </a:r>
          </a:p>
        </p:txBody>
      </p:sp>
      <p:sp>
        <p:nvSpPr>
          <p:cNvPr id="7" name="Oval 6">
            <a:extLst>
              <a:ext uri="{FF2B5EF4-FFF2-40B4-BE49-F238E27FC236}">
                <a16:creationId xmlns:a16="http://schemas.microsoft.com/office/drawing/2014/main" id="{95526AFD-5DE2-4EC4-8FCD-086DF5D0F55F}"/>
              </a:ext>
            </a:extLst>
          </p:cNvPr>
          <p:cNvSpPr/>
          <p:nvPr/>
        </p:nvSpPr>
        <p:spPr>
          <a:xfrm>
            <a:off x="6039853" y="2529608"/>
            <a:ext cx="1026694" cy="102669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SLAM</a:t>
            </a:r>
          </a:p>
        </p:txBody>
      </p:sp>
      <p:sp>
        <p:nvSpPr>
          <p:cNvPr id="9" name="Oval 8">
            <a:extLst>
              <a:ext uri="{FF2B5EF4-FFF2-40B4-BE49-F238E27FC236}">
                <a16:creationId xmlns:a16="http://schemas.microsoft.com/office/drawing/2014/main" id="{3BDC0B58-BD82-4439-AD9A-CEB852D79CAE}"/>
              </a:ext>
            </a:extLst>
          </p:cNvPr>
          <p:cNvSpPr/>
          <p:nvPr/>
        </p:nvSpPr>
        <p:spPr>
          <a:xfrm>
            <a:off x="6039853" y="4506175"/>
            <a:ext cx="1026694" cy="1026694"/>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1200" dirty="0">
                <a:solidFill>
                  <a:schemeClr val="tx1"/>
                </a:solidFill>
              </a:rPr>
              <a:t>Navigation </a:t>
            </a:r>
            <a:r>
              <a:rPr lang="en-US" altLang="zh-CN" sz="1200" dirty="0">
                <a:solidFill>
                  <a:schemeClr val="tx1"/>
                </a:solidFill>
              </a:rPr>
              <a:t>Stack</a:t>
            </a:r>
            <a:endParaRPr lang="en-GB" sz="1200" dirty="0">
              <a:solidFill>
                <a:schemeClr val="tx1"/>
              </a:solidFill>
            </a:endParaRPr>
          </a:p>
        </p:txBody>
      </p:sp>
      <p:sp>
        <p:nvSpPr>
          <p:cNvPr id="15" name="Rectangle 14">
            <a:extLst>
              <a:ext uri="{FF2B5EF4-FFF2-40B4-BE49-F238E27FC236}">
                <a16:creationId xmlns:a16="http://schemas.microsoft.com/office/drawing/2014/main" id="{1426B0A4-C741-4F8B-A44A-BF90DBD124CF}"/>
              </a:ext>
            </a:extLst>
          </p:cNvPr>
          <p:cNvSpPr/>
          <p:nvPr/>
        </p:nvSpPr>
        <p:spPr>
          <a:xfrm>
            <a:off x="4726836" y="5390188"/>
            <a:ext cx="959622" cy="338554"/>
          </a:xfrm>
          <a:prstGeom prst="rect">
            <a:avLst/>
          </a:prstGeom>
          <a:ln w="19050">
            <a:solidFill>
              <a:schemeClr val="tx1"/>
            </a:solidFill>
          </a:ln>
        </p:spPr>
        <p:txBody>
          <a:bodyPr wrap="square">
            <a:spAutoFit/>
          </a:bodyPr>
          <a:lstStyle/>
          <a:p>
            <a:pPr algn="ctr"/>
            <a:r>
              <a:rPr lang="en-GB" sz="1600" dirty="0"/>
              <a:t>/cmd_vel</a:t>
            </a:r>
          </a:p>
        </p:txBody>
      </p:sp>
      <p:sp>
        <p:nvSpPr>
          <p:cNvPr id="18" name="Rectangle 17">
            <a:extLst>
              <a:ext uri="{FF2B5EF4-FFF2-40B4-BE49-F238E27FC236}">
                <a16:creationId xmlns:a16="http://schemas.microsoft.com/office/drawing/2014/main" id="{19D1590F-C0EF-4B96-942F-2FA35F8F2F2E}"/>
              </a:ext>
            </a:extLst>
          </p:cNvPr>
          <p:cNvSpPr/>
          <p:nvPr/>
        </p:nvSpPr>
        <p:spPr>
          <a:xfrm>
            <a:off x="4587952" y="2354757"/>
            <a:ext cx="1225272" cy="369332"/>
          </a:xfrm>
          <a:prstGeom prst="rect">
            <a:avLst/>
          </a:prstGeom>
          <a:ln w="19050">
            <a:solidFill>
              <a:schemeClr val="tx1"/>
            </a:solidFill>
          </a:ln>
        </p:spPr>
        <p:txBody>
          <a:bodyPr wrap="square">
            <a:spAutoFit/>
          </a:bodyPr>
          <a:lstStyle/>
          <a:p>
            <a:pPr algn="ctr"/>
            <a:r>
              <a:rPr lang="en-GB" sz="1600" dirty="0"/>
              <a:t>/LaserScan</a:t>
            </a:r>
          </a:p>
        </p:txBody>
      </p:sp>
      <p:sp>
        <p:nvSpPr>
          <p:cNvPr id="17" name="Rectangle 16">
            <a:extLst>
              <a:ext uri="{FF2B5EF4-FFF2-40B4-BE49-F238E27FC236}">
                <a16:creationId xmlns:a16="http://schemas.microsoft.com/office/drawing/2014/main" id="{D6E237A4-949A-4437-BD8B-D8813558F350}"/>
              </a:ext>
            </a:extLst>
          </p:cNvPr>
          <p:cNvSpPr/>
          <p:nvPr/>
        </p:nvSpPr>
        <p:spPr>
          <a:xfrm>
            <a:off x="6770713" y="3877734"/>
            <a:ext cx="1202252" cy="369332"/>
          </a:xfrm>
          <a:prstGeom prst="rect">
            <a:avLst/>
          </a:prstGeom>
        </p:spPr>
        <p:txBody>
          <a:bodyPr wrap="none">
            <a:spAutoFit/>
          </a:bodyPr>
          <a:lstStyle/>
          <a:p>
            <a:r>
              <a:rPr lang="en-GB" dirty="0"/>
              <a:t>/LaserScan</a:t>
            </a:r>
          </a:p>
        </p:txBody>
      </p:sp>
      <p:sp>
        <p:nvSpPr>
          <p:cNvPr id="25" name="Arc 24">
            <a:extLst>
              <a:ext uri="{FF2B5EF4-FFF2-40B4-BE49-F238E27FC236}">
                <a16:creationId xmlns:a16="http://schemas.microsoft.com/office/drawing/2014/main" id="{DF4E550C-5B78-4075-AF4A-430BAB5D1FD8}"/>
              </a:ext>
            </a:extLst>
          </p:cNvPr>
          <p:cNvSpPr/>
          <p:nvPr/>
        </p:nvSpPr>
        <p:spPr>
          <a:xfrm rot="1568780">
            <a:off x="4056046" y="2357094"/>
            <a:ext cx="601025" cy="826225"/>
          </a:xfrm>
          <a:prstGeom prst="arc">
            <a:avLst>
              <a:gd name="adj1" fmla="val 11280087"/>
              <a:gd name="adj2" fmla="val 16624154"/>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chemeClr val="tx2"/>
              </a:solidFill>
            </a:endParaRPr>
          </a:p>
        </p:txBody>
      </p:sp>
      <p:sp>
        <p:nvSpPr>
          <p:cNvPr id="26" name="Arc 25">
            <a:extLst>
              <a:ext uri="{FF2B5EF4-FFF2-40B4-BE49-F238E27FC236}">
                <a16:creationId xmlns:a16="http://schemas.microsoft.com/office/drawing/2014/main" id="{6C2D1B27-2A9E-4903-88A4-F0189F2C7EDD}"/>
              </a:ext>
            </a:extLst>
          </p:cNvPr>
          <p:cNvSpPr/>
          <p:nvPr/>
        </p:nvSpPr>
        <p:spPr>
          <a:xfrm rot="6837927">
            <a:off x="5665984" y="3536155"/>
            <a:ext cx="1147051" cy="1018088"/>
          </a:xfrm>
          <a:prstGeom prst="arc">
            <a:avLst>
              <a:gd name="adj1" fmla="val 11280087"/>
              <a:gd name="adj2" fmla="val 18687021"/>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chemeClr val="tx2"/>
              </a:solidFill>
            </a:endParaRPr>
          </a:p>
        </p:txBody>
      </p:sp>
      <p:sp>
        <p:nvSpPr>
          <p:cNvPr id="27" name="Arc 26">
            <a:extLst>
              <a:ext uri="{FF2B5EF4-FFF2-40B4-BE49-F238E27FC236}">
                <a16:creationId xmlns:a16="http://schemas.microsoft.com/office/drawing/2014/main" id="{48C30A84-CBE8-4D89-BBCB-49EE80E28FDA}"/>
              </a:ext>
            </a:extLst>
          </p:cNvPr>
          <p:cNvSpPr/>
          <p:nvPr/>
        </p:nvSpPr>
        <p:spPr>
          <a:xfrm rot="10800000">
            <a:off x="5686458" y="5298297"/>
            <a:ext cx="703236" cy="338553"/>
          </a:xfrm>
          <a:prstGeom prst="arc">
            <a:avLst>
              <a:gd name="adj1" fmla="val 11280087"/>
              <a:gd name="adj2" fmla="val 21197945"/>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chemeClr val="tx2"/>
              </a:solidFill>
            </a:endParaRPr>
          </a:p>
        </p:txBody>
      </p:sp>
      <p:sp>
        <p:nvSpPr>
          <p:cNvPr id="28" name="Arc 27">
            <a:extLst>
              <a:ext uri="{FF2B5EF4-FFF2-40B4-BE49-F238E27FC236}">
                <a16:creationId xmlns:a16="http://schemas.microsoft.com/office/drawing/2014/main" id="{F51FE522-A347-4B83-A685-73E66618C6D7}"/>
              </a:ext>
            </a:extLst>
          </p:cNvPr>
          <p:cNvSpPr/>
          <p:nvPr/>
        </p:nvSpPr>
        <p:spPr>
          <a:xfrm>
            <a:off x="4356560" y="4137950"/>
            <a:ext cx="1902011" cy="1188695"/>
          </a:xfrm>
          <a:prstGeom prst="arc">
            <a:avLst>
              <a:gd name="adj1" fmla="val 18902413"/>
              <a:gd name="adj2" fmla="val 21197945"/>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chemeClr val="tx2"/>
              </a:solidFill>
            </a:endParaRPr>
          </a:p>
        </p:txBody>
      </p:sp>
      <p:sp>
        <p:nvSpPr>
          <p:cNvPr id="30" name="Arc 29">
            <a:extLst>
              <a:ext uri="{FF2B5EF4-FFF2-40B4-BE49-F238E27FC236}">
                <a16:creationId xmlns:a16="http://schemas.microsoft.com/office/drawing/2014/main" id="{66469AA8-4953-4C35-B38B-0B401ECC0F26}"/>
              </a:ext>
            </a:extLst>
          </p:cNvPr>
          <p:cNvSpPr/>
          <p:nvPr/>
        </p:nvSpPr>
        <p:spPr>
          <a:xfrm rot="20231724">
            <a:off x="5205802" y="3206222"/>
            <a:ext cx="1153087" cy="879381"/>
          </a:xfrm>
          <a:prstGeom prst="arc">
            <a:avLst>
              <a:gd name="adj1" fmla="val 10222230"/>
              <a:gd name="adj2" fmla="val 19511552"/>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chemeClr val="tx2"/>
              </a:solidFill>
            </a:endParaRPr>
          </a:p>
        </p:txBody>
      </p:sp>
      <p:sp>
        <p:nvSpPr>
          <p:cNvPr id="31" name="Rectangle 30">
            <a:extLst>
              <a:ext uri="{FF2B5EF4-FFF2-40B4-BE49-F238E27FC236}">
                <a16:creationId xmlns:a16="http://schemas.microsoft.com/office/drawing/2014/main" id="{157D6E6C-4685-4E84-A95D-7D4C76F090A9}"/>
              </a:ext>
            </a:extLst>
          </p:cNvPr>
          <p:cNvSpPr/>
          <p:nvPr/>
        </p:nvSpPr>
        <p:spPr>
          <a:xfrm>
            <a:off x="4579990" y="3982241"/>
            <a:ext cx="1198540" cy="338554"/>
          </a:xfrm>
          <a:prstGeom prst="rect">
            <a:avLst/>
          </a:prstGeom>
          <a:ln w="19050">
            <a:solidFill>
              <a:schemeClr val="tx1"/>
            </a:solidFill>
          </a:ln>
        </p:spPr>
        <p:txBody>
          <a:bodyPr wrap="square">
            <a:spAutoFit/>
          </a:bodyPr>
          <a:lstStyle/>
          <a:p>
            <a:pPr algn="ctr"/>
            <a:r>
              <a:rPr lang="en-GB" sz="1600" dirty="0"/>
              <a:t>/odometry</a:t>
            </a:r>
          </a:p>
        </p:txBody>
      </p:sp>
      <p:sp>
        <p:nvSpPr>
          <p:cNvPr id="20" name="Rectangle 19">
            <a:extLst>
              <a:ext uri="{FF2B5EF4-FFF2-40B4-BE49-F238E27FC236}">
                <a16:creationId xmlns:a16="http://schemas.microsoft.com/office/drawing/2014/main" id="{1000691F-1463-4F2E-B5A5-FBCC0998809D}"/>
              </a:ext>
            </a:extLst>
          </p:cNvPr>
          <p:cNvSpPr/>
          <p:nvPr/>
        </p:nvSpPr>
        <p:spPr>
          <a:xfrm>
            <a:off x="2501416" y="2857095"/>
            <a:ext cx="862737" cy="369332"/>
          </a:xfrm>
          <a:prstGeom prst="rect">
            <a:avLst/>
          </a:prstGeom>
        </p:spPr>
        <p:txBody>
          <a:bodyPr wrap="none">
            <a:spAutoFit/>
          </a:bodyPr>
          <a:lstStyle/>
          <a:p>
            <a:r>
              <a:rPr lang="en-GB" dirty="0"/>
              <a:t>Node 2</a:t>
            </a:r>
          </a:p>
        </p:txBody>
      </p:sp>
      <p:sp>
        <p:nvSpPr>
          <p:cNvPr id="21" name="Rectangle 20">
            <a:extLst>
              <a:ext uri="{FF2B5EF4-FFF2-40B4-BE49-F238E27FC236}">
                <a16:creationId xmlns:a16="http://schemas.microsoft.com/office/drawing/2014/main" id="{C3A29937-AAC8-4610-A633-7711FD18371F}"/>
              </a:ext>
            </a:extLst>
          </p:cNvPr>
          <p:cNvSpPr/>
          <p:nvPr/>
        </p:nvSpPr>
        <p:spPr>
          <a:xfrm>
            <a:off x="7077159" y="2857095"/>
            <a:ext cx="862737" cy="369332"/>
          </a:xfrm>
          <a:prstGeom prst="rect">
            <a:avLst/>
          </a:prstGeom>
        </p:spPr>
        <p:txBody>
          <a:bodyPr wrap="none">
            <a:spAutoFit/>
          </a:bodyPr>
          <a:lstStyle/>
          <a:p>
            <a:r>
              <a:rPr lang="en-GB" dirty="0"/>
              <a:t>Node 3</a:t>
            </a:r>
          </a:p>
        </p:txBody>
      </p:sp>
      <p:sp>
        <p:nvSpPr>
          <p:cNvPr id="22" name="Rectangle 21">
            <a:extLst>
              <a:ext uri="{FF2B5EF4-FFF2-40B4-BE49-F238E27FC236}">
                <a16:creationId xmlns:a16="http://schemas.microsoft.com/office/drawing/2014/main" id="{20286ECE-8474-4452-97CD-40AA331763CA}"/>
              </a:ext>
            </a:extLst>
          </p:cNvPr>
          <p:cNvSpPr/>
          <p:nvPr/>
        </p:nvSpPr>
        <p:spPr>
          <a:xfrm>
            <a:off x="7409170" y="4811901"/>
            <a:ext cx="1170513" cy="369332"/>
          </a:xfrm>
          <a:prstGeom prst="rect">
            <a:avLst/>
          </a:prstGeom>
        </p:spPr>
        <p:txBody>
          <a:bodyPr wrap="none">
            <a:spAutoFit/>
          </a:bodyPr>
          <a:lstStyle/>
          <a:p>
            <a:r>
              <a:rPr lang="en-GB" dirty="0"/>
              <a:t>Node 4…N</a:t>
            </a:r>
          </a:p>
        </p:txBody>
      </p:sp>
      <p:sp>
        <p:nvSpPr>
          <p:cNvPr id="32" name="Rectangle 31">
            <a:extLst>
              <a:ext uri="{FF2B5EF4-FFF2-40B4-BE49-F238E27FC236}">
                <a16:creationId xmlns:a16="http://schemas.microsoft.com/office/drawing/2014/main" id="{E3671415-2BA4-435F-98BD-B23BAA4922EC}"/>
              </a:ext>
            </a:extLst>
          </p:cNvPr>
          <p:cNvSpPr/>
          <p:nvPr/>
        </p:nvSpPr>
        <p:spPr>
          <a:xfrm>
            <a:off x="2501416" y="4886971"/>
            <a:ext cx="862737" cy="369332"/>
          </a:xfrm>
          <a:prstGeom prst="rect">
            <a:avLst/>
          </a:prstGeom>
        </p:spPr>
        <p:txBody>
          <a:bodyPr wrap="none">
            <a:spAutoFit/>
          </a:bodyPr>
          <a:lstStyle/>
          <a:p>
            <a:r>
              <a:rPr lang="en-GB" dirty="0"/>
              <a:t>Node 1</a:t>
            </a:r>
          </a:p>
        </p:txBody>
      </p:sp>
      <p:sp>
        <p:nvSpPr>
          <p:cNvPr id="33" name="Arc 32">
            <a:extLst>
              <a:ext uri="{FF2B5EF4-FFF2-40B4-BE49-F238E27FC236}">
                <a16:creationId xmlns:a16="http://schemas.microsoft.com/office/drawing/2014/main" id="{053665DD-9061-45C1-89EB-982BE492E167}"/>
              </a:ext>
            </a:extLst>
          </p:cNvPr>
          <p:cNvSpPr/>
          <p:nvPr/>
        </p:nvSpPr>
        <p:spPr>
          <a:xfrm rot="17765470">
            <a:off x="3737932" y="4350754"/>
            <a:ext cx="1256463" cy="698673"/>
          </a:xfrm>
          <a:prstGeom prst="arc">
            <a:avLst>
              <a:gd name="adj1" fmla="val 16318875"/>
              <a:gd name="adj2" fmla="val 21197945"/>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chemeClr val="tx2"/>
              </a:solidFill>
            </a:endParaRPr>
          </a:p>
        </p:txBody>
      </p:sp>
      <p:sp>
        <p:nvSpPr>
          <p:cNvPr id="34" name="Arc 33">
            <a:extLst>
              <a:ext uri="{FF2B5EF4-FFF2-40B4-BE49-F238E27FC236}">
                <a16:creationId xmlns:a16="http://schemas.microsoft.com/office/drawing/2014/main" id="{D7CD5B22-C745-4711-83C4-9811FCF45923}"/>
              </a:ext>
            </a:extLst>
          </p:cNvPr>
          <p:cNvSpPr/>
          <p:nvPr/>
        </p:nvSpPr>
        <p:spPr>
          <a:xfrm rot="10800000">
            <a:off x="4031650" y="5313077"/>
            <a:ext cx="703236" cy="338553"/>
          </a:xfrm>
          <a:prstGeom prst="arc">
            <a:avLst>
              <a:gd name="adj1" fmla="val 11280087"/>
              <a:gd name="adj2" fmla="val 21197945"/>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chemeClr val="tx2"/>
              </a:solidFill>
            </a:endParaRPr>
          </a:p>
        </p:txBody>
      </p:sp>
      <p:sp>
        <p:nvSpPr>
          <p:cNvPr id="35" name="Arc 34">
            <a:extLst>
              <a:ext uri="{FF2B5EF4-FFF2-40B4-BE49-F238E27FC236}">
                <a16:creationId xmlns:a16="http://schemas.microsoft.com/office/drawing/2014/main" id="{78DF9345-EDFE-4548-A837-CCCEA1824FF9}"/>
              </a:ext>
            </a:extLst>
          </p:cNvPr>
          <p:cNvSpPr/>
          <p:nvPr/>
        </p:nvSpPr>
        <p:spPr>
          <a:xfrm rot="1568780">
            <a:off x="5572340" y="2399621"/>
            <a:ext cx="1006406" cy="811613"/>
          </a:xfrm>
          <a:prstGeom prst="arc">
            <a:avLst>
              <a:gd name="adj1" fmla="val 11280087"/>
              <a:gd name="adj2" fmla="val 17774153"/>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chemeClr val="tx2"/>
              </a:solidFill>
            </a:endParaRPr>
          </a:p>
        </p:txBody>
      </p:sp>
    </p:spTree>
    <p:extLst>
      <p:ext uri="{BB962C8B-B14F-4D97-AF65-F5344CB8AC3E}">
        <p14:creationId xmlns:p14="http://schemas.microsoft.com/office/powerpoint/2010/main" val="3288993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2F8B-D0FF-4185-B445-789309A93BBD}"/>
              </a:ext>
            </a:extLst>
          </p:cNvPr>
          <p:cNvSpPr>
            <a:spLocks noGrp="1"/>
          </p:cNvSpPr>
          <p:nvPr>
            <p:ph type="title"/>
          </p:nvPr>
        </p:nvSpPr>
        <p:spPr/>
        <p:txBody>
          <a:bodyPr/>
          <a:lstStyle/>
          <a:p>
            <a:r>
              <a:rPr lang="en-GB" dirty="0"/>
              <a:t>Message</a:t>
            </a:r>
          </a:p>
        </p:txBody>
      </p:sp>
      <p:sp>
        <p:nvSpPr>
          <p:cNvPr id="3" name="Content Placeholder 2">
            <a:extLst>
              <a:ext uri="{FF2B5EF4-FFF2-40B4-BE49-F238E27FC236}">
                <a16:creationId xmlns:a16="http://schemas.microsoft.com/office/drawing/2014/main" id="{9D8506F4-2E08-49FD-AFBC-BEAF37068080}"/>
              </a:ext>
            </a:extLst>
          </p:cNvPr>
          <p:cNvSpPr>
            <a:spLocks noGrp="1"/>
          </p:cNvSpPr>
          <p:nvPr>
            <p:ph idx="1"/>
          </p:nvPr>
        </p:nvSpPr>
        <p:spPr/>
        <p:txBody>
          <a:bodyPr/>
          <a:lstStyle/>
          <a:p>
            <a:r>
              <a:rPr lang="en-GB" dirty="0"/>
              <a:t>Messages are simple data structures that pass information between different nodes.</a:t>
            </a:r>
          </a:p>
          <a:p>
            <a:r>
              <a:rPr lang="en-GB" dirty="0"/>
              <a:t>Strictly typed data type</a:t>
            </a:r>
          </a:p>
          <a:p>
            <a:r>
              <a:rPr lang="en-GB" dirty="0"/>
              <a:t>Supports standard primitive types, e.g., integer, float, Boolean</a:t>
            </a:r>
          </a:p>
          <a:p>
            <a:r>
              <a:rPr lang="en-GB" dirty="0"/>
              <a:t>Can be made of other messages</a:t>
            </a:r>
          </a:p>
          <a:p>
            <a:r>
              <a:rPr lang="en-GB" dirty="0"/>
              <a:t>Supports arrays</a:t>
            </a:r>
          </a:p>
          <a:p>
            <a:pPr marL="0" indent="0">
              <a:buNone/>
            </a:pPr>
            <a:endParaRPr lang="en-GB" dirty="0"/>
          </a:p>
        </p:txBody>
      </p:sp>
    </p:spTree>
    <p:extLst>
      <p:ext uri="{BB962C8B-B14F-4D97-AF65-F5344CB8AC3E}">
        <p14:creationId xmlns:p14="http://schemas.microsoft.com/office/powerpoint/2010/main" val="421219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D025-2E09-4843-BFD2-67D4D15DBBFB}"/>
              </a:ext>
            </a:extLst>
          </p:cNvPr>
          <p:cNvSpPr>
            <a:spLocks noGrp="1"/>
          </p:cNvSpPr>
          <p:nvPr>
            <p:ph type="title"/>
          </p:nvPr>
        </p:nvSpPr>
        <p:spPr/>
        <p:txBody>
          <a:bodyPr/>
          <a:lstStyle/>
          <a:p>
            <a:r>
              <a:rPr lang="en-GB" dirty="0"/>
              <a:t>Message: Built-in Types</a:t>
            </a:r>
          </a:p>
        </p:txBody>
      </p:sp>
      <p:graphicFrame>
        <p:nvGraphicFramePr>
          <p:cNvPr id="4" name="Table 3">
            <a:extLst>
              <a:ext uri="{FF2B5EF4-FFF2-40B4-BE49-F238E27FC236}">
                <a16:creationId xmlns:a16="http://schemas.microsoft.com/office/drawing/2014/main" id="{3980B75C-5FDE-4E2F-BBA8-318AAF9DD3E1}"/>
              </a:ext>
            </a:extLst>
          </p:cNvPr>
          <p:cNvGraphicFramePr>
            <a:graphicFrameLocks noGrp="1"/>
          </p:cNvGraphicFramePr>
          <p:nvPr/>
        </p:nvGraphicFramePr>
        <p:xfrm>
          <a:off x="2912535" y="1073618"/>
          <a:ext cx="6660443" cy="4998720"/>
        </p:xfrm>
        <a:graphic>
          <a:graphicData uri="http://schemas.openxmlformats.org/drawingml/2006/table">
            <a:tbl>
              <a:tblPr firstRow="1" bandRow="1">
                <a:tableStyleId>{BC89EF96-8CEA-46FF-86C4-4CE0E7609802}</a:tableStyleId>
              </a:tblPr>
              <a:tblGrid>
                <a:gridCol w="1803965">
                  <a:extLst>
                    <a:ext uri="{9D8B030D-6E8A-4147-A177-3AD203B41FA5}">
                      <a16:colId xmlns:a16="http://schemas.microsoft.com/office/drawing/2014/main" val="1230298054"/>
                    </a:ext>
                  </a:extLst>
                </a:gridCol>
                <a:gridCol w="1803965">
                  <a:extLst>
                    <a:ext uri="{9D8B030D-6E8A-4147-A177-3AD203B41FA5}">
                      <a16:colId xmlns:a16="http://schemas.microsoft.com/office/drawing/2014/main" val="273329412"/>
                    </a:ext>
                  </a:extLst>
                </a:gridCol>
                <a:gridCol w="1359180">
                  <a:extLst>
                    <a:ext uri="{9D8B030D-6E8A-4147-A177-3AD203B41FA5}">
                      <a16:colId xmlns:a16="http://schemas.microsoft.com/office/drawing/2014/main" val="2258774201"/>
                    </a:ext>
                  </a:extLst>
                </a:gridCol>
                <a:gridCol w="835377">
                  <a:extLst>
                    <a:ext uri="{9D8B030D-6E8A-4147-A177-3AD203B41FA5}">
                      <a16:colId xmlns:a16="http://schemas.microsoft.com/office/drawing/2014/main" val="772934744"/>
                    </a:ext>
                  </a:extLst>
                </a:gridCol>
                <a:gridCol w="857956">
                  <a:extLst>
                    <a:ext uri="{9D8B030D-6E8A-4147-A177-3AD203B41FA5}">
                      <a16:colId xmlns:a16="http://schemas.microsoft.com/office/drawing/2014/main" val="4101155023"/>
                    </a:ext>
                  </a:extLst>
                </a:gridCol>
              </a:tblGrid>
              <a:tr h="246679">
                <a:tc>
                  <a:txBody>
                    <a:bodyPr/>
                    <a:lstStyle/>
                    <a:p>
                      <a:r>
                        <a:rPr lang="en-GB" sz="1400" dirty="0">
                          <a:effectLst/>
                        </a:rPr>
                        <a:t>Primitive Type</a:t>
                      </a:r>
                    </a:p>
                  </a:txBody>
                  <a:tcPr anchor="ctr"/>
                </a:tc>
                <a:tc>
                  <a:txBody>
                    <a:bodyPr/>
                    <a:lstStyle/>
                    <a:p>
                      <a:r>
                        <a:rPr lang="en-GB" sz="1400" dirty="0">
                          <a:effectLst/>
                        </a:rPr>
                        <a:t>Serialization</a:t>
                      </a:r>
                    </a:p>
                  </a:txBody>
                  <a:tcPr anchor="ctr"/>
                </a:tc>
                <a:tc>
                  <a:txBody>
                    <a:bodyPr/>
                    <a:lstStyle/>
                    <a:p>
                      <a:r>
                        <a:rPr lang="en-GB" sz="1400" dirty="0">
                          <a:effectLst/>
                        </a:rPr>
                        <a:t>C++</a:t>
                      </a:r>
                    </a:p>
                  </a:txBody>
                  <a:tcPr anchor="ctr"/>
                </a:tc>
                <a:tc>
                  <a:txBody>
                    <a:bodyPr/>
                    <a:lstStyle/>
                    <a:p>
                      <a:r>
                        <a:rPr lang="en-GB" sz="1400" dirty="0">
                          <a:effectLst/>
                        </a:rPr>
                        <a:t>Python2</a:t>
                      </a:r>
                    </a:p>
                  </a:txBody>
                  <a:tcPr anchor="ctr"/>
                </a:tc>
                <a:tc>
                  <a:txBody>
                    <a:bodyPr/>
                    <a:lstStyle/>
                    <a:p>
                      <a:r>
                        <a:rPr lang="en-GB" sz="1400" dirty="0">
                          <a:effectLst/>
                        </a:rPr>
                        <a:t>Python3</a:t>
                      </a:r>
                    </a:p>
                  </a:txBody>
                  <a:tcPr anchor="ctr"/>
                </a:tc>
                <a:extLst>
                  <a:ext uri="{0D108BD9-81ED-4DB2-BD59-A6C34878D82A}">
                    <a16:rowId xmlns:a16="http://schemas.microsoft.com/office/drawing/2014/main" val="1788603340"/>
                  </a:ext>
                </a:extLst>
              </a:tr>
              <a:tr h="246679">
                <a:tc>
                  <a:txBody>
                    <a:bodyPr/>
                    <a:lstStyle/>
                    <a:p>
                      <a:r>
                        <a:rPr lang="en-GB" sz="1400" dirty="0">
                          <a:effectLst/>
                        </a:rPr>
                        <a:t>bool</a:t>
                      </a:r>
                    </a:p>
                  </a:txBody>
                  <a:tcPr anchor="ctr"/>
                </a:tc>
                <a:tc>
                  <a:txBody>
                    <a:bodyPr/>
                    <a:lstStyle/>
                    <a:p>
                      <a:r>
                        <a:rPr lang="en-GB" sz="1400" dirty="0">
                          <a:effectLst/>
                        </a:rPr>
                        <a:t>unsigned 8-bit int</a:t>
                      </a:r>
                    </a:p>
                  </a:txBody>
                  <a:tcPr anchor="ctr"/>
                </a:tc>
                <a:tc>
                  <a:txBody>
                    <a:bodyPr/>
                    <a:lstStyle/>
                    <a:p>
                      <a:r>
                        <a:rPr lang="en-GB" sz="1400" dirty="0">
                          <a:effectLst/>
                        </a:rPr>
                        <a:t>uint8_t</a:t>
                      </a:r>
                    </a:p>
                  </a:txBody>
                  <a:tcPr anchor="ctr"/>
                </a:tc>
                <a:tc gridSpan="2">
                  <a:txBody>
                    <a:bodyPr/>
                    <a:lstStyle/>
                    <a:p>
                      <a:pPr algn="ctr"/>
                      <a:r>
                        <a:rPr lang="en-GB" sz="1400" dirty="0">
                          <a:effectLst/>
                        </a:rPr>
                        <a:t>bool</a:t>
                      </a:r>
                    </a:p>
                  </a:txBody>
                  <a:tcPr anchor="ctr"/>
                </a:tc>
                <a:tc hMerge="1">
                  <a:txBody>
                    <a:bodyPr/>
                    <a:lstStyle/>
                    <a:p>
                      <a:endParaRPr lang="en-GB"/>
                    </a:p>
                  </a:txBody>
                  <a:tcPr/>
                </a:tc>
                <a:extLst>
                  <a:ext uri="{0D108BD9-81ED-4DB2-BD59-A6C34878D82A}">
                    <a16:rowId xmlns:a16="http://schemas.microsoft.com/office/drawing/2014/main" val="2227126138"/>
                  </a:ext>
                </a:extLst>
              </a:tr>
              <a:tr h="246679">
                <a:tc>
                  <a:txBody>
                    <a:bodyPr/>
                    <a:lstStyle/>
                    <a:p>
                      <a:r>
                        <a:rPr lang="en-GB" sz="1400" dirty="0">
                          <a:effectLst/>
                        </a:rPr>
                        <a:t>int8</a:t>
                      </a:r>
                    </a:p>
                  </a:txBody>
                  <a:tcPr anchor="ctr"/>
                </a:tc>
                <a:tc>
                  <a:txBody>
                    <a:bodyPr/>
                    <a:lstStyle/>
                    <a:p>
                      <a:r>
                        <a:rPr lang="en-GB" sz="1400" dirty="0">
                          <a:effectLst/>
                        </a:rPr>
                        <a:t>signed 8-bit int</a:t>
                      </a:r>
                    </a:p>
                  </a:txBody>
                  <a:tcPr anchor="ctr"/>
                </a:tc>
                <a:tc>
                  <a:txBody>
                    <a:bodyPr/>
                    <a:lstStyle/>
                    <a:p>
                      <a:r>
                        <a:rPr lang="en-GB" sz="1400" dirty="0">
                          <a:effectLst/>
                        </a:rPr>
                        <a:t>int8_t</a:t>
                      </a:r>
                    </a:p>
                  </a:txBody>
                  <a:tcPr anchor="ctr"/>
                </a:tc>
                <a:tc gridSpan="2">
                  <a:txBody>
                    <a:bodyPr/>
                    <a:lstStyle/>
                    <a:p>
                      <a:pPr algn="ctr"/>
                      <a:r>
                        <a:rPr lang="en-GB" sz="1400" dirty="0">
                          <a:effectLst/>
                        </a:rPr>
                        <a:t>int</a:t>
                      </a:r>
                    </a:p>
                  </a:txBody>
                  <a:tcPr anchor="ctr"/>
                </a:tc>
                <a:tc hMerge="1">
                  <a:txBody>
                    <a:bodyPr/>
                    <a:lstStyle/>
                    <a:p>
                      <a:endParaRPr lang="en-GB"/>
                    </a:p>
                  </a:txBody>
                  <a:tcPr/>
                </a:tc>
                <a:extLst>
                  <a:ext uri="{0D108BD9-81ED-4DB2-BD59-A6C34878D82A}">
                    <a16:rowId xmlns:a16="http://schemas.microsoft.com/office/drawing/2014/main" val="4211643646"/>
                  </a:ext>
                </a:extLst>
              </a:tr>
              <a:tr h="246679">
                <a:tc>
                  <a:txBody>
                    <a:bodyPr/>
                    <a:lstStyle/>
                    <a:p>
                      <a:r>
                        <a:rPr lang="en-GB" sz="1400" dirty="0">
                          <a:effectLst/>
                        </a:rPr>
                        <a:t>uint8</a:t>
                      </a:r>
                    </a:p>
                  </a:txBody>
                  <a:tcPr anchor="ctr"/>
                </a:tc>
                <a:tc>
                  <a:txBody>
                    <a:bodyPr/>
                    <a:lstStyle/>
                    <a:p>
                      <a:r>
                        <a:rPr lang="en-GB" sz="1400" dirty="0">
                          <a:effectLst/>
                        </a:rPr>
                        <a:t>unsigned 8-bit int</a:t>
                      </a:r>
                    </a:p>
                  </a:txBody>
                  <a:tcPr anchor="ctr"/>
                </a:tc>
                <a:tc>
                  <a:txBody>
                    <a:bodyPr/>
                    <a:lstStyle/>
                    <a:p>
                      <a:r>
                        <a:rPr lang="en-GB" sz="1400" dirty="0">
                          <a:effectLst/>
                        </a:rPr>
                        <a:t>uint8_t</a:t>
                      </a:r>
                    </a:p>
                  </a:txBody>
                  <a:tcPr anchor="ctr"/>
                </a:tc>
                <a:tc gridSpan="2">
                  <a:txBody>
                    <a:bodyPr/>
                    <a:lstStyle/>
                    <a:p>
                      <a:pPr algn="ctr"/>
                      <a:r>
                        <a:rPr lang="en-GB" sz="1400" dirty="0">
                          <a:effectLst/>
                        </a:rPr>
                        <a:t>int</a:t>
                      </a:r>
                    </a:p>
                  </a:txBody>
                  <a:tcPr anchor="ctr"/>
                </a:tc>
                <a:tc hMerge="1">
                  <a:txBody>
                    <a:bodyPr/>
                    <a:lstStyle/>
                    <a:p>
                      <a:endParaRPr lang="en-GB"/>
                    </a:p>
                  </a:txBody>
                  <a:tcPr/>
                </a:tc>
                <a:extLst>
                  <a:ext uri="{0D108BD9-81ED-4DB2-BD59-A6C34878D82A}">
                    <a16:rowId xmlns:a16="http://schemas.microsoft.com/office/drawing/2014/main" val="1741627808"/>
                  </a:ext>
                </a:extLst>
              </a:tr>
              <a:tr h="246679">
                <a:tc>
                  <a:txBody>
                    <a:bodyPr/>
                    <a:lstStyle/>
                    <a:p>
                      <a:r>
                        <a:rPr lang="en-GB" sz="1400" dirty="0">
                          <a:effectLst/>
                        </a:rPr>
                        <a:t>int16</a:t>
                      </a:r>
                    </a:p>
                  </a:txBody>
                  <a:tcPr anchor="ctr"/>
                </a:tc>
                <a:tc>
                  <a:txBody>
                    <a:bodyPr/>
                    <a:lstStyle/>
                    <a:p>
                      <a:r>
                        <a:rPr lang="en-GB" sz="1400" dirty="0">
                          <a:effectLst/>
                        </a:rPr>
                        <a:t>signed 16-bit int</a:t>
                      </a:r>
                    </a:p>
                  </a:txBody>
                  <a:tcPr anchor="ctr"/>
                </a:tc>
                <a:tc>
                  <a:txBody>
                    <a:bodyPr/>
                    <a:lstStyle/>
                    <a:p>
                      <a:r>
                        <a:rPr lang="en-GB" sz="1400" dirty="0">
                          <a:effectLst/>
                        </a:rPr>
                        <a:t>int16_t</a:t>
                      </a:r>
                    </a:p>
                  </a:txBody>
                  <a:tcPr anchor="ctr"/>
                </a:tc>
                <a:tc gridSpan="2">
                  <a:txBody>
                    <a:bodyPr/>
                    <a:lstStyle/>
                    <a:p>
                      <a:pPr algn="ctr"/>
                      <a:r>
                        <a:rPr lang="en-GB" sz="1400" dirty="0">
                          <a:effectLst/>
                        </a:rPr>
                        <a:t>int</a:t>
                      </a:r>
                    </a:p>
                  </a:txBody>
                  <a:tcPr anchor="ctr"/>
                </a:tc>
                <a:tc hMerge="1">
                  <a:txBody>
                    <a:bodyPr/>
                    <a:lstStyle/>
                    <a:p>
                      <a:endParaRPr lang="en-GB"/>
                    </a:p>
                  </a:txBody>
                  <a:tcPr/>
                </a:tc>
                <a:extLst>
                  <a:ext uri="{0D108BD9-81ED-4DB2-BD59-A6C34878D82A}">
                    <a16:rowId xmlns:a16="http://schemas.microsoft.com/office/drawing/2014/main" val="3517331876"/>
                  </a:ext>
                </a:extLst>
              </a:tr>
              <a:tr h="246679">
                <a:tc>
                  <a:txBody>
                    <a:bodyPr/>
                    <a:lstStyle/>
                    <a:p>
                      <a:r>
                        <a:rPr lang="en-GB" sz="1400" dirty="0">
                          <a:effectLst/>
                        </a:rPr>
                        <a:t>uint16</a:t>
                      </a:r>
                    </a:p>
                  </a:txBody>
                  <a:tcPr anchor="ctr"/>
                </a:tc>
                <a:tc>
                  <a:txBody>
                    <a:bodyPr/>
                    <a:lstStyle/>
                    <a:p>
                      <a:r>
                        <a:rPr lang="en-GB" sz="1400" dirty="0">
                          <a:effectLst/>
                        </a:rPr>
                        <a:t>unsigned 16-bit int</a:t>
                      </a:r>
                    </a:p>
                  </a:txBody>
                  <a:tcPr anchor="ctr"/>
                </a:tc>
                <a:tc>
                  <a:txBody>
                    <a:bodyPr/>
                    <a:lstStyle/>
                    <a:p>
                      <a:r>
                        <a:rPr lang="en-GB" sz="1400" dirty="0">
                          <a:effectLst/>
                        </a:rPr>
                        <a:t>uint16_t</a:t>
                      </a:r>
                    </a:p>
                  </a:txBody>
                  <a:tcPr anchor="ctr"/>
                </a:tc>
                <a:tc gridSpan="2">
                  <a:txBody>
                    <a:bodyPr/>
                    <a:lstStyle/>
                    <a:p>
                      <a:pPr algn="ctr"/>
                      <a:r>
                        <a:rPr lang="en-GB" sz="1400" dirty="0">
                          <a:effectLst/>
                        </a:rPr>
                        <a:t>int</a:t>
                      </a:r>
                    </a:p>
                  </a:txBody>
                  <a:tcPr anchor="ctr"/>
                </a:tc>
                <a:tc hMerge="1">
                  <a:txBody>
                    <a:bodyPr/>
                    <a:lstStyle/>
                    <a:p>
                      <a:endParaRPr lang="en-GB"/>
                    </a:p>
                  </a:txBody>
                  <a:tcPr/>
                </a:tc>
                <a:extLst>
                  <a:ext uri="{0D108BD9-81ED-4DB2-BD59-A6C34878D82A}">
                    <a16:rowId xmlns:a16="http://schemas.microsoft.com/office/drawing/2014/main" val="4293233258"/>
                  </a:ext>
                </a:extLst>
              </a:tr>
              <a:tr h="246679">
                <a:tc>
                  <a:txBody>
                    <a:bodyPr/>
                    <a:lstStyle/>
                    <a:p>
                      <a:r>
                        <a:rPr lang="en-GB" sz="1400" dirty="0">
                          <a:effectLst/>
                        </a:rPr>
                        <a:t>int32</a:t>
                      </a:r>
                    </a:p>
                  </a:txBody>
                  <a:tcPr anchor="ctr"/>
                </a:tc>
                <a:tc>
                  <a:txBody>
                    <a:bodyPr/>
                    <a:lstStyle/>
                    <a:p>
                      <a:r>
                        <a:rPr lang="en-GB" sz="1400" dirty="0">
                          <a:effectLst/>
                        </a:rPr>
                        <a:t>signed 32-bit int</a:t>
                      </a:r>
                    </a:p>
                  </a:txBody>
                  <a:tcPr anchor="ctr"/>
                </a:tc>
                <a:tc>
                  <a:txBody>
                    <a:bodyPr/>
                    <a:lstStyle/>
                    <a:p>
                      <a:r>
                        <a:rPr lang="en-GB" sz="1400" dirty="0">
                          <a:effectLst/>
                        </a:rPr>
                        <a:t>int32_t</a:t>
                      </a:r>
                    </a:p>
                  </a:txBody>
                  <a:tcPr anchor="ctr"/>
                </a:tc>
                <a:tc gridSpan="2">
                  <a:txBody>
                    <a:bodyPr/>
                    <a:lstStyle/>
                    <a:p>
                      <a:pPr algn="ctr"/>
                      <a:r>
                        <a:rPr lang="en-GB" sz="1400" dirty="0">
                          <a:effectLst/>
                        </a:rPr>
                        <a:t>int</a:t>
                      </a:r>
                    </a:p>
                  </a:txBody>
                  <a:tcPr anchor="ctr"/>
                </a:tc>
                <a:tc hMerge="1">
                  <a:txBody>
                    <a:bodyPr/>
                    <a:lstStyle/>
                    <a:p>
                      <a:endParaRPr lang="en-GB"/>
                    </a:p>
                  </a:txBody>
                  <a:tcPr/>
                </a:tc>
                <a:extLst>
                  <a:ext uri="{0D108BD9-81ED-4DB2-BD59-A6C34878D82A}">
                    <a16:rowId xmlns:a16="http://schemas.microsoft.com/office/drawing/2014/main" val="1853248526"/>
                  </a:ext>
                </a:extLst>
              </a:tr>
              <a:tr h="246679">
                <a:tc>
                  <a:txBody>
                    <a:bodyPr/>
                    <a:lstStyle/>
                    <a:p>
                      <a:r>
                        <a:rPr lang="en-GB" sz="1400" dirty="0">
                          <a:effectLst/>
                        </a:rPr>
                        <a:t>uint32</a:t>
                      </a:r>
                    </a:p>
                  </a:txBody>
                  <a:tcPr anchor="ctr"/>
                </a:tc>
                <a:tc>
                  <a:txBody>
                    <a:bodyPr/>
                    <a:lstStyle/>
                    <a:p>
                      <a:r>
                        <a:rPr lang="en-GB" sz="1400" dirty="0">
                          <a:effectLst/>
                        </a:rPr>
                        <a:t>unsigned 32-bit int</a:t>
                      </a:r>
                    </a:p>
                  </a:txBody>
                  <a:tcPr anchor="ctr"/>
                </a:tc>
                <a:tc>
                  <a:txBody>
                    <a:bodyPr/>
                    <a:lstStyle/>
                    <a:p>
                      <a:r>
                        <a:rPr lang="en-GB" sz="1400" dirty="0">
                          <a:effectLst/>
                        </a:rPr>
                        <a:t>uint32_t</a:t>
                      </a:r>
                    </a:p>
                  </a:txBody>
                  <a:tcPr anchor="ctr"/>
                </a:tc>
                <a:tc gridSpan="2">
                  <a:txBody>
                    <a:bodyPr/>
                    <a:lstStyle/>
                    <a:p>
                      <a:pPr algn="ctr"/>
                      <a:r>
                        <a:rPr lang="en-GB" sz="1400" dirty="0">
                          <a:effectLst/>
                        </a:rPr>
                        <a:t>int</a:t>
                      </a:r>
                    </a:p>
                  </a:txBody>
                  <a:tcPr anchor="ctr"/>
                </a:tc>
                <a:tc hMerge="1">
                  <a:txBody>
                    <a:bodyPr/>
                    <a:lstStyle/>
                    <a:p>
                      <a:endParaRPr lang="en-GB"/>
                    </a:p>
                  </a:txBody>
                  <a:tcPr/>
                </a:tc>
                <a:extLst>
                  <a:ext uri="{0D108BD9-81ED-4DB2-BD59-A6C34878D82A}">
                    <a16:rowId xmlns:a16="http://schemas.microsoft.com/office/drawing/2014/main" val="703647288"/>
                  </a:ext>
                </a:extLst>
              </a:tr>
              <a:tr h="246679">
                <a:tc>
                  <a:txBody>
                    <a:bodyPr/>
                    <a:lstStyle/>
                    <a:p>
                      <a:r>
                        <a:rPr lang="en-GB" sz="1400" dirty="0">
                          <a:effectLst/>
                        </a:rPr>
                        <a:t>int64</a:t>
                      </a:r>
                    </a:p>
                  </a:txBody>
                  <a:tcPr anchor="ctr"/>
                </a:tc>
                <a:tc>
                  <a:txBody>
                    <a:bodyPr/>
                    <a:lstStyle/>
                    <a:p>
                      <a:r>
                        <a:rPr lang="en-GB" sz="1400" dirty="0">
                          <a:effectLst/>
                        </a:rPr>
                        <a:t>signed 64-bit int</a:t>
                      </a:r>
                    </a:p>
                  </a:txBody>
                  <a:tcPr anchor="ctr"/>
                </a:tc>
                <a:tc>
                  <a:txBody>
                    <a:bodyPr/>
                    <a:lstStyle/>
                    <a:p>
                      <a:r>
                        <a:rPr lang="en-GB" sz="1400" dirty="0">
                          <a:effectLst/>
                        </a:rPr>
                        <a:t>int64_t</a:t>
                      </a:r>
                    </a:p>
                  </a:txBody>
                  <a:tcPr anchor="ctr"/>
                </a:tc>
                <a:tc>
                  <a:txBody>
                    <a:bodyPr/>
                    <a:lstStyle/>
                    <a:p>
                      <a:pPr algn="ctr"/>
                      <a:r>
                        <a:rPr lang="en-GB" sz="1400" dirty="0">
                          <a:effectLst/>
                        </a:rPr>
                        <a:t>long</a:t>
                      </a:r>
                    </a:p>
                  </a:txBody>
                  <a:tcPr anchor="ctr"/>
                </a:tc>
                <a:tc>
                  <a:txBody>
                    <a:bodyPr/>
                    <a:lstStyle/>
                    <a:p>
                      <a:pPr algn="ctr"/>
                      <a:r>
                        <a:rPr lang="en-GB" sz="1400" dirty="0">
                          <a:effectLst/>
                        </a:rPr>
                        <a:t>int</a:t>
                      </a:r>
                    </a:p>
                  </a:txBody>
                  <a:tcPr anchor="ctr"/>
                </a:tc>
                <a:extLst>
                  <a:ext uri="{0D108BD9-81ED-4DB2-BD59-A6C34878D82A}">
                    <a16:rowId xmlns:a16="http://schemas.microsoft.com/office/drawing/2014/main" val="3706923163"/>
                  </a:ext>
                </a:extLst>
              </a:tr>
              <a:tr h="246679">
                <a:tc>
                  <a:txBody>
                    <a:bodyPr/>
                    <a:lstStyle/>
                    <a:p>
                      <a:r>
                        <a:rPr lang="en-GB" sz="1400" dirty="0">
                          <a:effectLst/>
                        </a:rPr>
                        <a:t>uint64</a:t>
                      </a:r>
                    </a:p>
                  </a:txBody>
                  <a:tcPr anchor="ctr"/>
                </a:tc>
                <a:tc>
                  <a:txBody>
                    <a:bodyPr/>
                    <a:lstStyle/>
                    <a:p>
                      <a:r>
                        <a:rPr lang="en-GB" sz="1400" dirty="0">
                          <a:effectLst/>
                        </a:rPr>
                        <a:t>unsigned 64-bit int</a:t>
                      </a:r>
                    </a:p>
                  </a:txBody>
                  <a:tcPr anchor="ctr"/>
                </a:tc>
                <a:tc>
                  <a:txBody>
                    <a:bodyPr/>
                    <a:lstStyle/>
                    <a:p>
                      <a:r>
                        <a:rPr lang="en-GB" sz="1400" dirty="0">
                          <a:effectLst/>
                        </a:rPr>
                        <a:t>uint64_t</a:t>
                      </a:r>
                    </a:p>
                  </a:txBody>
                  <a:tcPr anchor="ctr"/>
                </a:tc>
                <a:tc>
                  <a:txBody>
                    <a:bodyPr/>
                    <a:lstStyle/>
                    <a:p>
                      <a:pPr algn="ctr"/>
                      <a:r>
                        <a:rPr lang="en-GB" sz="1400" dirty="0">
                          <a:effectLst/>
                        </a:rPr>
                        <a:t>long</a:t>
                      </a:r>
                    </a:p>
                  </a:txBody>
                  <a:tcPr anchor="ctr"/>
                </a:tc>
                <a:tc>
                  <a:txBody>
                    <a:bodyPr/>
                    <a:lstStyle/>
                    <a:p>
                      <a:pPr algn="ctr"/>
                      <a:r>
                        <a:rPr lang="en-GB" sz="1400" dirty="0">
                          <a:effectLst/>
                        </a:rPr>
                        <a:t>int</a:t>
                      </a:r>
                    </a:p>
                  </a:txBody>
                  <a:tcPr anchor="ctr"/>
                </a:tc>
                <a:extLst>
                  <a:ext uri="{0D108BD9-81ED-4DB2-BD59-A6C34878D82A}">
                    <a16:rowId xmlns:a16="http://schemas.microsoft.com/office/drawing/2014/main" val="246055907"/>
                  </a:ext>
                </a:extLst>
              </a:tr>
              <a:tr h="246679">
                <a:tc>
                  <a:txBody>
                    <a:bodyPr/>
                    <a:lstStyle/>
                    <a:p>
                      <a:r>
                        <a:rPr lang="en-GB" sz="1400" dirty="0">
                          <a:effectLst/>
                        </a:rPr>
                        <a:t>float32</a:t>
                      </a:r>
                    </a:p>
                  </a:txBody>
                  <a:tcPr anchor="ctr"/>
                </a:tc>
                <a:tc>
                  <a:txBody>
                    <a:bodyPr/>
                    <a:lstStyle/>
                    <a:p>
                      <a:r>
                        <a:rPr lang="en-GB" sz="1400" dirty="0">
                          <a:effectLst/>
                        </a:rPr>
                        <a:t>32-bit IEEE float</a:t>
                      </a:r>
                    </a:p>
                  </a:txBody>
                  <a:tcPr anchor="ctr"/>
                </a:tc>
                <a:tc>
                  <a:txBody>
                    <a:bodyPr/>
                    <a:lstStyle/>
                    <a:p>
                      <a:r>
                        <a:rPr lang="en-GB" sz="1400" dirty="0">
                          <a:effectLst/>
                        </a:rPr>
                        <a:t>float</a:t>
                      </a:r>
                    </a:p>
                  </a:txBody>
                  <a:tcPr anchor="ctr"/>
                </a:tc>
                <a:tc gridSpan="2">
                  <a:txBody>
                    <a:bodyPr/>
                    <a:lstStyle/>
                    <a:p>
                      <a:pPr algn="ctr"/>
                      <a:r>
                        <a:rPr lang="en-GB" sz="1400" dirty="0">
                          <a:effectLst/>
                        </a:rPr>
                        <a:t>float</a:t>
                      </a:r>
                    </a:p>
                  </a:txBody>
                  <a:tcPr anchor="ctr"/>
                </a:tc>
                <a:tc hMerge="1">
                  <a:txBody>
                    <a:bodyPr/>
                    <a:lstStyle/>
                    <a:p>
                      <a:endParaRPr lang="en-GB"/>
                    </a:p>
                  </a:txBody>
                  <a:tcPr/>
                </a:tc>
                <a:extLst>
                  <a:ext uri="{0D108BD9-81ED-4DB2-BD59-A6C34878D82A}">
                    <a16:rowId xmlns:a16="http://schemas.microsoft.com/office/drawing/2014/main" val="2564063166"/>
                  </a:ext>
                </a:extLst>
              </a:tr>
              <a:tr h="246679">
                <a:tc>
                  <a:txBody>
                    <a:bodyPr/>
                    <a:lstStyle/>
                    <a:p>
                      <a:r>
                        <a:rPr lang="en-GB" sz="1400" dirty="0">
                          <a:effectLst/>
                        </a:rPr>
                        <a:t>float64</a:t>
                      </a:r>
                    </a:p>
                  </a:txBody>
                  <a:tcPr anchor="ctr"/>
                </a:tc>
                <a:tc>
                  <a:txBody>
                    <a:bodyPr/>
                    <a:lstStyle/>
                    <a:p>
                      <a:r>
                        <a:rPr lang="en-GB" sz="1400" dirty="0">
                          <a:effectLst/>
                        </a:rPr>
                        <a:t>64-bit IEEE float</a:t>
                      </a:r>
                    </a:p>
                  </a:txBody>
                  <a:tcPr anchor="ctr"/>
                </a:tc>
                <a:tc>
                  <a:txBody>
                    <a:bodyPr/>
                    <a:lstStyle/>
                    <a:p>
                      <a:r>
                        <a:rPr lang="en-GB" sz="1400" dirty="0">
                          <a:effectLst/>
                        </a:rPr>
                        <a:t>double</a:t>
                      </a:r>
                    </a:p>
                  </a:txBody>
                  <a:tcPr anchor="ctr"/>
                </a:tc>
                <a:tc gridSpan="2">
                  <a:txBody>
                    <a:bodyPr/>
                    <a:lstStyle/>
                    <a:p>
                      <a:pPr algn="ctr"/>
                      <a:r>
                        <a:rPr lang="en-GB" sz="1400" dirty="0">
                          <a:effectLst/>
                        </a:rPr>
                        <a:t>float</a:t>
                      </a:r>
                    </a:p>
                  </a:txBody>
                  <a:tcPr anchor="ctr"/>
                </a:tc>
                <a:tc hMerge="1">
                  <a:txBody>
                    <a:bodyPr/>
                    <a:lstStyle/>
                    <a:p>
                      <a:endParaRPr lang="en-GB"/>
                    </a:p>
                  </a:txBody>
                  <a:tcPr/>
                </a:tc>
                <a:extLst>
                  <a:ext uri="{0D108BD9-81ED-4DB2-BD59-A6C34878D82A}">
                    <a16:rowId xmlns:a16="http://schemas.microsoft.com/office/drawing/2014/main" val="719982902"/>
                  </a:ext>
                </a:extLst>
              </a:tr>
              <a:tr h="246679">
                <a:tc>
                  <a:txBody>
                    <a:bodyPr/>
                    <a:lstStyle/>
                    <a:p>
                      <a:r>
                        <a:rPr lang="en-GB" sz="1400" dirty="0">
                          <a:effectLst/>
                        </a:rPr>
                        <a:t>string</a:t>
                      </a:r>
                    </a:p>
                  </a:txBody>
                  <a:tcPr anchor="ctr"/>
                </a:tc>
                <a:tc>
                  <a:txBody>
                    <a:bodyPr/>
                    <a:lstStyle/>
                    <a:p>
                      <a:r>
                        <a:rPr lang="en-GB" sz="1400" dirty="0">
                          <a:effectLst/>
                        </a:rPr>
                        <a:t>ascii string (4)</a:t>
                      </a:r>
                    </a:p>
                  </a:txBody>
                  <a:tcPr anchor="ctr"/>
                </a:tc>
                <a:tc>
                  <a:txBody>
                    <a:bodyPr/>
                    <a:lstStyle/>
                    <a:p>
                      <a:r>
                        <a:rPr lang="en-GB" sz="1400" dirty="0">
                          <a:effectLst/>
                        </a:rPr>
                        <a:t>std::string</a:t>
                      </a:r>
                    </a:p>
                  </a:txBody>
                  <a:tcPr anchor="ctr"/>
                </a:tc>
                <a:tc>
                  <a:txBody>
                    <a:bodyPr/>
                    <a:lstStyle/>
                    <a:p>
                      <a:pPr algn="ctr"/>
                      <a:r>
                        <a:rPr lang="en-GB" sz="1400" dirty="0">
                          <a:effectLst/>
                        </a:rPr>
                        <a:t>str</a:t>
                      </a:r>
                    </a:p>
                  </a:txBody>
                  <a:tcPr anchor="ctr"/>
                </a:tc>
                <a:tc>
                  <a:txBody>
                    <a:bodyPr/>
                    <a:lstStyle/>
                    <a:p>
                      <a:pPr algn="ctr"/>
                      <a:r>
                        <a:rPr lang="en-GB" sz="1400" dirty="0">
                          <a:effectLst/>
                        </a:rPr>
                        <a:t>bytes</a:t>
                      </a:r>
                    </a:p>
                  </a:txBody>
                  <a:tcPr anchor="ctr"/>
                </a:tc>
                <a:extLst>
                  <a:ext uri="{0D108BD9-81ED-4DB2-BD59-A6C34878D82A}">
                    <a16:rowId xmlns:a16="http://schemas.microsoft.com/office/drawing/2014/main" val="4110741360"/>
                  </a:ext>
                </a:extLst>
              </a:tr>
              <a:tr h="469463">
                <a:tc>
                  <a:txBody>
                    <a:bodyPr/>
                    <a:lstStyle/>
                    <a:p>
                      <a:r>
                        <a:rPr lang="en-GB" sz="1400" dirty="0">
                          <a:effectLst/>
                        </a:rPr>
                        <a:t>time</a:t>
                      </a:r>
                    </a:p>
                  </a:txBody>
                  <a:tcPr anchor="ctr"/>
                </a:tc>
                <a:tc>
                  <a:txBody>
                    <a:bodyPr/>
                    <a:lstStyle/>
                    <a:p>
                      <a:r>
                        <a:rPr lang="en-GB" sz="1400" dirty="0">
                          <a:effectLst/>
                        </a:rPr>
                        <a:t>secs/nsecs unsigned 32-bit ints</a:t>
                      </a:r>
                    </a:p>
                  </a:txBody>
                  <a:tcPr anchor="ctr"/>
                </a:tc>
                <a:tc>
                  <a:txBody>
                    <a:bodyPr/>
                    <a:lstStyle/>
                    <a:p>
                      <a:r>
                        <a:rPr lang="en-GB" sz="1400"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ros::Time</a:t>
                      </a:r>
                      <a:endParaRPr lang="en-GB" sz="1400" kern="1200" dirty="0">
                        <a:solidFill>
                          <a:schemeClr val="tx1"/>
                        </a:solidFill>
                        <a:effectLst/>
                        <a:latin typeface="+mn-lt"/>
                        <a:ea typeface="+mn-ea"/>
                        <a:cs typeface="+mn-cs"/>
                      </a:endParaRPr>
                    </a:p>
                  </a:txBody>
                  <a:tcPr anchor="ctr"/>
                </a:tc>
                <a:tc gridSpan="2">
                  <a:txBody>
                    <a:bodyPr/>
                    <a:lstStyle/>
                    <a:p>
                      <a:pPr algn="ctr"/>
                      <a:r>
                        <a:rPr lang="en-GB" sz="1400"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rospy.Time</a:t>
                      </a:r>
                      <a:endParaRPr lang="en-GB" sz="1400" kern="1200" dirty="0">
                        <a:solidFill>
                          <a:schemeClr val="tx1"/>
                        </a:solidFill>
                        <a:effectLst/>
                        <a:latin typeface="+mn-lt"/>
                        <a:ea typeface="+mn-ea"/>
                        <a:cs typeface="+mn-cs"/>
                      </a:endParaRPr>
                    </a:p>
                  </a:txBody>
                  <a:tcPr anchor="ctr"/>
                </a:tc>
                <a:tc hMerge="1">
                  <a:txBody>
                    <a:bodyPr/>
                    <a:lstStyle/>
                    <a:p>
                      <a:endParaRPr lang="en-GB"/>
                    </a:p>
                  </a:txBody>
                  <a:tcPr/>
                </a:tc>
                <a:extLst>
                  <a:ext uri="{0D108BD9-81ED-4DB2-BD59-A6C34878D82A}">
                    <a16:rowId xmlns:a16="http://schemas.microsoft.com/office/drawing/2014/main" val="3686268544"/>
                  </a:ext>
                </a:extLst>
              </a:tr>
              <a:tr h="431689">
                <a:tc>
                  <a:txBody>
                    <a:bodyPr/>
                    <a:lstStyle/>
                    <a:p>
                      <a:r>
                        <a:rPr lang="en-GB" sz="1400" dirty="0">
                          <a:effectLst/>
                        </a:rPr>
                        <a:t>duration</a:t>
                      </a:r>
                    </a:p>
                  </a:txBody>
                  <a:tcPr anchor="ctr"/>
                </a:tc>
                <a:tc>
                  <a:txBody>
                    <a:bodyPr/>
                    <a:lstStyle/>
                    <a:p>
                      <a:r>
                        <a:rPr lang="en-GB" sz="1400" dirty="0">
                          <a:effectLst/>
                        </a:rPr>
                        <a:t>secs/nsecs signed 32-bit ints</a:t>
                      </a:r>
                    </a:p>
                  </a:txBody>
                  <a:tcPr anchor="ctr"/>
                </a:tc>
                <a:tc>
                  <a:txBody>
                    <a:bodyPr/>
                    <a:lstStyle/>
                    <a:p>
                      <a:r>
                        <a:rPr lang="en-GB" sz="1400"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ros::Duration</a:t>
                      </a:r>
                      <a:endParaRPr lang="en-GB" sz="1400" kern="1200" dirty="0">
                        <a:solidFill>
                          <a:schemeClr val="tx1"/>
                        </a:solidFill>
                        <a:effectLst/>
                        <a:latin typeface="+mn-lt"/>
                        <a:ea typeface="+mn-ea"/>
                        <a:cs typeface="+mn-cs"/>
                      </a:endParaRPr>
                    </a:p>
                  </a:txBody>
                  <a:tcPr anchor="ctr"/>
                </a:tc>
                <a:tc gridSpan="2">
                  <a:txBody>
                    <a:bodyPr/>
                    <a:lstStyle/>
                    <a:p>
                      <a:pPr algn="ctr"/>
                      <a:r>
                        <a:rPr lang="en-GB" sz="1400" kern="1200" dirty="0">
                          <a:solidFill>
                            <a:schemeClr val="tx1"/>
                          </a:solidFill>
                          <a:effectLst/>
                          <a:latin typeface="+mn-lt"/>
                          <a:ea typeface="+mn-ea"/>
                          <a:cs typeface="+mn-cs"/>
                          <a:hlinkClick r:id="rId6">
                            <a:extLst>
                              <a:ext uri="{A12FA001-AC4F-418D-AE19-62706E023703}">
                                <ahyp:hlinkClr xmlns:ahyp="http://schemas.microsoft.com/office/drawing/2018/hyperlinkcolor" val="tx"/>
                              </a:ext>
                            </a:extLst>
                          </a:hlinkClick>
                        </a:rPr>
                        <a:t>rospy.Duration</a:t>
                      </a:r>
                      <a:endParaRPr lang="en-GB" sz="1400" kern="1200" dirty="0">
                        <a:solidFill>
                          <a:schemeClr val="tx1"/>
                        </a:solidFill>
                        <a:effectLst/>
                        <a:latin typeface="+mn-lt"/>
                        <a:ea typeface="+mn-ea"/>
                        <a:cs typeface="+mn-cs"/>
                      </a:endParaRPr>
                    </a:p>
                  </a:txBody>
                  <a:tcPr anchor="ctr"/>
                </a:tc>
                <a:tc hMerge="1">
                  <a:txBody>
                    <a:bodyPr/>
                    <a:lstStyle/>
                    <a:p>
                      <a:endParaRPr lang="en-GB"/>
                    </a:p>
                  </a:txBody>
                  <a:tcPr/>
                </a:tc>
                <a:extLst>
                  <a:ext uri="{0D108BD9-81ED-4DB2-BD59-A6C34878D82A}">
                    <a16:rowId xmlns:a16="http://schemas.microsoft.com/office/drawing/2014/main" val="2672649265"/>
                  </a:ext>
                </a:extLst>
              </a:tr>
            </a:tbl>
          </a:graphicData>
        </a:graphic>
      </p:graphicFrame>
    </p:spTree>
    <p:extLst>
      <p:ext uri="{BB962C8B-B14F-4D97-AF65-F5344CB8AC3E}">
        <p14:creationId xmlns:p14="http://schemas.microsoft.com/office/powerpoint/2010/main" val="3753512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2F8B-D0FF-4185-B445-789309A93BBD}"/>
              </a:ext>
            </a:extLst>
          </p:cNvPr>
          <p:cNvSpPr>
            <a:spLocks noGrp="1"/>
          </p:cNvSpPr>
          <p:nvPr>
            <p:ph type="title"/>
          </p:nvPr>
        </p:nvSpPr>
        <p:spPr/>
        <p:txBody>
          <a:bodyPr/>
          <a:lstStyle/>
          <a:p>
            <a:r>
              <a:rPr lang="en-GB" dirty="0"/>
              <a:t>“std_msgs”:</a:t>
            </a:r>
            <a:r>
              <a:rPr lang="en-US" altLang="zh-CN" dirty="0"/>
              <a:t>  </a:t>
            </a:r>
            <a:r>
              <a:rPr lang="en-GB" altLang="zh-CN" dirty="0"/>
              <a:t>ROS Standard Message Package</a:t>
            </a:r>
            <a:endParaRPr lang="en-GB" dirty="0"/>
          </a:p>
        </p:txBody>
      </p:sp>
      <p:sp>
        <p:nvSpPr>
          <p:cNvPr id="8" name="Rectangle 7">
            <a:extLst>
              <a:ext uri="{FF2B5EF4-FFF2-40B4-BE49-F238E27FC236}">
                <a16:creationId xmlns:a16="http://schemas.microsoft.com/office/drawing/2014/main" id="{C2012B54-E929-4630-8658-898AB4C1805D}"/>
              </a:ext>
            </a:extLst>
          </p:cNvPr>
          <p:cNvSpPr/>
          <p:nvPr/>
        </p:nvSpPr>
        <p:spPr>
          <a:xfrm>
            <a:off x="1056570" y="1742576"/>
            <a:ext cx="9137297" cy="3139321"/>
          </a:xfrm>
          <a:prstGeom prst="rect">
            <a:avLst/>
          </a:prstGeom>
        </p:spPr>
        <p:txBody>
          <a:bodyPr wrap="square" numCol="3">
            <a:spAutoFit/>
          </a:bodyPr>
          <a:lstStyle/>
          <a:p>
            <a:r>
              <a:rPr lang="en-GB" dirty="0"/>
              <a:t>Bool</a:t>
            </a:r>
          </a:p>
          <a:p>
            <a:r>
              <a:rPr lang="en-GB" dirty="0"/>
              <a:t>Byte</a:t>
            </a:r>
          </a:p>
          <a:p>
            <a:r>
              <a:rPr lang="en-GB" dirty="0"/>
              <a:t>ByteMultiArray</a:t>
            </a:r>
          </a:p>
          <a:p>
            <a:r>
              <a:rPr lang="en-GB" dirty="0"/>
              <a:t>Char</a:t>
            </a:r>
          </a:p>
          <a:p>
            <a:r>
              <a:rPr lang="en-GB" dirty="0"/>
              <a:t>ColorRGBA</a:t>
            </a:r>
          </a:p>
          <a:p>
            <a:r>
              <a:rPr lang="en-GB" dirty="0"/>
              <a:t>Duration</a:t>
            </a:r>
          </a:p>
          <a:p>
            <a:r>
              <a:rPr lang="en-GB" dirty="0"/>
              <a:t>Empty</a:t>
            </a:r>
          </a:p>
          <a:p>
            <a:r>
              <a:rPr lang="en-GB" dirty="0"/>
              <a:t>Float32</a:t>
            </a:r>
          </a:p>
          <a:p>
            <a:r>
              <a:rPr lang="en-GB" dirty="0"/>
              <a:t>Float32MultiArray</a:t>
            </a:r>
          </a:p>
          <a:p>
            <a:r>
              <a:rPr lang="en-GB" dirty="0"/>
              <a:t>Float64</a:t>
            </a:r>
          </a:p>
          <a:p>
            <a:r>
              <a:rPr lang="en-GB" dirty="0"/>
              <a:t>Float64MultiArray</a:t>
            </a:r>
          </a:p>
          <a:p>
            <a:r>
              <a:rPr lang="en-GB" dirty="0"/>
              <a:t>Header</a:t>
            </a:r>
          </a:p>
          <a:p>
            <a:r>
              <a:rPr lang="en-GB" dirty="0"/>
              <a:t>Int16</a:t>
            </a:r>
          </a:p>
          <a:p>
            <a:r>
              <a:rPr lang="en-GB" dirty="0"/>
              <a:t>Int16MultiArray</a:t>
            </a:r>
          </a:p>
          <a:p>
            <a:r>
              <a:rPr lang="en-GB" dirty="0"/>
              <a:t>Int32</a:t>
            </a:r>
          </a:p>
          <a:p>
            <a:r>
              <a:rPr lang="en-GB" dirty="0"/>
              <a:t>Int32MultiArray</a:t>
            </a:r>
          </a:p>
          <a:p>
            <a:r>
              <a:rPr lang="en-GB" dirty="0"/>
              <a:t>Int64</a:t>
            </a:r>
          </a:p>
          <a:p>
            <a:r>
              <a:rPr lang="en-GB" dirty="0"/>
              <a:t>Int64MultiArray</a:t>
            </a:r>
          </a:p>
          <a:p>
            <a:r>
              <a:rPr lang="en-GB" dirty="0"/>
              <a:t>Int8</a:t>
            </a:r>
          </a:p>
          <a:p>
            <a:r>
              <a:rPr lang="en-GB" dirty="0"/>
              <a:t>Int8MultiArray</a:t>
            </a:r>
          </a:p>
          <a:p>
            <a:r>
              <a:rPr lang="en-GB" dirty="0"/>
              <a:t>MultiArrayDimension</a:t>
            </a:r>
          </a:p>
          <a:p>
            <a:r>
              <a:rPr lang="en-GB" dirty="0"/>
              <a:t>MultiArrayLayout</a:t>
            </a:r>
          </a:p>
          <a:p>
            <a:r>
              <a:rPr lang="en-GB" dirty="0"/>
              <a:t>String</a:t>
            </a:r>
          </a:p>
          <a:p>
            <a:r>
              <a:rPr lang="en-GB" dirty="0"/>
              <a:t>Time</a:t>
            </a:r>
          </a:p>
          <a:p>
            <a:r>
              <a:rPr lang="en-GB" dirty="0"/>
              <a:t>UInt16</a:t>
            </a:r>
          </a:p>
          <a:p>
            <a:r>
              <a:rPr lang="en-GB" dirty="0"/>
              <a:t>UInt16MultiArray</a:t>
            </a:r>
          </a:p>
          <a:p>
            <a:r>
              <a:rPr lang="en-GB" dirty="0"/>
              <a:t>UInt32</a:t>
            </a:r>
          </a:p>
          <a:p>
            <a:r>
              <a:rPr lang="en-GB" dirty="0"/>
              <a:t>UInt32MultiArray</a:t>
            </a:r>
          </a:p>
          <a:p>
            <a:r>
              <a:rPr lang="en-GB" dirty="0"/>
              <a:t>UInt64</a:t>
            </a:r>
          </a:p>
          <a:p>
            <a:r>
              <a:rPr lang="en-GB" dirty="0"/>
              <a:t>UInt64MultiArray</a:t>
            </a:r>
          </a:p>
          <a:p>
            <a:r>
              <a:rPr lang="en-GB" dirty="0"/>
              <a:t>UInt8</a:t>
            </a:r>
          </a:p>
          <a:p>
            <a:r>
              <a:rPr lang="en-GB" dirty="0"/>
              <a:t>UInt8MultiArray</a:t>
            </a:r>
          </a:p>
        </p:txBody>
      </p:sp>
    </p:spTree>
    <p:extLst>
      <p:ext uri="{BB962C8B-B14F-4D97-AF65-F5344CB8AC3E}">
        <p14:creationId xmlns:p14="http://schemas.microsoft.com/office/powerpoint/2010/main" val="1680102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2F8B-D0FF-4185-B445-789309A93BBD}"/>
              </a:ext>
            </a:extLst>
          </p:cNvPr>
          <p:cNvSpPr>
            <a:spLocks noGrp="1"/>
          </p:cNvSpPr>
          <p:nvPr>
            <p:ph type="title"/>
          </p:nvPr>
        </p:nvSpPr>
        <p:spPr/>
        <p:txBody>
          <a:bodyPr/>
          <a:lstStyle/>
          <a:p>
            <a:r>
              <a:rPr lang="en-GB" dirty="0"/>
              <a:t>“msg” File</a:t>
            </a:r>
          </a:p>
        </p:txBody>
      </p:sp>
      <p:sp>
        <p:nvSpPr>
          <p:cNvPr id="3" name="Content Placeholder 2">
            <a:extLst>
              <a:ext uri="{FF2B5EF4-FFF2-40B4-BE49-F238E27FC236}">
                <a16:creationId xmlns:a16="http://schemas.microsoft.com/office/drawing/2014/main" id="{9D8506F4-2E08-49FD-AFBC-BEAF37068080}"/>
              </a:ext>
            </a:extLst>
          </p:cNvPr>
          <p:cNvSpPr>
            <a:spLocks noGrp="1"/>
          </p:cNvSpPr>
          <p:nvPr>
            <p:ph idx="1"/>
          </p:nvPr>
        </p:nvSpPr>
        <p:spPr/>
        <p:txBody>
          <a:bodyPr/>
          <a:lstStyle/>
          <a:p>
            <a:r>
              <a:rPr lang="en-GB" dirty="0"/>
              <a:t>Format:</a:t>
            </a:r>
          </a:p>
          <a:p>
            <a:pPr marL="506095" lvl="1" indent="0">
              <a:buNone/>
            </a:pPr>
            <a:endParaRPr lang="en-GB" dirty="0"/>
          </a:p>
          <a:p>
            <a:endParaRPr lang="en-GB" dirty="0"/>
          </a:p>
          <a:p>
            <a:endParaRPr lang="en-GB" dirty="0"/>
          </a:p>
          <a:p>
            <a:endParaRPr lang="en-GB" dirty="0"/>
          </a:p>
          <a:p>
            <a:endParaRPr lang="en-GB" dirty="0"/>
          </a:p>
          <a:p>
            <a:r>
              <a:rPr lang="en-GB" dirty="0"/>
              <a:t>An example message file:</a:t>
            </a:r>
          </a:p>
          <a:p>
            <a:pPr marL="780415" lvl="2" indent="0">
              <a:buNone/>
            </a:pPr>
            <a:endParaRPr lang="en-GB" dirty="0"/>
          </a:p>
          <a:p>
            <a:pPr marL="0" indent="0">
              <a:buNone/>
            </a:pPr>
            <a:endParaRPr lang="en-GB" dirty="0"/>
          </a:p>
        </p:txBody>
      </p:sp>
      <p:grpSp>
        <p:nvGrpSpPr>
          <p:cNvPr id="9" name="Group 8">
            <a:extLst>
              <a:ext uri="{FF2B5EF4-FFF2-40B4-BE49-F238E27FC236}">
                <a16:creationId xmlns:a16="http://schemas.microsoft.com/office/drawing/2014/main" id="{84E054A5-D38B-4E5A-BD3D-B5C9858FC7DE}"/>
              </a:ext>
            </a:extLst>
          </p:cNvPr>
          <p:cNvGrpSpPr/>
          <p:nvPr/>
        </p:nvGrpSpPr>
        <p:grpSpPr>
          <a:xfrm>
            <a:off x="3189111" y="4789866"/>
            <a:ext cx="6666090" cy="1245665"/>
            <a:chOff x="3505200" y="3127022"/>
            <a:chExt cx="6666090" cy="1245665"/>
          </a:xfrm>
        </p:grpSpPr>
        <p:sp>
          <p:nvSpPr>
            <p:cNvPr id="4" name="TextBox 3">
              <a:extLst>
                <a:ext uri="{FF2B5EF4-FFF2-40B4-BE49-F238E27FC236}">
                  <a16:creationId xmlns:a16="http://schemas.microsoft.com/office/drawing/2014/main" id="{22B175C3-22B5-4512-97B7-ACC0C6D0C708}"/>
                </a:ext>
              </a:extLst>
            </p:cNvPr>
            <p:cNvSpPr txBox="1"/>
            <p:nvPr/>
          </p:nvSpPr>
          <p:spPr>
            <a:xfrm>
              <a:off x="4639734" y="3714045"/>
              <a:ext cx="5531556" cy="658642"/>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dirty="0">
                  <a:solidFill>
                    <a:schemeClr val="tx2"/>
                  </a:solidFill>
                  <a:latin typeface="+mn-lt"/>
                  <a:ea typeface="+mn-ea"/>
                </a:rPr>
                <a:t>t</a:t>
              </a:r>
              <a:r>
                <a:rPr lang="en-GB" sz="2100" kern="1200" dirty="0">
                  <a:solidFill>
                    <a:schemeClr val="tx2"/>
                  </a:solidFill>
                  <a:latin typeface="+mn-lt"/>
                  <a:ea typeface="+mn-ea"/>
                  <a:cs typeface="+mn-cs"/>
                </a:rPr>
                <a:t>ime	stamp</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dirty="0">
                  <a:solidFill>
                    <a:schemeClr val="tx2"/>
                  </a:solidFill>
                  <a:latin typeface="+mn-lt"/>
                  <a:ea typeface="+mn-ea"/>
                </a:rPr>
                <a:t>uint32	data	 </a:t>
              </a:r>
              <a:endParaRPr lang="en-GB" sz="2100" kern="1200" dirty="0">
                <a:solidFill>
                  <a:schemeClr val="tx2"/>
                </a:solidFill>
                <a:latin typeface="+mn-lt"/>
                <a:ea typeface="+mn-ea"/>
                <a:cs typeface="+mn-cs"/>
              </a:endParaRPr>
            </a:p>
          </p:txBody>
        </p:sp>
        <p:sp>
          <p:nvSpPr>
            <p:cNvPr id="6" name="Rectangle 5">
              <a:extLst>
                <a:ext uri="{FF2B5EF4-FFF2-40B4-BE49-F238E27FC236}">
                  <a16:creationId xmlns:a16="http://schemas.microsoft.com/office/drawing/2014/main" id="{D6B119CB-EB62-47EF-B04A-0F9439E864C5}"/>
                </a:ext>
              </a:extLst>
            </p:cNvPr>
            <p:cNvSpPr/>
            <p:nvPr/>
          </p:nvSpPr>
          <p:spPr>
            <a:xfrm>
              <a:off x="3505200" y="3127022"/>
              <a:ext cx="2269067" cy="40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Example.msg</a:t>
              </a:r>
            </a:p>
          </p:txBody>
        </p:sp>
      </p:grpSp>
      <p:sp>
        <p:nvSpPr>
          <p:cNvPr id="8" name="TextBox 7">
            <a:extLst>
              <a:ext uri="{FF2B5EF4-FFF2-40B4-BE49-F238E27FC236}">
                <a16:creationId xmlns:a16="http://schemas.microsoft.com/office/drawing/2014/main" id="{A27645C4-45FE-4DE3-8E21-9B43076D2F44}"/>
              </a:ext>
            </a:extLst>
          </p:cNvPr>
          <p:cNvSpPr txBox="1"/>
          <p:nvPr/>
        </p:nvSpPr>
        <p:spPr>
          <a:xfrm>
            <a:off x="3189111" y="2325102"/>
            <a:ext cx="3115734" cy="1107996"/>
          </a:xfrm>
          <a:prstGeom prst="rect">
            <a:avLst/>
          </a:prstGeom>
          <a:noFill/>
        </p:spPr>
        <p:txBody>
          <a:bodyPr wrap="square" lIns="0" tIns="0" rIns="0" bIns="0" rtlCol="0">
            <a:spAutoFit/>
          </a:bodyPr>
          <a:lstStyle/>
          <a:p>
            <a:r>
              <a:rPr lang="en-GB" sz="2400" dirty="0"/>
              <a:t>Fieldtype1 fieldname1</a:t>
            </a:r>
          </a:p>
          <a:p>
            <a:endParaRPr lang="en-GB" sz="2400" dirty="0"/>
          </a:p>
          <a:p>
            <a:r>
              <a:rPr lang="en-GB" sz="2400" dirty="0"/>
              <a:t>Fieldtype2 fieldname2</a:t>
            </a:r>
          </a:p>
        </p:txBody>
      </p:sp>
    </p:spTree>
    <p:extLst>
      <p:ext uri="{BB962C8B-B14F-4D97-AF65-F5344CB8AC3E}">
        <p14:creationId xmlns:p14="http://schemas.microsoft.com/office/powerpoint/2010/main" val="3459613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B1E9-5CAF-4B2F-8450-4ECE47B70098}"/>
              </a:ext>
            </a:extLst>
          </p:cNvPr>
          <p:cNvSpPr>
            <a:spLocks noGrp="1"/>
          </p:cNvSpPr>
          <p:nvPr>
            <p:ph type="title"/>
          </p:nvPr>
        </p:nvSpPr>
        <p:spPr/>
        <p:txBody>
          <a:bodyPr/>
          <a:lstStyle/>
          <a:p>
            <a:r>
              <a:rPr lang="en-GB" dirty="0"/>
              <a:t>Topic</a:t>
            </a:r>
          </a:p>
        </p:txBody>
      </p:sp>
      <p:sp>
        <p:nvSpPr>
          <p:cNvPr id="3" name="Content Placeholder 2">
            <a:extLst>
              <a:ext uri="{FF2B5EF4-FFF2-40B4-BE49-F238E27FC236}">
                <a16:creationId xmlns:a16="http://schemas.microsoft.com/office/drawing/2014/main" id="{72278459-7F64-48A9-A31E-B40C136AB3DD}"/>
              </a:ext>
            </a:extLst>
          </p:cNvPr>
          <p:cNvSpPr>
            <a:spLocks noGrp="1"/>
          </p:cNvSpPr>
          <p:nvPr>
            <p:ph idx="1"/>
          </p:nvPr>
        </p:nvSpPr>
        <p:spPr>
          <a:xfrm>
            <a:off x="492124" y="1479468"/>
            <a:ext cx="11372497" cy="4086225"/>
          </a:xfrm>
        </p:spPr>
        <p:txBody>
          <a:bodyPr/>
          <a:lstStyle/>
          <a:p>
            <a:r>
              <a:rPr lang="en-GB" dirty="0"/>
              <a:t>Topic is a mechanism of passing messages between nodes in ROS</a:t>
            </a:r>
          </a:p>
          <a:p>
            <a:r>
              <a:rPr lang="en-GB" dirty="0"/>
              <a:t>A node can publish a message to a given topic.</a:t>
            </a:r>
          </a:p>
          <a:p>
            <a:r>
              <a:rPr lang="en-GB" dirty="0"/>
              <a:t>A topic can be subscribed by multiple nodes.</a:t>
            </a:r>
          </a:p>
          <a:p>
            <a:r>
              <a:rPr lang="en-GB" dirty="0"/>
              <a:t>Multiple nodes can publish to a single topic.</a:t>
            </a:r>
          </a:p>
          <a:p>
            <a:r>
              <a:rPr lang="en-GB" dirty="0"/>
              <a:t>A single node can publish and subscribe to multiple topics.</a:t>
            </a:r>
          </a:p>
          <a:p>
            <a:r>
              <a:rPr lang="en-GB" dirty="0"/>
              <a:t>Unidirectional, asynchronous, continuous</a:t>
            </a:r>
          </a:p>
          <a:p>
            <a:endParaRPr lang="en-GB" dirty="0"/>
          </a:p>
          <a:p>
            <a:endParaRPr lang="en-GB" dirty="0"/>
          </a:p>
        </p:txBody>
      </p:sp>
      <p:sp>
        <p:nvSpPr>
          <p:cNvPr id="9" name="Rectangle: Rounded Corners 8">
            <a:extLst>
              <a:ext uri="{FF2B5EF4-FFF2-40B4-BE49-F238E27FC236}">
                <a16:creationId xmlns:a16="http://schemas.microsoft.com/office/drawing/2014/main" id="{49005A5B-7122-4993-AFED-F758ABA6C86B}"/>
              </a:ext>
            </a:extLst>
          </p:cNvPr>
          <p:cNvSpPr/>
          <p:nvPr/>
        </p:nvSpPr>
        <p:spPr>
          <a:xfrm>
            <a:off x="5370689" y="4173936"/>
            <a:ext cx="1450621" cy="54186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Topic A</a:t>
            </a:r>
          </a:p>
        </p:txBody>
      </p:sp>
      <p:cxnSp>
        <p:nvCxnSpPr>
          <p:cNvPr id="13" name="Straight Arrow Connector 12">
            <a:extLst>
              <a:ext uri="{FF2B5EF4-FFF2-40B4-BE49-F238E27FC236}">
                <a16:creationId xmlns:a16="http://schemas.microsoft.com/office/drawing/2014/main" id="{624613FE-874C-402E-93EA-78A6A098AC56}"/>
              </a:ext>
            </a:extLst>
          </p:cNvPr>
          <p:cNvCxnSpPr>
            <a:cxnSpLocks/>
            <a:endCxn id="9" idx="1"/>
          </p:cNvCxnSpPr>
          <p:nvPr/>
        </p:nvCxnSpPr>
        <p:spPr>
          <a:xfrm flipV="1">
            <a:off x="4086578" y="4444869"/>
            <a:ext cx="1284111" cy="25266"/>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9F413D-CE71-45C2-B45B-481CE87BBBA3}"/>
              </a:ext>
            </a:extLst>
          </p:cNvPr>
          <p:cNvSpPr/>
          <p:nvPr/>
        </p:nvSpPr>
        <p:spPr>
          <a:xfrm>
            <a:off x="2407355" y="4136760"/>
            <a:ext cx="1817512" cy="666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Publisher A</a:t>
            </a:r>
          </a:p>
        </p:txBody>
      </p:sp>
      <p:cxnSp>
        <p:nvCxnSpPr>
          <p:cNvPr id="23" name="Straight Arrow Connector 22">
            <a:extLst>
              <a:ext uri="{FF2B5EF4-FFF2-40B4-BE49-F238E27FC236}">
                <a16:creationId xmlns:a16="http://schemas.microsoft.com/office/drawing/2014/main" id="{F6458D57-3B43-4944-845D-9CB1E11DEE0D}"/>
              </a:ext>
            </a:extLst>
          </p:cNvPr>
          <p:cNvCxnSpPr>
            <a:cxnSpLocks/>
            <a:stCxn id="9" idx="3"/>
          </p:cNvCxnSpPr>
          <p:nvPr/>
        </p:nvCxnSpPr>
        <p:spPr>
          <a:xfrm flipV="1">
            <a:off x="6821310" y="4440567"/>
            <a:ext cx="1145821" cy="4302"/>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D101B1F-DCE8-4968-88C5-87344DFE2D06}"/>
              </a:ext>
            </a:extLst>
          </p:cNvPr>
          <p:cNvSpPr/>
          <p:nvPr/>
        </p:nvSpPr>
        <p:spPr>
          <a:xfrm>
            <a:off x="7967132" y="4107191"/>
            <a:ext cx="2068689" cy="666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Subscriber A</a:t>
            </a:r>
          </a:p>
        </p:txBody>
      </p:sp>
      <p:sp>
        <p:nvSpPr>
          <p:cNvPr id="25" name="Oval 24">
            <a:extLst>
              <a:ext uri="{FF2B5EF4-FFF2-40B4-BE49-F238E27FC236}">
                <a16:creationId xmlns:a16="http://schemas.microsoft.com/office/drawing/2014/main" id="{F5F04673-0183-465E-8A31-16F71EAED254}"/>
              </a:ext>
            </a:extLst>
          </p:cNvPr>
          <p:cNvSpPr/>
          <p:nvPr/>
        </p:nvSpPr>
        <p:spPr>
          <a:xfrm>
            <a:off x="2407355" y="5156747"/>
            <a:ext cx="1817512" cy="666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Publisher B</a:t>
            </a:r>
          </a:p>
        </p:txBody>
      </p:sp>
      <p:sp>
        <p:nvSpPr>
          <p:cNvPr id="26" name="Rectangle: Rounded Corners 25">
            <a:extLst>
              <a:ext uri="{FF2B5EF4-FFF2-40B4-BE49-F238E27FC236}">
                <a16:creationId xmlns:a16="http://schemas.microsoft.com/office/drawing/2014/main" id="{9E1AE675-D98C-4AA0-A2BC-96B21EFC4230}"/>
              </a:ext>
            </a:extLst>
          </p:cNvPr>
          <p:cNvSpPr/>
          <p:nvPr/>
        </p:nvSpPr>
        <p:spPr>
          <a:xfrm>
            <a:off x="5370688" y="5203630"/>
            <a:ext cx="1450621" cy="54186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Topic B</a:t>
            </a:r>
          </a:p>
        </p:txBody>
      </p:sp>
      <p:cxnSp>
        <p:nvCxnSpPr>
          <p:cNvPr id="27" name="Straight Arrow Connector 26">
            <a:extLst>
              <a:ext uri="{FF2B5EF4-FFF2-40B4-BE49-F238E27FC236}">
                <a16:creationId xmlns:a16="http://schemas.microsoft.com/office/drawing/2014/main" id="{6AE97A87-56AD-429B-B84C-A6DC8B0FCD04}"/>
              </a:ext>
            </a:extLst>
          </p:cNvPr>
          <p:cNvCxnSpPr>
            <a:cxnSpLocks/>
            <a:stCxn id="25" idx="6"/>
            <a:endCxn id="26" idx="1"/>
          </p:cNvCxnSpPr>
          <p:nvPr/>
        </p:nvCxnSpPr>
        <p:spPr>
          <a:xfrm flipV="1">
            <a:off x="4224867" y="5474563"/>
            <a:ext cx="1145821" cy="15559"/>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9C1942B-CDB9-472D-8A64-F8DB0E60EF16}"/>
              </a:ext>
            </a:extLst>
          </p:cNvPr>
          <p:cNvCxnSpPr>
            <a:cxnSpLocks/>
          </p:cNvCxnSpPr>
          <p:nvPr/>
        </p:nvCxnSpPr>
        <p:spPr>
          <a:xfrm flipV="1">
            <a:off x="6821309" y="5470260"/>
            <a:ext cx="1145821" cy="25266"/>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27EEB5C8-5DE1-4625-91DB-E932D9BC8AC0}"/>
              </a:ext>
            </a:extLst>
          </p:cNvPr>
          <p:cNvSpPr/>
          <p:nvPr/>
        </p:nvSpPr>
        <p:spPr>
          <a:xfrm>
            <a:off x="7967131" y="5136885"/>
            <a:ext cx="2068689" cy="666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Subscriber B</a:t>
            </a:r>
          </a:p>
        </p:txBody>
      </p:sp>
      <p:cxnSp>
        <p:nvCxnSpPr>
          <p:cNvPr id="30" name="Straight Arrow Connector 29">
            <a:extLst>
              <a:ext uri="{FF2B5EF4-FFF2-40B4-BE49-F238E27FC236}">
                <a16:creationId xmlns:a16="http://schemas.microsoft.com/office/drawing/2014/main" id="{011F1EC3-FEC0-482C-A7A0-85F4376C0419}"/>
              </a:ext>
            </a:extLst>
          </p:cNvPr>
          <p:cNvCxnSpPr>
            <a:cxnSpLocks/>
            <a:stCxn id="25" idx="7"/>
            <a:endCxn id="9" idx="1"/>
          </p:cNvCxnSpPr>
          <p:nvPr/>
        </p:nvCxnSpPr>
        <p:spPr>
          <a:xfrm flipV="1">
            <a:off x="3958699" y="4444869"/>
            <a:ext cx="1411990" cy="809521"/>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306C557-B126-4377-BC06-D9D87F60946B}"/>
              </a:ext>
            </a:extLst>
          </p:cNvPr>
          <p:cNvCxnSpPr>
            <a:cxnSpLocks/>
            <a:stCxn id="9" idx="3"/>
            <a:endCxn id="29" idx="1"/>
          </p:cNvCxnSpPr>
          <p:nvPr/>
        </p:nvCxnSpPr>
        <p:spPr>
          <a:xfrm>
            <a:off x="6821310" y="4444869"/>
            <a:ext cx="1448773" cy="789659"/>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63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B5D8E9-C5B7-4BFC-9083-19EBCC442712}"/>
              </a:ext>
            </a:extLst>
          </p:cNvPr>
          <p:cNvSpPr>
            <a:spLocks noGrp="1"/>
          </p:cNvSpPr>
          <p:nvPr>
            <p:ph type="title"/>
          </p:nvPr>
        </p:nvSpPr>
        <p:spPr/>
        <p:txBody>
          <a:bodyPr/>
          <a:lstStyle/>
          <a:p>
            <a:r>
              <a:rPr lang="en-US" dirty="0"/>
              <a:t>Module Syllabus</a:t>
            </a:r>
          </a:p>
        </p:txBody>
      </p:sp>
      <p:sp>
        <p:nvSpPr>
          <p:cNvPr id="29699" name="Content Placeholder 18">
            <a:extLst>
              <a:ext uri="{FF2B5EF4-FFF2-40B4-BE49-F238E27FC236}">
                <a16:creationId xmlns:a16="http://schemas.microsoft.com/office/drawing/2014/main" id="{0E0C1545-969B-4D6D-A98C-31FDAE64DB46}"/>
              </a:ext>
            </a:extLst>
          </p:cNvPr>
          <p:cNvSpPr>
            <a:spLocks noGrp="1" noChangeArrowheads="1"/>
          </p:cNvSpPr>
          <p:nvPr>
            <p:ph idx="1"/>
          </p:nvPr>
        </p:nvSpPr>
        <p:spPr/>
        <p:txBody>
          <a:bodyPr/>
          <a:lstStyle/>
          <a:p>
            <a:r>
              <a:rPr lang="en-US" altLang="en-US" dirty="0"/>
              <a:t>Overview</a:t>
            </a:r>
          </a:p>
          <a:p>
            <a:pPr lvl="1"/>
            <a:r>
              <a:rPr lang="en-US" altLang="en-US" dirty="0"/>
              <a:t>Why robot operating system (ROS)</a:t>
            </a:r>
          </a:p>
          <a:p>
            <a:pPr lvl="1"/>
            <a:r>
              <a:rPr lang="en-US" altLang="en-US" dirty="0"/>
              <a:t>Characteristics of ROS</a:t>
            </a:r>
          </a:p>
          <a:p>
            <a:pPr lvl="1"/>
            <a:r>
              <a:rPr lang="en-US" altLang="zh-CN" dirty="0"/>
              <a:t>ROS packages</a:t>
            </a:r>
          </a:p>
          <a:p>
            <a:pPr lvl="1"/>
            <a:r>
              <a:rPr lang="en-US" altLang="zh-CN" dirty="0"/>
              <a:t>Client libraries</a:t>
            </a:r>
            <a:endParaRPr lang="en-US" altLang="en-US" dirty="0"/>
          </a:p>
          <a:p>
            <a:pPr lvl="1"/>
            <a:r>
              <a:rPr lang="en-US" altLang="en-US" dirty="0"/>
              <a:t>Catkin build system</a:t>
            </a:r>
          </a:p>
          <a:p>
            <a:r>
              <a:rPr lang="en-US" altLang="en-US" dirty="0"/>
              <a:t>Concepts</a:t>
            </a:r>
          </a:p>
          <a:p>
            <a:pPr lvl="1"/>
            <a:r>
              <a:rPr lang="en-GB" dirty="0"/>
              <a:t>Graph </a:t>
            </a:r>
            <a:r>
              <a:rPr lang="en-US" altLang="zh-CN" dirty="0"/>
              <a:t>Re</a:t>
            </a:r>
            <a:r>
              <a:rPr lang="en-GB" altLang="zh-CN" dirty="0"/>
              <a:t>source Names</a:t>
            </a:r>
            <a:r>
              <a:rPr lang="en-GB" dirty="0"/>
              <a:t> </a:t>
            </a:r>
          </a:p>
          <a:p>
            <a:pPr lvl="1"/>
            <a:r>
              <a:rPr lang="en-GB" altLang="en-US" dirty="0"/>
              <a:t>Controller</a:t>
            </a:r>
            <a:endParaRPr lang="en-US" altLang="en-US" dirty="0"/>
          </a:p>
          <a:p>
            <a:pPr lvl="1"/>
            <a:r>
              <a:rPr lang="en-US" altLang="en-US" dirty="0"/>
              <a:t>Node</a:t>
            </a:r>
          </a:p>
          <a:p>
            <a:pPr lvl="1"/>
            <a:r>
              <a:rPr lang="en-US" altLang="en-US" dirty="0"/>
              <a:t>Topic</a:t>
            </a:r>
          </a:p>
          <a:p>
            <a:pPr lvl="1"/>
            <a:r>
              <a:rPr lang="en-US" altLang="en-US" dirty="0"/>
              <a:t>Service</a:t>
            </a:r>
          </a:p>
          <a:p>
            <a:r>
              <a:rPr lang="en-US" altLang="en-US" dirty="0"/>
              <a:t>Useful commands</a:t>
            </a:r>
          </a:p>
          <a:p>
            <a:pPr lvl="1"/>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565AA-1087-4652-ABFA-D632DDEBD69C}"/>
              </a:ext>
            </a:extLst>
          </p:cNvPr>
          <p:cNvSpPr>
            <a:spLocks noGrp="1"/>
          </p:cNvSpPr>
          <p:nvPr>
            <p:ph type="title"/>
          </p:nvPr>
        </p:nvSpPr>
        <p:spPr/>
        <p:txBody>
          <a:bodyPr/>
          <a:lstStyle/>
          <a:p>
            <a:r>
              <a:rPr lang="en-GB" dirty="0"/>
              <a:t>Topic</a:t>
            </a:r>
          </a:p>
        </p:txBody>
      </p:sp>
      <p:sp>
        <p:nvSpPr>
          <p:cNvPr id="24" name="Oval 23">
            <a:extLst>
              <a:ext uri="{FF2B5EF4-FFF2-40B4-BE49-F238E27FC236}">
                <a16:creationId xmlns:a16="http://schemas.microsoft.com/office/drawing/2014/main" id="{30BED3CF-19F9-4B66-9334-4CDD8E230758}"/>
              </a:ext>
            </a:extLst>
          </p:cNvPr>
          <p:cNvSpPr/>
          <p:nvPr/>
        </p:nvSpPr>
        <p:spPr>
          <a:xfrm>
            <a:off x="6944351" y="3632322"/>
            <a:ext cx="848507" cy="848507"/>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200" dirty="0">
              <a:solidFill>
                <a:schemeClr val="tx1"/>
              </a:solidFill>
            </a:endParaRPr>
          </a:p>
        </p:txBody>
      </p:sp>
      <p:sp>
        <p:nvSpPr>
          <p:cNvPr id="25" name="Oval 24">
            <a:extLst>
              <a:ext uri="{FF2B5EF4-FFF2-40B4-BE49-F238E27FC236}">
                <a16:creationId xmlns:a16="http://schemas.microsoft.com/office/drawing/2014/main" id="{5006A007-D7AF-49ED-A8C2-CE9F5A5B3D56}"/>
              </a:ext>
            </a:extLst>
          </p:cNvPr>
          <p:cNvSpPr/>
          <p:nvPr/>
        </p:nvSpPr>
        <p:spPr>
          <a:xfrm>
            <a:off x="6708752" y="3589896"/>
            <a:ext cx="933358" cy="933358"/>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200" dirty="0">
              <a:solidFill>
                <a:schemeClr val="tx1"/>
              </a:solidFill>
            </a:endParaRPr>
          </a:p>
        </p:txBody>
      </p:sp>
      <p:sp>
        <p:nvSpPr>
          <p:cNvPr id="26" name="Oval 25">
            <a:extLst>
              <a:ext uri="{FF2B5EF4-FFF2-40B4-BE49-F238E27FC236}">
                <a16:creationId xmlns:a16="http://schemas.microsoft.com/office/drawing/2014/main" id="{DA5A4BFB-828A-45E0-9B9D-4E98342C8FA8}"/>
              </a:ext>
            </a:extLst>
          </p:cNvPr>
          <p:cNvSpPr/>
          <p:nvPr/>
        </p:nvSpPr>
        <p:spPr>
          <a:xfrm>
            <a:off x="3755649" y="3553675"/>
            <a:ext cx="1026694" cy="10266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FF0000"/>
                </a:solidFill>
              </a:rPr>
              <a:t>Wheel Motor</a:t>
            </a:r>
          </a:p>
          <a:p>
            <a:pPr algn="ctr"/>
            <a:r>
              <a:rPr lang="en-GB" sz="1400" dirty="0">
                <a:solidFill>
                  <a:srgbClr val="FF0000"/>
                </a:solidFill>
              </a:rPr>
              <a:t>Control</a:t>
            </a:r>
          </a:p>
        </p:txBody>
      </p:sp>
      <p:sp>
        <p:nvSpPr>
          <p:cNvPr id="27" name="Oval 26">
            <a:extLst>
              <a:ext uri="{FF2B5EF4-FFF2-40B4-BE49-F238E27FC236}">
                <a16:creationId xmlns:a16="http://schemas.microsoft.com/office/drawing/2014/main" id="{38F24E17-FF44-4478-8BA5-FE28DC0EF53B}"/>
              </a:ext>
            </a:extLst>
          </p:cNvPr>
          <p:cNvSpPr/>
          <p:nvPr/>
        </p:nvSpPr>
        <p:spPr>
          <a:xfrm>
            <a:off x="3755649" y="1565101"/>
            <a:ext cx="1026694" cy="1038701"/>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algn="ctr"/>
            <a:r>
              <a:rPr lang="en-GB" sz="1200" dirty="0">
                <a:solidFill>
                  <a:schemeClr val="tx1"/>
                </a:solidFill>
              </a:rPr>
              <a:t>Laser Distance Sensor</a:t>
            </a:r>
          </a:p>
        </p:txBody>
      </p:sp>
      <p:sp>
        <p:nvSpPr>
          <p:cNvPr id="28" name="Oval 27">
            <a:extLst>
              <a:ext uri="{FF2B5EF4-FFF2-40B4-BE49-F238E27FC236}">
                <a16:creationId xmlns:a16="http://schemas.microsoft.com/office/drawing/2014/main" id="{4C8F2A32-8658-4492-89FE-ADF234B9783D}"/>
              </a:ext>
            </a:extLst>
          </p:cNvPr>
          <p:cNvSpPr/>
          <p:nvPr/>
        </p:nvSpPr>
        <p:spPr>
          <a:xfrm>
            <a:off x="6460872" y="1577108"/>
            <a:ext cx="1026694" cy="102669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SLAM</a:t>
            </a:r>
          </a:p>
        </p:txBody>
      </p:sp>
      <p:sp>
        <p:nvSpPr>
          <p:cNvPr id="29" name="Oval 28">
            <a:extLst>
              <a:ext uri="{FF2B5EF4-FFF2-40B4-BE49-F238E27FC236}">
                <a16:creationId xmlns:a16="http://schemas.microsoft.com/office/drawing/2014/main" id="{DA0902E4-AC1B-4337-8CC1-C3FD210306C3}"/>
              </a:ext>
            </a:extLst>
          </p:cNvPr>
          <p:cNvSpPr/>
          <p:nvPr/>
        </p:nvSpPr>
        <p:spPr>
          <a:xfrm>
            <a:off x="6460872" y="3553675"/>
            <a:ext cx="1026694" cy="1026694"/>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1200" dirty="0">
                <a:solidFill>
                  <a:schemeClr val="tx1"/>
                </a:solidFill>
              </a:rPr>
              <a:t>Navigation </a:t>
            </a:r>
            <a:r>
              <a:rPr lang="en-US" altLang="zh-CN" sz="1200" dirty="0">
                <a:solidFill>
                  <a:schemeClr val="tx1"/>
                </a:solidFill>
              </a:rPr>
              <a:t>Stack</a:t>
            </a:r>
            <a:endParaRPr lang="en-GB" sz="1200" dirty="0">
              <a:solidFill>
                <a:schemeClr val="tx1"/>
              </a:solidFill>
            </a:endParaRPr>
          </a:p>
        </p:txBody>
      </p:sp>
      <p:sp>
        <p:nvSpPr>
          <p:cNvPr id="30" name="Rectangle 29">
            <a:extLst>
              <a:ext uri="{FF2B5EF4-FFF2-40B4-BE49-F238E27FC236}">
                <a16:creationId xmlns:a16="http://schemas.microsoft.com/office/drawing/2014/main" id="{B7D3153C-F7EB-408C-BB52-AA5B66BA17CC}"/>
              </a:ext>
            </a:extLst>
          </p:cNvPr>
          <p:cNvSpPr/>
          <p:nvPr/>
        </p:nvSpPr>
        <p:spPr>
          <a:xfrm>
            <a:off x="5147855" y="4437688"/>
            <a:ext cx="959622" cy="338554"/>
          </a:xfrm>
          <a:prstGeom prst="rect">
            <a:avLst/>
          </a:prstGeom>
          <a:ln w="19050">
            <a:solidFill>
              <a:srgbClr val="FF0000"/>
            </a:solidFill>
          </a:ln>
        </p:spPr>
        <p:txBody>
          <a:bodyPr wrap="square">
            <a:spAutoFit/>
          </a:bodyPr>
          <a:lstStyle/>
          <a:p>
            <a:pPr algn="ctr"/>
            <a:r>
              <a:rPr lang="en-GB" sz="1600" dirty="0">
                <a:solidFill>
                  <a:srgbClr val="FF0000"/>
                </a:solidFill>
              </a:rPr>
              <a:t>/cmd_vel</a:t>
            </a:r>
          </a:p>
        </p:txBody>
      </p:sp>
      <p:sp>
        <p:nvSpPr>
          <p:cNvPr id="31" name="Rectangle 30">
            <a:extLst>
              <a:ext uri="{FF2B5EF4-FFF2-40B4-BE49-F238E27FC236}">
                <a16:creationId xmlns:a16="http://schemas.microsoft.com/office/drawing/2014/main" id="{21363E22-69BE-4C08-BADC-901F0538B1C2}"/>
              </a:ext>
            </a:extLst>
          </p:cNvPr>
          <p:cNvSpPr/>
          <p:nvPr/>
        </p:nvSpPr>
        <p:spPr>
          <a:xfrm>
            <a:off x="5008971" y="1402257"/>
            <a:ext cx="1087029" cy="338554"/>
          </a:xfrm>
          <a:prstGeom prst="rect">
            <a:avLst/>
          </a:prstGeom>
          <a:ln w="19050">
            <a:solidFill>
              <a:schemeClr val="tx1"/>
            </a:solidFill>
          </a:ln>
        </p:spPr>
        <p:txBody>
          <a:bodyPr wrap="square">
            <a:spAutoFit/>
          </a:bodyPr>
          <a:lstStyle/>
          <a:p>
            <a:pPr algn="ctr"/>
            <a:r>
              <a:rPr lang="en-GB" sz="1600" dirty="0"/>
              <a:t>/LaserScan</a:t>
            </a:r>
          </a:p>
        </p:txBody>
      </p:sp>
      <p:sp>
        <p:nvSpPr>
          <p:cNvPr id="32" name="Rectangle 31">
            <a:extLst>
              <a:ext uri="{FF2B5EF4-FFF2-40B4-BE49-F238E27FC236}">
                <a16:creationId xmlns:a16="http://schemas.microsoft.com/office/drawing/2014/main" id="{DDFEF4B5-1790-47E2-8058-E058A63D92CE}"/>
              </a:ext>
            </a:extLst>
          </p:cNvPr>
          <p:cNvSpPr/>
          <p:nvPr/>
        </p:nvSpPr>
        <p:spPr>
          <a:xfrm>
            <a:off x="7191732" y="2925234"/>
            <a:ext cx="1202252" cy="369332"/>
          </a:xfrm>
          <a:prstGeom prst="rect">
            <a:avLst/>
          </a:prstGeom>
        </p:spPr>
        <p:txBody>
          <a:bodyPr wrap="none">
            <a:spAutoFit/>
          </a:bodyPr>
          <a:lstStyle/>
          <a:p>
            <a:r>
              <a:rPr lang="en-GB" dirty="0"/>
              <a:t>/LaserScan</a:t>
            </a:r>
          </a:p>
        </p:txBody>
      </p:sp>
      <p:sp>
        <p:nvSpPr>
          <p:cNvPr id="33" name="Arc 32">
            <a:extLst>
              <a:ext uri="{FF2B5EF4-FFF2-40B4-BE49-F238E27FC236}">
                <a16:creationId xmlns:a16="http://schemas.microsoft.com/office/drawing/2014/main" id="{5D17E2CC-A1E4-4AAA-9D72-3843BEC0CE81}"/>
              </a:ext>
            </a:extLst>
          </p:cNvPr>
          <p:cNvSpPr/>
          <p:nvPr/>
        </p:nvSpPr>
        <p:spPr>
          <a:xfrm rot="1568780">
            <a:off x="4477065" y="1404594"/>
            <a:ext cx="601025" cy="826225"/>
          </a:xfrm>
          <a:prstGeom prst="arc">
            <a:avLst>
              <a:gd name="adj1" fmla="val 11280087"/>
              <a:gd name="adj2" fmla="val 16624154"/>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chemeClr val="tx2"/>
              </a:solidFill>
            </a:endParaRPr>
          </a:p>
        </p:txBody>
      </p:sp>
      <p:sp>
        <p:nvSpPr>
          <p:cNvPr id="34" name="Arc 33">
            <a:extLst>
              <a:ext uri="{FF2B5EF4-FFF2-40B4-BE49-F238E27FC236}">
                <a16:creationId xmlns:a16="http://schemas.microsoft.com/office/drawing/2014/main" id="{4F0840C7-BFB6-4BC5-A29D-55D1B1223071}"/>
              </a:ext>
            </a:extLst>
          </p:cNvPr>
          <p:cNvSpPr/>
          <p:nvPr/>
        </p:nvSpPr>
        <p:spPr>
          <a:xfrm rot="6837927">
            <a:off x="6087003" y="2583655"/>
            <a:ext cx="1147051" cy="1018088"/>
          </a:xfrm>
          <a:prstGeom prst="arc">
            <a:avLst>
              <a:gd name="adj1" fmla="val 11280087"/>
              <a:gd name="adj2" fmla="val 18687021"/>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chemeClr val="tx2"/>
              </a:solidFill>
            </a:endParaRPr>
          </a:p>
        </p:txBody>
      </p:sp>
      <p:sp>
        <p:nvSpPr>
          <p:cNvPr id="35" name="Arc 34">
            <a:extLst>
              <a:ext uri="{FF2B5EF4-FFF2-40B4-BE49-F238E27FC236}">
                <a16:creationId xmlns:a16="http://schemas.microsoft.com/office/drawing/2014/main" id="{3A358C7D-72C8-4623-814E-CCDFC4D161BB}"/>
              </a:ext>
            </a:extLst>
          </p:cNvPr>
          <p:cNvSpPr/>
          <p:nvPr/>
        </p:nvSpPr>
        <p:spPr>
          <a:xfrm rot="10800000">
            <a:off x="6107477" y="4345797"/>
            <a:ext cx="703236" cy="338553"/>
          </a:xfrm>
          <a:prstGeom prst="arc">
            <a:avLst>
              <a:gd name="adj1" fmla="val 11280087"/>
              <a:gd name="adj2" fmla="val 21197945"/>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chemeClr val="tx2"/>
              </a:solidFill>
            </a:endParaRPr>
          </a:p>
        </p:txBody>
      </p:sp>
      <p:sp>
        <p:nvSpPr>
          <p:cNvPr id="36" name="Arc 35">
            <a:extLst>
              <a:ext uri="{FF2B5EF4-FFF2-40B4-BE49-F238E27FC236}">
                <a16:creationId xmlns:a16="http://schemas.microsoft.com/office/drawing/2014/main" id="{3F76C2F9-327E-4E31-BE83-225546D12066}"/>
              </a:ext>
            </a:extLst>
          </p:cNvPr>
          <p:cNvSpPr/>
          <p:nvPr/>
        </p:nvSpPr>
        <p:spPr>
          <a:xfrm>
            <a:off x="4777579" y="3185450"/>
            <a:ext cx="1902011" cy="1188695"/>
          </a:xfrm>
          <a:prstGeom prst="arc">
            <a:avLst>
              <a:gd name="adj1" fmla="val 18902413"/>
              <a:gd name="adj2" fmla="val 21197945"/>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chemeClr val="tx2"/>
              </a:solidFill>
            </a:endParaRPr>
          </a:p>
        </p:txBody>
      </p:sp>
      <p:sp>
        <p:nvSpPr>
          <p:cNvPr id="37" name="Arc 36">
            <a:extLst>
              <a:ext uri="{FF2B5EF4-FFF2-40B4-BE49-F238E27FC236}">
                <a16:creationId xmlns:a16="http://schemas.microsoft.com/office/drawing/2014/main" id="{56741323-7084-4F42-8A09-FDD21F3EEC22}"/>
              </a:ext>
            </a:extLst>
          </p:cNvPr>
          <p:cNvSpPr/>
          <p:nvPr/>
        </p:nvSpPr>
        <p:spPr>
          <a:xfrm rot="20231724">
            <a:off x="5626821" y="2253722"/>
            <a:ext cx="1153087" cy="879381"/>
          </a:xfrm>
          <a:prstGeom prst="arc">
            <a:avLst>
              <a:gd name="adj1" fmla="val 10222230"/>
              <a:gd name="adj2" fmla="val 19511552"/>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chemeClr val="tx2"/>
              </a:solidFill>
            </a:endParaRPr>
          </a:p>
        </p:txBody>
      </p:sp>
      <p:sp>
        <p:nvSpPr>
          <p:cNvPr id="38" name="Rectangle 37">
            <a:extLst>
              <a:ext uri="{FF2B5EF4-FFF2-40B4-BE49-F238E27FC236}">
                <a16:creationId xmlns:a16="http://schemas.microsoft.com/office/drawing/2014/main" id="{AA340B62-257E-40F3-AC6F-20C66BC2BC78}"/>
              </a:ext>
            </a:extLst>
          </p:cNvPr>
          <p:cNvSpPr/>
          <p:nvPr/>
        </p:nvSpPr>
        <p:spPr>
          <a:xfrm>
            <a:off x="5001009" y="3029741"/>
            <a:ext cx="1198540" cy="338554"/>
          </a:xfrm>
          <a:prstGeom prst="rect">
            <a:avLst/>
          </a:prstGeom>
          <a:ln w="19050">
            <a:solidFill>
              <a:srgbClr val="FF0000"/>
            </a:solidFill>
          </a:ln>
        </p:spPr>
        <p:txBody>
          <a:bodyPr wrap="square">
            <a:spAutoFit/>
          </a:bodyPr>
          <a:lstStyle/>
          <a:p>
            <a:pPr algn="ctr"/>
            <a:r>
              <a:rPr lang="en-GB" sz="1600" dirty="0">
                <a:solidFill>
                  <a:srgbClr val="FF0000"/>
                </a:solidFill>
              </a:rPr>
              <a:t>/odometry</a:t>
            </a:r>
          </a:p>
        </p:txBody>
      </p:sp>
      <p:sp>
        <p:nvSpPr>
          <p:cNvPr id="39" name="Rectangle 38">
            <a:extLst>
              <a:ext uri="{FF2B5EF4-FFF2-40B4-BE49-F238E27FC236}">
                <a16:creationId xmlns:a16="http://schemas.microsoft.com/office/drawing/2014/main" id="{0A64D5E1-63E7-4C16-8CE7-71D239F22F6E}"/>
              </a:ext>
            </a:extLst>
          </p:cNvPr>
          <p:cNvSpPr/>
          <p:nvPr/>
        </p:nvSpPr>
        <p:spPr>
          <a:xfrm>
            <a:off x="2922435" y="1904595"/>
            <a:ext cx="862737" cy="369332"/>
          </a:xfrm>
          <a:prstGeom prst="rect">
            <a:avLst/>
          </a:prstGeom>
        </p:spPr>
        <p:txBody>
          <a:bodyPr wrap="none">
            <a:spAutoFit/>
          </a:bodyPr>
          <a:lstStyle/>
          <a:p>
            <a:r>
              <a:rPr lang="en-GB" dirty="0"/>
              <a:t>Node 2</a:t>
            </a:r>
          </a:p>
        </p:txBody>
      </p:sp>
      <p:sp>
        <p:nvSpPr>
          <p:cNvPr id="40" name="Rectangle 39">
            <a:extLst>
              <a:ext uri="{FF2B5EF4-FFF2-40B4-BE49-F238E27FC236}">
                <a16:creationId xmlns:a16="http://schemas.microsoft.com/office/drawing/2014/main" id="{A701BC97-3182-4E7B-972E-303D4843B84B}"/>
              </a:ext>
            </a:extLst>
          </p:cNvPr>
          <p:cNvSpPr/>
          <p:nvPr/>
        </p:nvSpPr>
        <p:spPr>
          <a:xfrm>
            <a:off x="7498178" y="1904595"/>
            <a:ext cx="862737" cy="369332"/>
          </a:xfrm>
          <a:prstGeom prst="rect">
            <a:avLst/>
          </a:prstGeom>
        </p:spPr>
        <p:txBody>
          <a:bodyPr wrap="none">
            <a:spAutoFit/>
          </a:bodyPr>
          <a:lstStyle/>
          <a:p>
            <a:r>
              <a:rPr lang="en-GB" dirty="0"/>
              <a:t>Node 3</a:t>
            </a:r>
          </a:p>
        </p:txBody>
      </p:sp>
      <p:sp>
        <p:nvSpPr>
          <p:cNvPr id="41" name="Rectangle 40">
            <a:extLst>
              <a:ext uri="{FF2B5EF4-FFF2-40B4-BE49-F238E27FC236}">
                <a16:creationId xmlns:a16="http://schemas.microsoft.com/office/drawing/2014/main" id="{F674511B-2709-410C-9FA4-163083AD52B7}"/>
              </a:ext>
            </a:extLst>
          </p:cNvPr>
          <p:cNvSpPr/>
          <p:nvPr/>
        </p:nvSpPr>
        <p:spPr>
          <a:xfrm>
            <a:off x="7830189" y="3859401"/>
            <a:ext cx="1170513" cy="369332"/>
          </a:xfrm>
          <a:prstGeom prst="rect">
            <a:avLst/>
          </a:prstGeom>
        </p:spPr>
        <p:txBody>
          <a:bodyPr wrap="none">
            <a:spAutoFit/>
          </a:bodyPr>
          <a:lstStyle/>
          <a:p>
            <a:r>
              <a:rPr lang="en-GB" dirty="0"/>
              <a:t>Node 4…N</a:t>
            </a:r>
          </a:p>
        </p:txBody>
      </p:sp>
      <p:sp>
        <p:nvSpPr>
          <p:cNvPr id="42" name="Rectangle 41">
            <a:extLst>
              <a:ext uri="{FF2B5EF4-FFF2-40B4-BE49-F238E27FC236}">
                <a16:creationId xmlns:a16="http://schemas.microsoft.com/office/drawing/2014/main" id="{EA4612F5-D74A-4560-B8FE-E0B2E2393AA1}"/>
              </a:ext>
            </a:extLst>
          </p:cNvPr>
          <p:cNvSpPr/>
          <p:nvPr/>
        </p:nvSpPr>
        <p:spPr>
          <a:xfrm>
            <a:off x="2922435" y="3934471"/>
            <a:ext cx="862737" cy="369332"/>
          </a:xfrm>
          <a:prstGeom prst="rect">
            <a:avLst/>
          </a:prstGeom>
        </p:spPr>
        <p:txBody>
          <a:bodyPr wrap="none">
            <a:spAutoFit/>
          </a:bodyPr>
          <a:lstStyle/>
          <a:p>
            <a:r>
              <a:rPr lang="en-GB" dirty="0">
                <a:solidFill>
                  <a:srgbClr val="FF0000"/>
                </a:solidFill>
              </a:rPr>
              <a:t>Node 1</a:t>
            </a:r>
          </a:p>
        </p:txBody>
      </p:sp>
      <p:sp>
        <p:nvSpPr>
          <p:cNvPr id="43" name="Arc 42">
            <a:extLst>
              <a:ext uri="{FF2B5EF4-FFF2-40B4-BE49-F238E27FC236}">
                <a16:creationId xmlns:a16="http://schemas.microsoft.com/office/drawing/2014/main" id="{224EF260-4085-45D0-9D8D-A09D37DCC781}"/>
              </a:ext>
            </a:extLst>
          </p:cNvPr>
          <p:cNvSpPr/>
          <p:nvPr/>
        </p:nvSpPr>
        <p:spPr>
          <a:xfrm rot="17765470">
            <a:off x="4158951" y="3398254"/>
            <a:ext cx="1256463" cy="698673"/>
          </a:xfrm>
          <a:prstGeom prst="arc">
            <a:avLst>
              <a:gd name="adj1" fmla="val 16318875"/>
              <a:gd name="adj2" fmla="val 21197945"/>
            </a:avLst>
          </a:prstGeom>
          <a:ln>
            <a:solidFill>
              <a:srgbClr val="FF0000"/>
            </a:solidFill>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rgbClr val="FF0000"/>
              </a:solidFill>
            </a:endParaRPr>
          </a:p>
        </p:txBody>
      </p:sp>
      <p:sp>
        <p:nvSpPr>
          <p:cNvPr id="44" name="Arc 43">
            <a:extLst>
              <a:ext uri="{FF2B5EF4-FFF2-40B4-BE49-F238E27FC236}">
                <a16:creationId xmlns:a16="http://schemas.microsoft.com/office/drawing/2014/main" id="{1220EB5F-BFA4-45E7-AE6D-9A6654A3FD39}"/>
              </a:ext>
            </a:extLst>
          </p:cNvPr>
          <p:cNvSpPr/>
          <p:nvPr/>
        </p:nvSpPr>
        <p:spPr>
          <a:xfrm rot="10800000">
            <a:off x="4452669" y="4360577"/>
            <a:ext cx="703236" cy="338553"/>
          </a:xfrm>
          <a:prstGeom prst="arc">
            <a:avLst>
              <a:gd name="adj1" fmla="val 11280087"/>
              <a:gd name="adj2" fmla="val 21197945"/>
            </a:avLst>
          </a:prstGeom>
          <a:ln>
            <a:solidFill>
              <a:srgbClr val="FF0000"/>
            </a:solidFill>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rgbClr val="FF0000"/>
              </a:solidFill>
            </a:endParaRPr>
          </a:p>
        </p:txBody>
      </p:sp>
      <p:sp>
        <p:nvSpPr>
          <p:cNvPr id="45" name="Arc 44">
            <a:extLst>
              <a:ext uri="{FF2B5EF4-FFF2-40B4-BE49-F238E27FC236}">
                <a16:creationId xmlns:a16="http://schemas.microsoft.com/office/drawing/2014/main" id="{5CC1AF22-5F89-4969-8FC6-7D660125D0E6}"/>
              </a:ext>
            </a:extLst>
          </p:cNvPr>
          <p:cNvSpPr/>
          <p:nvPr/>
        </p:nvSpPr>
        <p:spPr>
          <a:xfrm rot="1568780">
            <a:off x="5993359" y="1447121"/>
            <a:ext cx="1006406" cy="811613"/>
          </a:xfrm>
          <a:prstGeom prst="arc">
            <a:avLst>
              <a:gd name="adj1" fmla="val 11280087"/>
              <a:gd name="adj2" fmla="val 17774153"/>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solidFill>
                <a:schemeClr val="tx2"/>
              </a:solidFill>
            </a:endParaRPr>
          </a:p>
        </p:txBody>
      </p:sp>
    </p:spTree>
    <p:extLst>
      <p:ext uri="{BB962C8B-B14F-4D97-AF65-F5344CB8AC3E}">
        <p14:creationId xmlns:p14="http://schemas.microsoft.com/office/powerpoint/2010/main" val="1615860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C51E-681A-4742-ABA1-F454ACC8F9A9}"/>
              </a:ext>
            </a:extLst>
          </p:cNvPr>
          <p:cNvSpPr>
            <a:spLocks noGrp="1"/>
          </p:cNvSpPr>
          <p:nvPr>
            <p:ph type="title"/>
          </p:nvPr>
        </p:nvSpPr>
        <p:spPr/>
        <p:txBody>
          <a:bodyPr/>
          <a:lstStyle/>
          <a:p>
            <a:r>
              <a:rPr lang="en-GB" dirty="0"/>
              <a:t>Service</a:t>
            </a:r>
          </a:p>
        </p:txBody>
      </p:sp>
      <p:sp>
        <p:nvSpPr>
          <p:cNvPr id="3" name="Content Placeholder 2">
            <a:extLst>
              <a:ext uri="{FF2B5EF4-FFF2-40B4-BE49-F238E27FC236}">
                <a16:creationId xmlns:a16="http://schemas.microsoft.com/office/drawing/2014/main" id="{E5864A33-F320-4F6C-8988-F5793EA82C24}"/>
              </a:ext>
            </a:extLst>
          </p:cNvPr>
          <p:cNvSpPr>
            <a:spLocks noGrp="1"/>
          </p:cNvSpPr>
          <p:nvPr>
            <p:ph idx="1"/>
          </p:nvPr>
        </p:nvSpPr>
        <p:spPr>
          <a:xfrm>
            <a:off x="505619" y="1485901"/>
            <a:ext cx="11180762" cy="4086225"/>
          </a:xfrm>
        </p:spPr>
        <p:txBody>
          <a:bodyPr/>
          <a:lstStyle/>
          <a:p>
            <a:r>
              <a:rPr lang="en-US" altLang="zh-CN" dirty="0"/>
              <a:t>Service is requested by a client and responded to by a server.</a:t>
            </a:r>
          </a:p>
          <a:p>
            <a:r>
              <a:rPr lang="en-US" altLang="zh-CN" dirty="0"/>
              <a:t>Synchronous</a:t>
            </a:r>
          </a:p>
          <a:p>
            <a:r>
              <a:rPr lang="en-US" altLang="zh-CN" dirty="0"/>
              <a:t>Bidirectional</a:t>
            </a:r>
          </a:p>
          <a:p>
            <a:r>
              <a:rPr lang="en-US" altLang="zh-CN" dirty="0"/>
              <a:t>One to one</a:t>
            </a:r>
          </a:p>
          <a:p>
            <a:r>
              <a:rPr lang="en-US" dirty="0"/>
              <a:t>A certain service can only be advertised by one node.</a:t>
            </a:r>
          </a:p>
        </p:txBody>
      </p:sp>
      <p:sp>
        <p:nvSpPr>
          <p:cNvPr id="6" name="Oval 5">
            <a:extLst>
              <a:ext uri="{FF2B5EF4-FFF2-40B4-BE49-F238E27FC236}">
                <a16:creationId xmlns:a16="http://schemas.microsoft.com/office/drawing/2014/main" id="{FA964DAE-6250-4D04-851B-D2A949EA0CAF}"/>
              </a:ext>
            </a:extLst>
          </p:cNvPr>
          <p:cNvSpPr/>
          <p:nvPr/>
        </p:nvSpPr>
        <p:spPr>
          <a:xfrm>
            <a:off x="6981825" y="4329112"/>
            <a:ext cx="1817512" cy="666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Server</a:t>
            </a:r>
          </a:p>
        </p:txBody>
      </p:sp>
      <p:sp>
        <p:nvSpPr>
          <p:cNvPr id="8" name="Oval 7">
            <a:extLst>
              <a:ext uri="{FF2B5EF4-FFF2-40B4-BE49-F238E27FC236}">
                <a16:creationId xmlns:a16="http://schemas.microsoft.com/office/drawing/2014/main" id="{F5C9C593-64E8-497F-BD6B-ADF5BD76D75C}"/>
              </a:ext>
            </a:extLst>
          </p:cNvPr>
          <p:cNvSpPr/>
          <p:nvPr/>
        </p:nvSpPr>
        <p:spPr>
          <a:xfrm>
            <a:off x="2451630" y="4329112"/>
            <a:ext cx="2068689" cy="666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Client</a:t>
            </a:r>
          </a:p>
        </p:txBody>
      </p:sp>
      <p:sp>
        <p:nvSpPr>
          <p:cNvPr id="16" name="Arc 15">
            <a:extLst>
              <a:ext uri="{FF2B5EF4-FFF2-40B4-BE49-F238E27FC236}">
                <a16:creationId xmlns:a16="http://schemas.microsoft.com/office/drawing/2014/main" id="{7947307C-ACA4-469E-8A1C-ED507008F3FD}"/>
              </a:ext>
            </a:extLst>
          </p:cNvPr>
          <p:cNvSpPr/>
          <p:nvPr/>
        </p:nvSpPr>
        <p:spPr>
          <a:xfrm>
            <a:off x="4517319" y="4057649"/>
            <a:ext cx="2464506" cy="1209675"/>
          </a:xfrm>
          <a:prstGeom prst="arc">
            <a:avLst>
              <a:gd name="adj1" fmla="val 11280087"/>
              <a:gd name="adj2" fmla="val 21197945"/>
            </a:avLst>
          </a:prstGeom>
          <a:ln w="38100">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0" name="Arc 19">
            <a:extLst>
              <a:ext uri="{FF2B5EF4-FFF2-40B4-BE49-F238E27FC236}">
                <a16:creationId xmlns:a16="http://schemas.microsoft.com/office/drawing/2014/main" id="{4BD28A35-3F55-4097-B872-0EB5F59D137B}"/>
              </a:ext>
            </a:extLst>
          </p:cNvPr>
          <p:cNvSpPr/>
          <p:nvPr/>
        </p:nvSpPr>
        <p:spPr>
          <a:xfrm flipH="1" flipV="1">
            <a:off x="4517319" y="4064082"/>
            <a:ext cx="2464506" cy="1209675"/>
          </a:xfrm>
          <a:prstGeom prst="arc">
            <a:avLst>
              <a:gd name="adj1" fmla="val 11280087"/>
              <a:gd name="adj2" fmla="val 21197945"/>
            </a:avLst>
          </a:prstGeom>
          <a:ln w="38100">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 name="TextBox 20">
            <a:extLst>
              <a:ext uri="{FF2B5EF4-FFF2-40B4-BE49-F238E27FC236}">
                <a16:creationId xmlns:a16="http://schemas.microsoft.com/office/drawing/2014/main" id="{81F89E64-7BC7-444B-A24B-300F0504CCD1}"/>
              </a:ext>
            </a:extLst>
          </p:cNvPr>
          <p:cNvSpPr txBox="1"/>
          <p:nvPr/>
        </p:nvSpPr>
        <p:spPr>
          <a:xfrm>
            <a:off x="5307015" y="3924841"/>
            <a:ext cx="885114" cy="290849"/>
          </a:xfrm>
          <a:prstGeom prst="rect">
            <a:avLst/>
          </a:prstGeom>
          <a:noFill/>
        </p:spPr>
        <p:txBody>
          <a:bodyPr wrap="non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1"/>
                </a:solidFill>
                <a:highlight>
                  <a:srgbClr val="C0C0C0"/>
                </a:highlight>
                <a:latin typeface="+mn-lt"/>
                <a:ea typeface="+mn-ea"/>
                <a:cs typeface="+mn-cs"/>
              </a:rPr>
              <a:t>Request</a:t>
            </a:r>
          </a:p>
        </p:txBody>
      </p:sp>
      <p:sp>
        <p:nvSpPr>
          <p:cNvPr id="23" name="TextBox 22">
            <a:extLst>
              <a:ext uri="{FF2B5EF4-FFF2-40B4-BE49-F238E27FC236}">
                <a16:creationId xmlns:a16="http://schemas.microsoft.com/office/drawing/2014/main" id="{505EE28D-9976-4700-9DB7-D53D142BF1FF}"/>
              </a:ext>
            </a:extLst>
          </p:cNvPr>
          <p:cNvSpPr txBox="1"/>
          <p:nvPr/>
        </p:nvSpPr>
        <p:spPr>
          <a:xfrm>
            <a:off x="5226159" y="5109283"/>
            <a:ext cx="1046825" cy="290849"/>
          </a:xfrm>
          <a:prstGeom prst="rect">
            <a:avLst/>
          </a:prstGeom>
          <a:noFill/>
        </p:spPr>
        <p:txBody>
          <a:bodyPr wrap="non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1"/>
                </a:solidFill>
                <a:highlight>
                  <a:srgbClr val="C0C0C0"/>
                </a:highlight>
                <a:latin typeface="+mn-lt"/>
                <a:ea typeface="+mn-ea"/>
                <a:cs typeface="+mn-cs"/>
              </a:rPr>
              <a:t>Response</a:t>
            </a:r>
          </a:p>
        </p:txBody>
      </p:sp>
    </p:spTree>
    <p:extLst>
      <p:ext uri="{BB962C8B-B14F-4D97-AF65-F5344CB8AC3E}">
        <p14:creationId xmlns:p14="http://schemas.microsoft.com/office/powerpoint/2010/main" val="2908694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C51E-681A-4742-ABA1-F454ACC8F9A9}"/>
              </a:ext>
            </a:extLst>
          </p:cNvPr>
          <p:cNvSpPr>
            <a:spLocks noGrp="1"/>
          </p:cNvSpPr>
          <p:nvPr>
            <p:ph type="title"/>
          </p:nvPr>
        </p:nvSpPr>
        <p:spPr/>
        <p:txBody>
          <a:bodyPr/>
          <a:lstStyle/>
          <a:p>
            <a:r>
              <a:rPr lang="en-GB" dirty="0"/>
              <a:t>“srv” File</a:t>
            </a:r>
          </a:p>
        </p:txBody>
      </p:sp>
      <p:sp>
        <p:nvSpPr>
          <p:cNvPr id="3" name="Content Placeholder 2">
            <a:extLst>
              <a:ext uri="{FF2B5EF4-FFF2-40B4-BE49-F238E27FC236}">
                <a16:creationId xmlns:a16="http://schemas.microsoft.com/office/drawing/2014/main" id="{E5864A33-F320-4F6C-8988-F5793EA82C24}"/>
              </a:ext>
            </a:extLst>
          </p:cNvPr>
          <p:cNvSpPr>
            <a:spLocks noGrp="1"/>
          </p:cNvSpPr>
          <p:nvPr>
            <p:ph idx="1"/>
          </p:nvPr>
        </p:nvSpPr>
        <p:spPr>
          <a:xfrm>
            <a:off x="505619" y="1485901"/>
            <a:ext cx="11180762" cy="4086225"/>
          </a:xfrm>
        </p:spPr>
        <p:txBody>
          <a:bodyPr/>
          <a:lstStyle/>
          <a:p>
            <a:r>
              <a:rPr lang="en-US" altLang="zh-CN" dirty="0"/>
              <a:t>Composed of both request message and response message	</a:t>
            </a:r>
            <a:endParaRPr lang="en-US" dirty="0"/>
          </a:p>
        </p:txBody>
      </p:sp>
      <p:grpSp>
        <p:nvGrpSpPr>
          <p:cNvPr id="10" name="Group 9">
            <a:extLst>
              <a:ext uri="{FF2B5EF4-FFF2-40B4-BE49-F238E27FC236}">
                <a16:creationId xmlns:a16="http://schemas.microsoft.com/office/drawing/2014/main" id="{1E5951A7-C4A0-492B-8E0B-A8F2ADF93519}"/>
              </a:ext>
            </a:extLst>
          </p:cNvPr>
          <p:cNvGrpSpPr/>
          <p:nvPr/>
        </p:nvGrpSpPr>
        <p:grpSpPr>
          <a:xfrm>
            <a:off x="2884311" y="3151566"/>
            <a:ext cx="6666090" cy="1981251"/>
            <a:chOff x="3505200" y="3127022"/>
            <a:chExt cx="6666090" cy="1981251"/>
          </a:xfrm>
        </p:grpSpPr>
        <p:sp>
          <p:nvSpPr>
            <p:cNvPr id="11" name="TextBox 10">
              <a:extLst>
                <a:ext uri="{FF2B5EF4-FFF2-40B4-BE49-F238E27FC236}">
                  <a16:creationId xmlns:a16="http://schemas.microsoft.com/office/drawing/2014/main" id="{DCEBCA4D-F20D-4D6E-A3BD-AC5145383AA9}"/>
                </a:ext>
              </a:extLst>
            </p:cNvPr>
            <p:cNvSpPr txBox="1"/>
            <p:nvPr/>
          </p:nvSpPr>
          <p:spPr>
            <a:xfrm>
              <a:off x="4639734" y="3714045"/>
              <a:ext cx="5531556" cy="1394228"/>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dirty="0">
                  <a:solidFill>
                    <a:schemeClr val="tx2"/>
                  </a:solidFill>
                  <a:latin typeface="+mn-lt"/>
                  <a:ea typeface="+mn-ea"/>
                </a:rPr>
                <a:t>int64</a:t>
              </a:r>
              <a:r>
                <a:rPr lang="en-GB" sz="2100" kern="1200" dirty="0">
                  <a:solidFill>
                    <a:schemeClr val="tx2"/>
                  </a:solidFill>
                  <a:latin typeface="+mn-lt"/>
                  <a:ea typeface="+mn-ea"/>
                  <a:cs typeface="+mn-cs"/>
                </a:rPr>
                <a:t>	a</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dirty="0">
                  <a:solidFill>
                    <a:schemeClr val="tx2"/>
                  </a:solidFill>
                  <a:latin typeface="+mn-lt"/>
                  <a:ea typeface="+mn-ea"/>
                </a:rPr>
                <a:t>int64	b</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dirty="0">
                  <a:solidFill>
                    <a:schemeClr val="tx2"/>
                  </a:solidFill>
                  <a:latin typeface="+mn-lt"/>
                  <a:ea typeface="+mn-ea"/>
                </a:rPr>
                <a:t>---</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dirty="0">
                  <a:solidFill>
                    <a:schemeClr val="tx2"/>
                  </a:solidFill>
                  <a:latin typeface="+mn-lt"/>
                  <a:ea typeface="+mn-ea"/>
                </a:rPr>
                <a:t>Int64	sum	 </a:t>
              </a:r>
              <a:endParaRPr lang="en-GB" sz="2100" kern="1200" dirty="0">
                <a:solidFill>
                  <a:schemeClr val="tx2"/>
                </a:solidFill>
                <a:latin typeface="+mn-lt"/>
                <a:ea typeface="+mn-ea"/>
                <a:cs typeface="+mn-cs"/>
              </a:endParaRPr>
            </a:p>
          </p:txBody>
        </p:sp>
        <p:sp>
          <p:nvSpPr>
            <p:cNvPr id="12" name="Rectangle 11">
              <a:extLst>
                <a:ext uri="{FF2B5EF4-FFF2-40B4-BE49-F238E27FC236}">
                  <a16:creationId xmlns:a16="http://schemas.microsoft.com/office/drawing/2014/main" id="{E5A6101B-D966-4A32-9F9B-3A3F951D53C1}"/>
                </a:ext>
              </a:extLst>
            </p:cNvPr>
            <p:cNvSpPr/>
            <p:nvPr/>
          </p:nvSpPr>
          <p:spPr>
            <a:xfrm>
              <a:off x="3505200" y="3127022"/>
              <a:ext cx="2269067" cy="40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example.srv</a:t>
              </a:r>
            </a:p>
          </p:txBody>
        </p:sp>
      </p:grpSp>
      <p:sp>
        <p:nvSpPr>
          <p:cNvPr id="13" name="TextBox 12">
            <a:extLst>
              <a:ext uri="{FF2B5EF4-FFF2-40B4-BE49-F238E27FC236}">
                <a16:creationId xmlns:a16="http://schemas.microsoft.com/office/drawing/2014/main" id="{A4AFB290-40AF-4A90-AFC2-4571381DC7AA}"/>
              </a:ext>
            </a:extLst>
          </p:cNvPr>
          <p:cNvSpPr txBox="1"/>
          <p:nvPr/>
        </p:nvSpPr>
        <p:spPr>
          <a:xfrm>
            <a:off x="7008815" y="3874041"/>
            <a:ext cx="885114" cy="290849"/>
          </a:xfrm>
          <a:prstGeom prst="rect">
            <a:avLst/>
          </a:prstGeom>
          <a:noFill/>
        </p:spPr>
        <p:txBody>
          <a:bodyPr wrap="non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1"/>
                </a:solidFill>
                <a:highlight>
                  <a:srgbClr val="C0C0C0"/>
                </a:highlight>
                <a:latin typeface="+mn-lt"/>
                <a:ea typeface="+mn-ea"/>
                <a:cs typeface="+mn-cs"/>
              </a:rPr>
              <a:t>Request</a:t>
            </a:r>
          </a:p>
        </p:txBody>
      </p:sp>
      <p:sp>
        <p:nvSpPr>
          <p:cNvPr id="14" name="TextBox 13">
            <a:extLst>
              <a:ext uri="{FF2B5EF4-FFF2-40B4-BE49-F238E27FC236}">
                <a16:creationId xmlns:a16="http://schemas.microsoft.com/office/drawing/2014/main" id="{87333083-B652-4FAF-A3FA-B86110D94171}"/>
              </a:ext>
            </a:extLst>
          </p:cNvPr>
          <p:cNvSpPr txBox="1"/>
          <p:nvPr/>
        </p:nvSpPr>
        <p:spPr>
          <a:xfrm>
            <a:off x="7008815" y="4841968"/>
            <a:ext cx="1046825" cy="290849"/>
          </a:xfrm>
          <a:prstGeom prst="rect">
            <a:avLst/>
          </a:prstGeom>
          <a:noFill/>
        </p:spPr>
        <p:txBody>
          <a:bodyPr wrap="non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dirty="0">
                <a:solidFill>
                  <a:schemeClr val="accent1"/>
                </a:solidFill>
                <a:highlight>
                  <a:srgbClr val="C0C0C0"/>
                </a:highlight>
                <a:latin typeface="+mn-lt"/>
                <a:ea typeface="+mn-ea"/>
              </a:rPr>
              <a:t>Response</a:t>
            </a:r>
            <a:endParaRPr lang="en-GB" sz="2100" kern="1200" dirty="0">
              <a:solidFill>
                <a:schemeClr val="accent1"/>
              </a:solidFill>
              <a:highlight>
                <a:srgbClr val="C0C0C0"/>
              </a:highlight>
              <a:latin typeface="+mn-lt"/>
              <a:ea typeface="+mn-ea"/>
              <a:cs typeface="+mn-cs"/>
            </a:endParaRPr>
          </a:p>
        </p:txBody>
      </p:sp>
      <p:sp>
        <p:nvSpPr>
          <p:cNvPr id="7" name="Arrow: Right 6">
            <a:extLst>
              <a:ext uri="{FF2B5EF4-FFF2-40B4-BE49-F238E27FC236}">
                <a16:creationId xmlns:a16="http://schemas.microsoft.com/office/drawing/2014/main" id="{B0D4F626-7D47-4E03-8A61-0F47DDAF9068}"/>
              </a:ext>
            </a:extLst>
          </p:cNvPr>
          <p:cNvSpPr/>
          <p:nvPr/>
        </p:nvSpPr>
        <p:spPr>
          <a:xfrm rot="10800000">
            <a:off x="5899508" y="3874041"/>
            <a:ext cx="885114" cy="29084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Arrow: Right 17">
            <a:extLst>
              <a:ext uri="{FF2B5EF4-FFF2-40B4-BE49-F238E27FC236}">
                <a16:creationId xmlns:a16="http://schemas.microsoft.com/office/drawing/2014/main" id="{AD68773D-C129-4AD3-84CE-16092AAD7520}"/>
              </a:ext>
            </a:extLst>
          </p:cNvPr>
          <p:cNvSpPr/>
          <p:nvPr/>
        </p:nvSpPr>
        <p:spPr>
          <a:xfrm rot="10800000">
            <a:off x="5899507" y="4841968"/>
            <a:ext cx="885114" cy="29084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78740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7715-324B-49C4-9758-CD5E0D438E02}"/>
              </a:ext>
            </a:extLst>
          </p:cNvPr>
          <p:cNvSpPr>
            <a:spLocks noGrp="1"/>
          </p:cNvSpPr>
          <p:nvPr>
            <p:ph type="title"/>
          </p:nvPr>
        </p:nvSpPr>
        <p:spPr/>
        <p:txBody>
          <a:bodyPr/>
          <a:lstStyle/>
          <a:p>
            <a:r>
              <a:rPr lang="en-GB" dirty="0"/>
              <a:t>Useful Commands</a:t>
            </a:r>
          </a:p>
        </p:txBody>
      </p:sp>
      <p:graphicFrame>
        <p:nvGraphicFramePr>
          <p:cNvPr id="4" name="Content Placeholder 3">
            <a:extLst>
              <a:ext uri="{FF2B5EF4-FFF2-40B4-BE49-F238E27FC236}">
                <a16:creationId xmlns:a16="http://schemas.microsoft.com/office/drawing/2014/main" id="{35E24D53-A665-4C63-943A-325B59269232}"/>
              </a:ext>
            </a:extLst>
          </p:cNvPr>
          <p:cNvGraphicFramePr>
            <a:graphicFrameLocks noGrp="1"/>
          </p:cNvGraphicFramePr>
          <p:nvPr>
            <p:ph idx="1"/>
            <p:extLst>
              <p:ext uri="{D42A27DB-BD31-4B8C-83A1-F6EECF244321}">
                <p14:modId xmlns:p14="http://schemas.microsoft.com/office/powerpoint/2010/main" val="84764986"/>
              </p:ext>
            </p:extLst>
          </p:nvPr>
        </p:nvGraphicFramePr>
        <p:xfrm>
          <a:off x="126365" y="1309427"/>
          <a:ext cx="11735669" cy="4993640"/>
        </p:xfrm>
        <a:graphic>
          <a:graphicData uri="http://schemas.openxmlformats.org/drawingml/2006/table">
            <a:tbl>
              <a:tblPr firstRow="1" bandRow="1">
                <a:tableStyleId>{3B4B98B0-60AC-42C2-AFA5-B58CD77FA1E5}</a:tableStyleId>
              </a:tblPr>
              <a:tblGrid>
                <a:gridCol w="4493260">
                  <a:extLst>
                    <a:ext uri="{9D8B030D-6E8A-4147-A177-3AD203B41FA5}">
                      <a16:colId xmlns:a16="http://schemas.microsoft.com/office/drawing/2014/main" val="1921543676"/>
                    </a:ext>
                  </a:extLst>
                </a:gridCol>
                <a:gridCol w="3515488">
                  <a:extLst>
                    <a:ext uri="{9D8B030D-6E8A-4147-A177-3AD203B41FA5}">
                      <a16:colId xmlns:a16="http://schemas.microsoft.com/office/drawing/2014/main" val="450914984"/>
                    </a:ext>
                  </a:extLst>
                </a:gridCol>
                <a:gridCol w="3726921">
                  <a:extLst>
                    <a:ext uri="{9D8B030D-6E8A-4147-A177-3AD203B41FA5}">
                      <a16:colId xmlns:a16="http://schemas.microsoft.com/office/drawing/2014/main" val="3342816198"/>
                    </a:ext>
                  </a:extLst>
                </a:gridCol>
              </a:tblGrid>
              <a:tr h="370840">
                <a:tc>
                  <a:txBody>
                    <a:bodyPr/>
                    <a:lstStyle/>
                    <a:p>
                      <a:r>
                        <a:rPr lang="en-GB" dirty="0"/>
                        <a:t>Command</a:t>
                      </a:r>
                    </a:p>
                  </a:txBody>
                  <a:tcPr/>
                </a:tc>
                <a:tc>
                  <a:txBody>
                    <a:bodyPr/>
                    <a:lstStyle/>
                    <a:p>
                      <a:r>
                        <a:rPr lang="en-GB" dirty="0"/>
                        <a:t>Description</a:t>
                      </a:r>
                    </a:p>
                  </a:txBody>
                  <a:tcPr/>
                </a:tc>
                <a:tc>
                  <a:txBody>
                    <a:bodyPr/>
                    <a:lstStyle/>
                    <a:p>
                      <a:r>
                        <a:rPr lang="en-GB" dirty="0"/>
                        <a:t>Example</a:t>
                      </a:r>
                    </a:p>
                  </a:txBody>
                  <a:tcPr/>
                </a:tc>
                <a:extLst>
                  <a:ext uri="{0D108BD9-81ED-4DB2-BD59-A6C34878D82A}">
                    <a16:rowId xmlns:a16="http://schemas.microsoft.com/office/drawing/2014/main" val="1567989936"/>
                  </a:ext>
                </a:extLst>
              </a:tr>
              <a:tr h="370840">
                <a:tc>
                  <a:txBody>
                    <a:bodyPr/>
                    <a:lstStyle/>
                    <a:p>
                      <a:r>
                        <a:rPr lang="en-GB" sz="1400" dirty="0"/>
                        <a:t>roscore</a:t>
                      </a:r>
                    </a:p>
                  </a:txBody>
                  <a:tcPr/>
                </a:tc>
                <a:tc>
                  <a:txBody>
                    <a:bodyPr/>
                    <a:lstStyle/>
                    <a:p>
                      <a:r>
                        <a:rPr lang="en-US" altLang="zh-CN" sz="1400" dirty="0"/>
                        <a:t>Launch the controller and parameter server</a:t>
                      </a:r>
                      <a:endParaRPr lang="en-GB" sz="1400" dirty="0"/>
                    </a:p>
                  </a:txBody>
                  <a:tcPr/>
                </a:tc>
                <a:tc>
                  <a:txBody>
                    <a:bodyPr/>
                    <a:lstStyle/>
                    <a:p>
                      <a:r>
                        <a:rPr lang="en-GB" sz="1400" dirty="0">
                          <a:solidFill>
                            <a:sysClr val="windowText" lastClr="000000"/>
                          </a:solidFill>
                        </a:rPr>
                        <a:t>roscore</a:t>
                      </a:r>
                    </a:p>
                  </a:txBody>
                  <a:tcPr/>
                </a:tc>
                <a:extLst>
                  <a:ext uri="{0D108BD9-81ED-4DB2-BD59-A6C34878D82A}">
                    <a16:rowId xmlns:a16="http://schemas.microsoft.com/office/drawing/2014/main" val="4218282826"/>
                  </a:ext>
                </a:extLst>
              </a:tr>
              <a:tr h="370840">
                <a:tc>
                  <a:txBody>
                    <a:bodyPr/>
                    <a:lstStyle/>
                    <a:p>
                      <a:r>
                        <a:rPr lang="en-GB" sz="1400" dirty="0"/>
                        <a:t>roscd [PACKAGE_NAME]</a:t>
                      </a:r>
                    </a:p>
                  </a:txBody>
                  <a:tcPr/>
                </a:tc>
                <a:tc>
                  <a:txBody>
                    <a:bodyPr/>
                    <a:lstStyle/>
                    <a:p>
                      <a:r>
                        <a:rPr lang="en-GB" sz="1400" dirty="0"/>
                        <a:t>Navigate to the directory of an ROS package</a:t>
                      </a:r>
                    </a:p>
                  </a:txBody>
                  <a:tcPr/>
                </a:tc>
                <a:tc>
                  <a:txBody>
                    <a:bodyPr/>
                    <a:lstStyle/>
                    <a:p>
                      <a:r>
                        <a:rPr lang="en-GB" sz="1400" dirty="0">
                          <a:solidFill>
                            <a:sysClr val="windowText" lastClr="000000"/>
                          </a:solidFill>
                        </a:rPr>
                        <a:t>roscd turtlesim</a:t>
                      </a:r>
                    </a:p>
                  </a:txBody>
                  <a:tcPr/>
                </a:tc>
                <a:extLst>
                  <a:ext uri="{0D108BD9-81ED-4DB2-BD59-A6C34878D82A}">
                    <a16:rowId xmlns:a16="http://schemas.microsoft.com/office/drawing/2014/main" val="707231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rosrun </a:t>
                      </a:r>
                      <a:r>
                        <a:rPr lang="en-GB" sz="1400" b="0" i="0" u="none" strike="noStrike" kern="1200" baseline="0" dirty="0">
                          <a:solidFill>
                            <a:schemeClr val="tx1"/>
                          </a:solidFill>
                          <a:latin typeface="+mn-lt"/>
                          <a:ea typeface="ＭＳ Ｐゴシック" charset="0"/>
                          <a:cs typeface="ＭＳ Ｐゴシック" charset="0"/>
                        </a:rPr>
                        <a:t>[PACKAGE_NAME] [NODE_NAME]</a:t>
                      </a:r>
                    </a:p>
                  </a:txBody>
                  <a:tcPr/>
                </a:tc>
                <a:tc>
                  <a:txBody>
                    <a:bodyPr/>
                    <a:lstStyle/>
                    <a:p>
                      <a:r>
                        <a:rPr lang="en-GB" sz="1400" dirty="0"/>
                        <a:t>Execute one or more nodes</a:t>
                      </a:r>
                    </a:p>
                  </a:txBody>
                  <a:tcPr/>
                </a:tc>
                <a:tc>
                  <a:txBody>
                    <a:bodyPr/>
                    <a:lstStyle/>
                    <a:p>
                      <a:r>
                        <a:rPr lang="en-GB" sz="1400" dirty="0">
                          <a:solidFill>
                            <a:sysClr val="windowText" lastClr="000000"/>
                          </a:solidFill>
                        </a:rPr>
                        <a:t>rosrun turtlesim turtlesim_node</a:t>
                      </a:r>
                    </a:p>
                  </a:txBody>
                  <a:tcPr/>
                </a:tc>
                <a:extLst>
                  <a:ext uri="{0D108BD9-81ED-4DB2-BD59-A6C34878D82A}">
                    <a16:rowId xmlns:a16="http://schemas.microsoft.com/office/drawing/2014/main" val="21025225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roslaunch </a:t>
                      </a:r>
                      <a:r>
                        <a:rPr lang="en-GB" sz="1400" b="0" i="0" u="none" strike="noStrike" kern="1200" baseline="0" dirty="0">
                          <a:solidFill>
                            <a:schemeClr val="tx1"/>
                          </a:solidFill>
                          <a:latin typeface="+mn-lt"/>
                          <a:ea typeface="ＭＳ Ｐゴシック" charset="0"/>
                          <a:cs typeface="ＭＳ Ｐゴシック" charset="0"/>
                        </a:rPr>
                        <a:t>[PACKAGE_NAME] [LAUNCH_FILE_NAME]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Execute multiple nodes in a specified package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rPr>
                        <a:t>roslaunch hls_lfcd_lds_driver hlds_laser.launch</a:t>
                      </a:r>
                    </a:p>
                  </a:txBody>
                  <a:tcPr/>
                </a:tc>
                <a:extLst>
                  <a:ext uri="{0D108BD9-81ED-4DB2-BD59-A6C34878D82A}">
                    <a16:rowId xmlns:a16="http://schemas.microsoft.com/office/drawing/2014/main" val="3170954848"/>
                  </a:ext>
                </a:extLst>
              </a:tr>
              <a:tr h="370840">
                <a:tc>
                  <a:txBody>
                    <a:bodyPr/>
                    <a:lstStyle/>
                    <a:p>
                      <a:r>
                        <a:rPr lang="en-GB" sz="1400" dirty="0"/>
                        <a:t>rostopic [OPTION][TOPIC_NAME]</a:t>
                      </a:r>
                    </a:p>
                  </a:txBody>
                  <a:tcPr/>
                </a:tc>
                <a:tc>
                  <a:txBody>
                    <a:bodyPr/>
                    <a:lstStyle/>
                    <a:p>
                      <a:r>
                        <a:rPr lang="en-GB" sz="1400" dirty="0"/>
                        <a:t>Topic-related commands, e.g., list all the topics (list), show the content of a message in real time (echo), show the information of a topic (info)</a:t>
                      </a:r>
                    </a:p>
                  </a:txBody>
                  <a:tcPr/>
                </a:tc>
                <a:tc>
                  <a:txBody>
                    <a:bodyPr/>
                    <a:lstStyle/>
                    <a:p>
                      <a:r>
                        <a:rPr lang="en-GB" sz="1400" dirty="0">
                          <a:solidFill>
                            <a:sysClr val="windowText" lastClr="000000"/>
                          </a:solidFill>
                        </a:rPr>
                        <a:t>rostopic list</a:t>
                      </a:r>
                    </a:p>
                    <a:p>
                      <a:r>
                        <a:rPr lang="en-GB" sz="1400" dirty="0">
                          <a:solidFill>
                            <a:sysClr val="windowText" lastClr="000000"/>
                          </a:solidFill>
                        </a:rPr>
                        <a:t>rostopic echo /turtle1/pose</a:t>
                      </a:r>
                    </a:p>
                    <a:p>
                      <a:r>
                        <a:rPr lang="en-GB" sz="1400" dirty="0">
                          <a:solidFill>
                            <a:sysClr val="windowText" lastClr="000000"/>
                          </a:solidFill>
                        </a:rPr>
                        <a:t>rostopic info /turtle1/pose</a:t>
                      </a:r>
                    </a:p>
                  </a:txBody>
                  <a:tcPr/>
                </a:tc>
                <a:extLst>
                  <a:ext uri="{0D108BD9-81ED-4DB2-BD59-A6C34878D82A}">
                    <a16:rowId xmlns:a16="http://schemas.microsoft.com/office/drawing/2014/main" val="2873418136"/>
                  </a:ext>
                </a:extLst>
              </a:tr>
              <a:tr h="370840">
                <a:tc>
                  <a:txBody>
                    <a:bodyPr/>
                    <a:lstStyle/>
                    <a:p>
                      <a:r>
                        <a:rPr lang="en-GB" sz="1400" dirty="0"/>
                        <a:t>rospack [OPTION][PACKAGE_NAME]</a:t>
                      </a:r>
                    </a:p>
                  </a:txBody>
                  <a:tcPr/>
                </a:tc>
                <a:tc>
                  <a:txBody>
                    <a:bodyPr/>
                    <a:lstStyle/>
                    <a:p>
                      <a:r>
                        <a:rPr lang="en-GB" sz="1400" dirty="0"/>
                        <a:t>Package-related commands, e.g., show the package location (find), list a package’s dependencies (depends), list all other packages that depend on a specific package (depends-on), re-index the package folder</a:t>
                      </a:r>
                    </a:p>
                  </a:txBody>
                  <a:tcPr/>
                </a:tc>
                <a:tc>
                  <a:txBody>
                    <a:bodyPr/>
                    <a:lstStyle/>
                    <a:p>
                      <a:r>
                        <a:rPr lang="en-GB" sz="1400" dirty="0">
                          <a:solidFill>
                            <a:sysClr val="windowText" lastClr="000000"/>
                          </a:solidFill>
                        </a:rPr>
                        <a:t>rospack find turtlesim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rPr>
                        <a:t>rospack depends turtlesim</a:t>
                      </a:r>
                    </a:p>
                    <a:p>
                      <a:r>
                        <a:rPr lang="en-GB" sz="1400" dirty="0">
                          <a:solidFill>
                            <a:sysClr val="windowText" lastClr="000000"/>
                          </a:solidFill>
                        </a:rPr>
                        <a:t>rospack depends-on turtlesim</a:t>
                      </a:r>
                    </a:p>
                    <a:p>
                      <a:r>
                        <a:rPr lang="en-GB" sz="1400" dirty="0">
                          <a:solidFill>
                            <a:sysClr val="windowText" lastClr="000000"/>
                          </a:solidFill>
                        </a:rPr>
                        <a:t>rospack profile</a:t>
                      </a:r>
                    </a:p>
                  </a:txBody>
                  <a:tcPr/>
                </a:tc>
                <a:extLst>
                  <a:ext uri="{0D108BD9-81ED-4DB2-BD59-A6C34878D82A}">
                    <a16:rowId xmlns:a16="http://schemas.microsoft.com/office/drawing/2014/main" val="766009711"/>
                  </a:ext>
                </a:extLst>
              </a:tr>
              <a:tr h="370840">
                <a:tc>
                  <a:txBody>
                    <a:bodyPr/>
                    <a:lstStyle/>
                    <a:p>
                      <a:r>
                        <a:rPr lang="en-GB" sz="1400" dirty="0"/>
                        <a:t>catkin_create_</a:t>
                      </a:r>
                      <a:r>
                        <a:rPr lang="en-GB" sz="1400" kern="1200" dirty="0">
                          <a:solidFill>
                            <a:schemeClr val="tx1"/>
                          </a:solidFill>
                          <a:latin typeface="+mn-lt"/>
                          <a:ea typeface="+mn-ea"/>
                          <a:cs typeface="+mn-cs"/>
                        </a:rPr>
                        <a:t>pkg [PACKAGE_NAME] [DEPENDENCY_PACKAGE1] [DEPENDENCY_PACKAGE 2] ...</a:t>
                      </a:r>
                    </a:p>
                  </a:txBody>
                  <a:tcPr/>
                </a:tc>
                <a:tc>
                  <a:txBody>
                    <a:bodyPr/>
                    <a:lstStyle/>
                    <a:p>
                      <a:r>
                        <a:rPr lang="en-GB" sz="1400" dirty="0"/>
                        <a:t>Create an empty package</a:t>
                      </a:r>
                    </a:p>
                  </a:txBody>
                  <a:tcPr/>
                </a:tc>
                <a:tc>
                  <a:txBody>
                    <a:bodyPr/>
                    <a:lstStyle/>
                    <a:p>
                      <a:r>
                        <a:rPr lang="en-GB" sz="1400" dirty="0">
                          <a:solidFill>
                            <a:sysClr val="windowText" lastClr="000000"/>
                          </a:solidFill>
                        </a:rPr>
                        <a:t>catkin_create_pkg my_pacakge rospy std_msgs</a:t>
                      </a:r>
                    </a:p>
                  </a:txBody>
                  <a:tcPr/>
                </a:tc>
                <a:extLst>
                  <a:ext uri="{0D108BD9-81ED-4DB2-BD59-A6C34878D82A}">
                    <a16:rowId xmlns:a16="http://schemas.microsoft.com/office/drawing/2014/main" val="4169618760"/>
                  </a:ext>
                </a:extLst>
              </a:tr>
              <a:tr h="370840">
                <a:tc>
                  <a:txBody>
                    <a:bodyPr/>
                    <a:lstStyle/>
                    <a:p>
                      <a:r>
                        <a:rPr lang="en-GB" sz="1400" dirty="0"/>
                        <a:t>catkin_make [option]</a:t>
                      </a:r>
                    </a:p>
                  </a:txBody>
                  <a:tcPr/>
                </a:tc>
                <a:tc>
                  <a:txBody>
                    <a:bodyPr/>
                    <a:lstStyle/>
                    <a:p>
                      <a:r>
                        <a:rPr lang="en-GB" sz="1400" dirty="0"/>
                        <a:t>Build a package or packages in catkin build system</a:t>
                      </a:r>
                    </a:p>
                  </a:txBody>
                  <a:tcPr/>
                </a:tc>
                <a:tc>
                  <a:txBody>
                    <a:bodyPr/>
                    <a:lstStyle/>
                    <a:p>
                      <a:r>
                        <a:rPr lang="en-GB" sz="1400" dirty="0">
                          <a:solidFill>
                            <a:sysClr val="windowText" lastClr="000000"/>
                          </a:solidFill>
                        </a:rPr>
                        <a:t>catkin_make --pkg my_package</a:t>
                      </a:r>
                    </a:p>
                  </a:txBody>
                  <a:tcPr/>
                </a:tc>
                <a:extLst>
                  <a:ext uri="{0D108BD9-81ED-4DB2-BD59-A6C34878D82A}">
                    <a16:rowId xmlns:a16="http://schemas.microsoft.com/office/drawing/2014/main" val="903274234"/>
                  </a:ext>
                </a:extLst>
              </a:tr>
            </a:tbl>
          </a:graphicData>
        </a:graphic>
      </p:graphicFrame>
    </p:spTree>
    <p:extLst>
      <p:ext uri="{BB962C8B-B14F-4D97-AF65-F5344CB8AC3E}">
        <p14:creationId xmlns:p14="http://schemas.microsoft.com/office/powerpoint/2010/main" val="2640051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3FDD6-41B4-40BD-B1F0-408ED4B4D083}"/>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55626B88-8B6E-4AC9-B91C-430865A68E17}"/>
              </a:ext>
            </a:extLst>
          </p:cNvPr>
          <p:cNvSpPr>
            <a:spLocks noGrp="1"/>
          </p:cNvSpPr>
          <p:nvPr>
            <p:ph idx="1"/>
          </p:nvPr>
        </p:nvSpPr>
        <p:spPr/>
        <p:txBody>
          <a:bodyPr/>
          <a:lstStyle/>
          <a:p>
            <a:r>
              <a:rPr lang="en-GB" dirty="0"/>
              <a:t>ROS is an open-source meta-operating system for robotic systems.</a:t>
            </a:r>
          </a:p>
          <a:p>
            <a:r>
              <a:rPr lang="en-GB" dirty="0"/>
              <a:t>Peer-to-peer, multilingual, modularized</a:t>
            </a:r>
          </a:p>
          <a:p>
            <a:r>
              <a:rPr lang="en-US" altLang="zh-CN" dirty="0"/>
              <a:t>A</a:t>
            </a:r>
            <a:r>
              <a:rPr lang="en-GB" altLang="zh-CN" dirty="0"/>
              <a:t> node represents the minimum unit of executable program in ROS.</a:t>
            </a:r>
          </a:p>
          <a:p>
            <a:r>
              <a:rPr lang="en-GB" dirty="0"/>
              <a:t>Nodes pass information to each other using messages.</a:t>
            </a:r>
          </a:p>
          <a:p>
            <a:r>
              <a:rPr lang="en-GB" dirty="0"/>
              <a:t>Common messaging methods include topic and service.</a:t>
            </a:r>
            <a:endParaRPr lang="en-US" altLang="zh-CN" dirty="0"/>
          </a:p>
          <a:p>
            <a:r>
              <a:rPr lang="en-US" altLang="zh-CN" dirty="0"/>
              <a:t>The controller manages the node-to-node connection information and </a:t>
            </a:r>
            <a:r>
              <a:rPr lang="en-GB" altLang="zh-CN" dirty="0"/>
              <a:t>message communication between nodes.</a:t>
            </a:r>
          </a:p>
        </p:txBody>
      </p:sp>
    </p:spTree>
    <p:extLst>
      <p:ext uri="{BB962C8B-B14F-4D97-AF65-F5344CB8AC3E}">
        <p14:creationId xmlns:p14="http://schemas.microsoft.com/office/powerpoint/2010/main" val="2937110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0684-7442-433E-841A-B3807ABF4939}"/>
              </a:ext>
            </a:extLst>
          </p:cNvPr>
          <p:cNvSpPr>
            <a:spLocks noGrp="1"/>
          </p:cNvSpPr>
          <p:nvPr>
            <p:ph type="title"/>
          </p:nvPr>
        </p:nvSpPr>
        <p:spPr/>
        <p:txBody>
          <a:bodyPr/>
          <a:lstStyle/>
          <a:p>
            <a:r>
              <a:rPr lang="en-GB" dirty="0"/>
              <a:t>Overview</a:t>
            </a:r>
          </a:p>
        </p:txBody>
      </p:sp>
      <p:sp>
        <p:nvSpPr>
          <p:cNvPr id="3" name="Content Placeholder 2">
            <a:extLst>
              <a:ext uri="{FF2B5EF4-FFF2-40B4-BE49-F238E27FC236}">
                <a16:creationId xmlns:a16="http://schemas.microsoft.com/office/drawing/2014/main" id="{594AC773-63E6-4A9C-B8BC-E8F2A40BC37D}"/>
              </a:ext>
            </a:extLst>
          </p:cNvPr>
          <p:cNvSpPr>
            <a:spLocks noGrp="1"/>
          </p:cNvSpPr>
          <p:nvPr>
            <p:ph idx="1"/>
          </p:nvPr>
        </p:nvSpPr>
        <p:spPr>
          <a:xfrm>
            <a:off x="492125" y="1479468"/>
            <a:ext cx="7896095" cy="4086225"/>
          </a:xfrm>
        </p:spPr>
        <p:txBody>
          <a:bodyPr/>
          <a:lstStyle/>
          <a:p>
            <a:r>
              <a:rPr lang="en-GB" dirty="0"/>
              <a:t>What is ROS?</a:t>
            </a:r>
          </a:p>
          <a:p>
            <a:pPr lvl="1"/>
            <a:r>
              <a:rPr lang="en-GB" dirty="0"/>
              <a:t> ROS is an open-source meta-operating system (or</a:t>
            </a:r>
            <a:r>
              <a:rPr lang="zh-CN" altLang="en-US" dirty="0"/>
              <a:t> </a:t>
            </a:r>
            <a:r>
              <a:rPr lang="en-GB" altLang="zh-CN" dirty="0"/>
              <a:t>so-called “framework”)</a:t>
            </a:r>
            <a:r>
              <a:rPr lang="en-GB" dirty="0"/>
              <a:t> for robotic systems.</a:t>
            </a:r>
          </a:p>
          <a:p>
            <a:r>
              <a:rPr lang="en-GB" dirty="0"/>
              <a:t>What’s included in ROS?</a:t>
            </a:r>
          </a:p>
          <a:p>
            <a:pPr lvl="1"/>
            <a:r>
              <a:rPr lang="en-GB" dirty="0"/>
              <a:t>Hardware abstraction, low-level device drivers, package management, concurrency and communication, tools and libraries, etc. </a:t>
            </a:r>
          </a:p>
          <a:p>
            <a:r>
              <a:rPr lang="en-GB" dirty="0"/>
              <a:t>Objective</a:t>
            </a:r>
          </a:p>
          <a:p>
            <a:pPr lvl="1"/>
            <a:r>
              <a:rPr lang="en-GB" dirty="0"/>
              <a:t> To support code reuse in robotics research and development</a:t>
            </a:r>
          </a:p>
          <a:p>
            <a:r>
              <a:rPr lang="en-GB" dirty="0"/>
              <a:t>License</a:t>
            </a:r>
          </a:p>
          <a:p>
            <a:pPr lvl="1"/>
            <a:r>
              <a:rPr lang="en-GB" dirty="0"/>
              <a:t>BSD and Apache 2.0</a:t>
            </a:r>
          </a:p>
        </p:txBody>
      </p:sp>
      <p:pic>
        <p:nvPicPr>
          <p:cNvPr id="41986" name="Picture 2" descr="ROS.org">
            <a:extLst>
              <a:ext uri="{FF2B5EF4-FFF2-40B4-BE49-F238E27FC236}">
                <a16:creationId xmlns:a16="http://schemas.microsoft.com/office/drawing/2014/main" id="{EA26A5DE-1F01-467A-A3BA-6B2E5B6FD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4513" y="1694072"/>
            <a:ext cx="2419350"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647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65AAE-B84E-4F13-829E-CE002B3D3452}"/>
              </a:ext>
            </a:extLst>
          </p:cNvPr>
          <p:cNvSpPr>
            <a:spLocks noGrp="1"/>
          </p:cNvSpPr>
          <p:nvPr>
            <p:ph type="title"/>
          </p:nvPr>
        </p:nvSpPr>
        <p:spPr/>
        <p:txBody>
          <a:bodyPr/>
          <a:lstStyle/>
          <a:p>
            <a:r>
              <a:rPr lang="en-GB" dirty="0"/>
              <a:t>A Brief History of ROS</a:t>
            </a:r>
          </a:p>
        </p:txBody>
      </p:sp>
      <p:sp>
        <p:nvSpPr>
          <p:cNvPr id="3" name="Content Placeholder 2">
            <a:extLst>
              <a:ext uri="{FF2B5EF4-FFF2-40B4-BE49-F238E27FC236}">
                <a16:creationId xmlns:a16="http://schemas.microsoft.com/office/drawing/2014/main" id="{BBDA0BAB-A244-47E8-80D5-F55DA5CE36B9}"/>
              </a:ext>
            </a:extLst>
          </p:cNvPr>
          <p:cNvSpPr>
            <a:spLocks noGrp="1"/>
          </p:cNvSpPr>
          <p:nvPr>
            <p:ph idx="1"/>
          </p:nvPr>
        </p:nvSpPr>
        <p:spPr>
          <a:xfrm>
            <a:off x="492125" y="1479468"/>
            <a:ext cx="6692446" cy="4802026"/>
          </a:xfrm>
        </p:spPr>
        <p:txBody>
          <a:bodyPr/>
          <a:lstStyle/>
          <a:p>
            <a:r>
              <a:rPr lang="en-GB" dirty="0"/>
              <a:t>Predecessor: Switchyard: a robot software framework developed to support the Stanford AI Robot (STAIR)</a:t>
            </a:r>
          </a:p>
          <a:p>
            <a:r>
              <a:rPr lang="en-GB" altLang="zh-CN" dirty="0"/>
              <a:t>Willow Garage continued to develop ROS from 2007 and launched ROS1.0 in 2010.</a:t>
            </a:r>
          </a:p>
          <a:p>
            <a:r>
              <a:rPr lang="en-GB" altLang="zh-CN" dirty="0"/>
              <a:t>ROS was handed over to former Open Source Robotics (OSRF), now Open Robotics, in 2013</a:t>
            </a:r>
          </a:p>
          <a:p>
            <a:endParaRPr lang="en-GB" altLang="zh-CN" dirty="0"/>
          </a:p>
          <a:p>
            <a:endParaRPr lang="en-GB" dirty="0"/>
          </a:p>
        </p:txBody>
      </p:sp>
      <p:pic>
        <p:nvPicPr>
          <p:cNvPr id="1026" name="Picture 2" descr="Image result for openrobotics logo">
            <a:extLst>
              <a:ext uri="{FF2B5EF4-FFF2-40B4-BE49-F238E27FC236}">
                <a16:creationId xmlns:a16="http://schemas.microsoft.com/office/drawing/2014/main" id="{06CA4D45-93B3-4458-BBB4-BEEABB065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525" y="4776074"/>
            <a:ext cx="2837645" cy="8126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R1 robot prototype">
            <a:extLst>
              <a:ext uri="{FF2B5EF4-FFF2-40B4-BE49-F238E27FC236}">
                <a16:creationId xmlns:a16="http://schemas.microsoft.com/office/drawing/2014/main" id="{4B2ECBC8-E6BC-4E02-AB39-B310043350E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75" b="97250" l="25726" r="80323">
                        <a14:foregroundMark x1="52581" y1="9750" x2="69677" y2="9250"/>
                        <a14:foregroundMark x1="69677" y1="9250" x2="71855" y2="7625"/>
                        <a14:foregroundMark x1="53710" y1="4750" x2="72097" y2="4750"/>
                        <a14:foregroundMark x1="72097" y1="4750" x2="54919" y2="4875"/>
                        <a14:foregroundMark x1="54919" y1="4875" x2="65081" y2="5875"/>
                        <a14:foregroundMark x1="64355" y1="17000" x2="77500" y2="22250"/>
                        <a14:foregroundMark x1="73548" y1="22750" x2="67984" y2="19625"/>
                        <a14:foregroundMark x1="76935" y1="27000" x2="77066" y2="41543"/>
                        <a14:foregroundMark x1="75507" y1="60625" x2="73710" y2="67750"/>
                        <a14:foregroundMark x1="62339" y1="37500" x2="56532" y2="21375"/>
                        <a14:foregroundMark x1="58145" y1="29375" x2="55323" y2="56625"/>
                        <a14:foregroundMark x1="55323" y1="56625" x2="59919" y2="53125"/>
                        <a14:foregroundMark x1="29113" y1="63875" x2="29919" y2="63125"/>
                        <a14:foregroundMark x1="27419" y1="58625" x2="27177" y2="60000"/>
                        <a14:foregroundMark x1="27823" y1="66125" x2="26129" y2="70375"/>
                        <a14:foregroundMark x1="26613" y1="64375" x2="25887" y2="63125"/>
                        <a14:foregroundMark x1="57339" y1="88125" x2="66290" y2="88500"/>
                        <a14:foregroundMark x1="65403" y1="91625" x2="66532" y2="90750"/>
                        <a14:foregroundMark x1="62097" y1="97250" x2="58952" y2="94875"/>
                        <a14:foregroundMark x1="76290" y1="42875" x2="76290" y2="42875"/>
                        <a14:foregroundMark x1="76290" y1="42875" x2="75403" y2="52500"/>
                        <a14:backgroundMark x1="76774" y1="53250" x2="76774" y2="53250"/>
                        <a14:backgroundMark x1="76694" y1="54875" x2="76862" y2="52821"/>
                        <a14:backgroundMark x1="77454" y1="45282" x2="77500" y2="46000"/>
                        <a14:backgroundMark x1="76694" y1="60625" x2="76694" y2="60625"/>
                        <a14:backgroundMark x1="76415" y1="52723" x2="75968" y2="60500"/>
                        <a14:backgroundMark x1="77016" y1="42250" x2="76980" y2="42875"/>
                        <a14:backgroundMark x1="76774" y1="42000" x2="77419" y2="42625"/>
                      </a14:backgroundRemoval>
                    </a14:imgEffect>
                  </a14:imgLayer>
                </a14:imgProps>
              </a:ext>
              <a:ext uri="{28A0092B-C50C-407E-A947-70E740481C1C}">
                <a14:useLocalDpi xmlns:a14="http://schemas.microsoft.com/office/drawing/2010/main" val="0"/>
              </a:ext>
            </a:extLst>
          </a:blip>
          <a:srcRect l="23555" r="13233"/>
          <a:stretch/>
        </p:blipFill>
        <p:spPr bwMode="auto">
          <a:xfrm>
            <a:off x="7350826" y="1080669"/>
            <a:ext cx="1769423" cy="1805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_images/pr2.png">
            <a:extLst>
              <a:ext uri="{FF2B5EF4-FFF2-40B4-BE49-F238E27FC236}">
                <a16:creationId xmlns:a16="http://schemas.microsoft.com/office/drawing/2014/main" id="{03F31B06-5ADC-42ED-9C3E-6A7753602E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5566" y="388795"/>
            <a:ext cx="3877949" cy="21813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FF1BE2-81A7-45EE-8A18-A5DABB729A6A}"/>
              </a:ext>
            </a:extLst>
          </p:cNvPr>
          <p:cNvSpPr txBox="1"/>
          <p:nvPr/>
        </p:nvSpPr>
        <p:spPr>
          <a:xfrm flipH="1">
            <a:off x="7612082" y="2911640"/>
            <a:ext cx="2046969" cy="135113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000" b="1" dirty="0">
                <a:solidFill>
                  <a:schemeClr val="tx2"/>
                </a:solidFill>
                <a:latin typeface="+mn-lt"/>
                <a:ea typeface="+mn-ea"/>
              </a:rPr>
              <a:t>PR1</a:t>
            </a:r>
          </a:p>
          <a:p>
            <a:pPr eaLnBrk="1" hangingPunct="1">
              <a:lnSpc>
                <a:spcPct val="90000"/>
              </a:lnSpc>
              <a:spcBef>
                <a:spcPts val="0"/>
              </a:spcBef>
              <a:spcAft>
                <a:spcPts val="600"/>
              </a:spcAft>
            </a:pPr>
            <a:r>
              <a:rPr lang="en-GB" sz="1200" dirty="0">
                <a:solidFill>
                  <a:schemeClr val="tx2"/>
                </a:solidFill>
                <a:latin typeface="+mn-lt"/>
                <a:ea typeface="+mn-ea"/>
              </a:rPr>
              <a:t>Source: https://spectrum.ieee.org/automaton/robotics/robotics-software/wizards-of-ros-willow-garage-and-the-making-of-the-robot-operating-system </a:t>
            </a:r>
            <a:endParaRPr lang="en-GB" sz="1200" kern="1200" dirty="0">
              <a:solidFill>
                <a:schemeClr val="tx2"/>
              </a:solidFill>
              <a:latin typeface="+mn-lt"/>
              <a:ea typeface="+mn-ea"/>
              <a:cs typeface="+mn-cs"/>
            </a:endParaRPr>
          </a:p>
        </p:txBody>
      </p:sp>
      <p:sp>
        <p:nvSpPr>
          <p:cNvPr id="8" name="TextBox 7">
            <a:extLst>
              <a:ext uri="{FF2B5EF4-FFF2-40B4-BE49-F238E27FC236}">
                <a16:creationId xmlns:a16="http://schemas.microsoft.com/office/drawing/2014/main" id="{6D3270E8-8A7A-4C4B-86BC-E204CEBDB74E}"/>
              </a:ext>
            </a:extLst>
          </p:cNvPr>
          <p:cNvSpPr txBox="1"/>
          <p:nvPr/>
        </p:nvSpPr>
        <p:spPr>
          <a:xfrm>
            <a:off x="10086562" y="2470498"/>
            <a:ext cx="1895777" cy="1018740"/>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000" b="1" kern="1200" dirty="0">
                <a:solidFill>
                  <a:schemeClr val="tx2"/>
                </a:solidFill>
                <a:latin typeface="+mn-lt"/>
                <a:ea typeface="+mn-ea"/>
                <a:cs typeface="+mn-cs"/>
              </a:rPr>
              <a:t>PR2</a:t>
            </a:r>
          </a:p>
          <a:p>
            <a:pPr eaLnBrk="1" hangingPunct="1">
              <a:lnSpc>
                <a:spcPct val="90000"/>
              </a:lnSpc>
              <a:spcBef>
                <a:spcPts val="0"/>
              </a:spcBef>
              <a:spcAft>
                <a:spcPts val="600"/>
              </a:spcAft>
            </a:pPr>
            <a:r>
              <a:rPr lang="en-GB" sz="1200" dirty="0">
                <a:solidFill>
                  <a:schemeClr val="tx2"/>
                </a:solidFill>
                <a:latin typeface="+mn-lt"/>
                <a:ea typeface="+mn-ea"/>
              </a:rPr>
              <a:t>Source: https://www.openrobots.org/morse/doc/1.2/user/robots/pr2.html</a:t>
            </a:r>
            <a:endParaRPr lang="en-GB" sz="1200" kern="1200" dirty="0">
              <a:solidFill>
                <a:schemeClr val="tx2"/>
              </a:solidFill>
              <a:latin typeface="+mn-lt"/>
              <a:ea typeface="+mn-ea"/>
              <a:cs typeface="+mn-cs"/>
            </a:endParaRPr>
          </a:p>
        </p:txBody>
      </p:sp>
    </p:spTree>
    <p:extLst>
      <p:ext uri="{BB962C8B-B14F-4D97-AF65-F5344CB8AC3E}">
        <p14:creationId xmlns:p14="http://schemas.microsoft.com/office/powerpoint/2010/main" val="3715477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turtle">
            <a:extLst>
              <a:ext uri="{FF2B5EF4-FFF2-40B4-BE49-F238E27FC236}">
                <a16:creationId xmlns:a16="http://schemas.microsoft.com/office/drawing/2014/main" id="{BE22D348-468A-488B-AC58-40D32065F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151" y="3056505"/>
            <a:ext cx="805617" cy="588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A65AAE-B84E-4F13-829E-CE002B3D3452}"/>
              </a:ext>
            </a:extLst>
          </p:cNvPr>
          <p:cNvSpPr>
            <a:spLocks noGrp="1"/>
          </p:cNvSpPr>
          <p:nvPr>
            <p:ph type="title"/>
          </p:nvPr>
        </p:nvSpPr>
        <p:spPr/>
        <p:txBody>
          <a:bodyPr/>
          <a:lstStyle/>
          <a:p>
            <a:r>
              <a:rPr lang="en-GB" dirty="0"/>
              <a:t>ROS Versions</a:t>
            </a:r>
          </a:p>
        </p:txBody>
      </p:sp>
      <p:pic>
        <p:nvPicPr>
          <p:cNvPr id="2050" name="Picture 2" descr="Melodic Morenia">
            <a:extLst>
              <a:ext uri="{FF2B5EF4-FFF2-40B4-BE49-F238E27FC236}">
                <a16:creationId xmlns:a16="http://schemas.microsoft.com/office/drawing/2014/main" id="{0A844CF1-C927-485F-BDA1-16D3EEF3D3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1590" y="2858409"/>
            <a:ext cx="779302" cy="7748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turtle">
            <a:extLst>
              <a:ext uri="{FF2B5EF4-FFF2-40B4-BE49-F238E27FC236}">
                <a16:creationId xmlns:a16="http://schemas.microsoft.com/office/drawing/2014/main" id="{3ABA70E6-8015-45BC-A44B-46E2E4C37A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5831" y="3019213"/>
            <a:ext cx="711602" cy="7116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turtle">
            <a:extLst>
              <a:ext uri="{FF2B5EF4-FFF2-40B4-BE49-F238E27FC236}">
                <a16:creationId xmlns:a16="http://schemas.microsoft.com/office/drawing/2014/main" id="{CD6878F1-7EAD-4FA3-ADA1-371E5871F4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9654" y="2935154"/>
            <a:ext cx="601564" cy="7940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turtle">
            <a:extLst>
              <a:ext uri="{FF2B5EF4-FFF2-40B4-BE49-F238E27FC236}">
                <a16:creationId xmlns:a16="http://schemas.microsoft.com/office/drawing/2014/main" id="{81AC33E0-3695-4F2A-9E29-783E5EA985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906" y="3067882"/>
            <a:ext cx="715627" cy="56534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turtle">
            <a:extLst>
              <a:ext uri="{FF2B5EF4-FFF2-40B4-BE49-F238E27FC236}">
                <a16:creationId xmlns:a16="http://schemas.microsoft.com/office/drawing/2014/main" id="{45C3238E-45AB-4839-A009-8183116E32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6802" y="2693439"/>
            <a:ext cx="787190" cy="101547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turtle">
            <a:extLst>
              <a:ext uri="{FF2B5EF4-FFF2-40B4-BE49-F238E27FC236}">
                <a16:creationId xmlns:a16="http://schemas.microsoft.com/office/drawing/2014/main" id="{72962E82-3B1F-4CDE-8748-D04E1016B4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8731" y="2688635"/>
            <a:ext cx="720814" cy="99472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urtle">
            <a:extLst>
              <a:ext uri="{FF2B5EF4-FFF2-40B4-BE49-F238E27FC236}">
                <a16:creationId xmlns:a16="http://schemas.microsoft.com/office/drawing/2014/main" id="{C8007D3E-0588-4A44-8398-58BF909A85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02173" y="2940634"/>
            <a:ext cx="715627" cy="76572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turtle">
            <a:extLst>
              <a:ext uri="{FF2B5EF4-FFF2-40B4-BE49-F238E27FC236}">
                <a16:creationId xmlns:a16="http://schemas.microsoft.com/office/drawing/2014/main" id="{18BA75FC-D28B-4C3C-8317-E08D2EE900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8850" y="3126292"/>
            <a:ext cx="650570" cy="53997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Jade Turtle">
            <a:extLst>
              <a:ext uri="{FF2B5EF4-FFF2-40B4-BE49-F238E27FC236}">
                <a16:creationId xmlns:a16="http://schemas.microsoft.com/office/drawing/2014/main" id="{516FA31E-523E-4DC5-8930-D4FF8F1CC1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76621" y="3085357"/>
            <a:ext cx="591427" cy="62099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Kinetic Kame">
            <a:extLst>
              <a:ext uri="{FF2B5EF4-FFF2-40B4-BE49-F238E27FC236}">
                <a16:creationId xmlns:a16="http://schemas.microsoft.com/office/drawing/2014/main" id="{A86B9BBD-19FE-4599-9732-24B6A822CCC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77978" y="3163637"/>
            <a:ext cx="591427" cy="48497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Lunar Loggerhead">
            <a:extLst>
              <a:ext uri="{FF2B5EF4-FFF2-40B4-BE49-F238E27FC236}">
                <a16:creationId xmlns:a16="http://schemas.microsoft.com/office/drawing/2014/main" id="{0921C7EA-53C6-4FF5-8610-1A253F1CCDD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49200" y="2893741"/>
            <a:ext cx="787190" cy="7950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C270D29D-7DFF-4154-8BE0-EF899C9A5892}"/>
              </a:ext>
            </a:extLst>
          </p:cNvPr>
          <p:cNvGraphicFramePr>
            <a:graphicFrameLocks noGrp="1"/>
          </p:cNvGraphicFramePr>
          <p:nvPr/>
        </p:nvGraphicFramePr>
        <p:xfrm>
          <a:off x="439390" y="3752079"/>
          <a:ext cx="11435944" cy="914400"/>
        </p:xfrm>
        <a:graphic>
          <a:graphicData uri="http://schemas.openxmlformats.org/drawingml/2006/table">
            <a:tbl>
              <a:tblPr firstRow="1" bandRow="1">
                <a:tableStyleId>{2D5ABB26-0587-4C30-8999-92F81FD0307C}</a:tableStyleId>
              </a:tblPr>
              <a:tblGrid>
                <a:gridCol w="857426">
                  <a:extLst>
                    <a:ext uri="{9D8B030D-6E8A-4147-A177-3AD203B41FA5}">
                      <a16:colId xmlns:a16="http://schemas.microsoft.com/office/drawing/2014/main" val="4140534719"/>
                    </a:ext>
                  </a:extLst>
                </a:gridCol>
                <a:gridCol w="692888">
                  <a:extLst>
                    <a:ext uri="{9D8B030D-6E8A-4147-A177-3AD203B41FA5}">
                      <a16:colId xmlns:a16="http://schemas.microsoft.com/office/drawing/2014/main" val="764052178"/>
                    </a:ext>
                  </a:extLst>
                </a:gridCol>
                <a:gridCol w="692888">
                  <a:extLst>
                    <a:ext uri="{9D8B030D-6E8A-4147-A177-3AD203B41FA5}">
                      <a16:colId xmlns:a16="http://schemas.microsoft.com/office/drawing/2014/main" val="1650691093"/>
                    </a:ext>
                  </a:extLst>
                </a:gridCol>
                <a:gridCol w="692888">
                  <a:extLst>
                    <a:ext uri="{9D8B030D-6E8A-4147-A177-3AD203B41FA5}">
                      <a16:colId xmlns:a16="http://schemas.microsoft.com/office/drawing/2014/main" val="4193462934"/>
                    </a:ext>
                  </a:extLst>
                </a:gridCol>
                <a:gridCol w="1029497">
                  <a:extLst>
                    <a:ext uri="{9D8B030D-6E8A-4147-A177-3AD203B41FA5}">
                      <a16:colId xmlns:a16="http://schemas.microsoft.com/office/drawing/2014/main" val="4169348824"/>
                    </a:ext>
                  </a:extLst>
                </a:gridCol>
                <a:gridCol w="826921">
                  <a:extLst>
                    <a:ext uri="{9D8B030D-6E8A-4147-A177-3AD203B41FA5}">
                      <a16:colId xmlns:a16="http://schemas.microsoft.com/office/drawing/2014/main" val="1177064983"/>
                    </a:ext>
                  </a:extLst>
                </a:gridCol>
                <a:gridCol w="783995">
                  <a:extLst>
                    <a:ext uri="{9D8B030D-6E8A-4147-A177-3AD203B41FA5}">
                      <a16:colId xmlns:a16="http://schemas.microsoft.com/office/drawing/2014/main" val="868081008"/>
                    </a:ext>
                  </a:extLst>
                </a:gridCol>
                <a:gridCol w="1048034">
                  <a:extLst>
                    <a:ext uri="{9D8B030D-6E8A-4147-A177-3AD203B41FA5}">
                      <a16:colId xmlns:a16="http://schemas.microsoft.com/office/drawing/2014/main" val="1328048093"/>
                    </a:ext>
                  </a:extLst>
                </a:gridCol>
                <a:gridCol w="872899">
                  <a:extLst>
                    <a:ext uri="{9D8B030D-6E8A-4147-A177-3AD203B41FA5}">
                      <a16:colId xmlns:a16="http://schemas.microsoft.com/office/drawing/2014/main" val="2747966810"/>
                    </a:ext>
                  </a:extLst>
                </a:gridCol>
                <a:gridCol w="723685">
                  <a:extLst>
                    <a:ext uri="{9D8B030D-6E8A-4147-A177-3AD203B41FA5}">
                      <a16:colId xmlns:a16="http://schemas.microsoft.com/office/drawing/2014/main" val="3749760"/>
                    </a:ext>
                  </a:extLst>
                </a:gridCol>
                <a:gridCol w="692888">
                  <a:extLst>
                    <a:ext uri="{9D8B030D-6E8A-4147-A177-3AD203B41FA5}">
                      <a16:colId xmlns:a16="http://schemas.microsoft.com/office/drawing/2014/main" val="3888561222"/>
                    </a:ext>
                  </a:extLst>
                </a:gridCol>
                <a:gridCol w="786876">
                  <a:extLst>
                    <a:ext uri="{9D8B030D-6E8A-4147-A177-3AD203B41FA5}">
                      <a16:colId xmlns:a16="http://schemas.microsoft.com/office/drawing/2014/main" val="3378998484"/>
                    </a:ext>
                  </a:extLst>
                </a:gridCol>
                <a:gridCol w="1042171">
                  <a:extLst>
                    <a:ext uri="{9D8B030D-6E8A-4147-A177-3AD203B41FA5}">
                      <a16:colId xmlns:a16="http://schemas.microsoft.com/office/drawing/2014/main" val="3676487516"/>
                    </a:ext>
                  </a:extLst>
                </a:gridCol>
                <a:gridCol w="692888">
                  <a:extLst>
                    <a:ext uri="{9D8B030D-6E8A-4147-A177-3AD203B41FA5}">
                      <a16:colId xmlns:a16="http://schemas.microsoft.com/office/drawing/2014/main" val="1967462858"/>
                    </a:ext>
                  </a:extLst>
                </a:gridCol>
              </a:tblGrid>
              <a:tr h="217069">
                <a:tc>
                  <a:txBody>
                    <a:bodyPr/>
                    <a:lstStyle/>
                    <a:p>
                      <a:pPr algn="ctr"/>
                      <a:r>
                        <a:rPr lang="en-GB" sz="1200" dirty="0"/>
                        <a:t>2007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2010.01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2010.03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2010.08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2011.03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2011.08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2012.04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2012.12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2013.09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2014.07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200" dirty="0"/>
                        <a:t>2015.03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2016.05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200" dirty="0"/>
                        <a:t>2017.05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200" dirty="0"/>
                        <a:t>2018.05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473352066"/>
                  </a:ext>
                </a:extLst>
              </a:tr>
              <a:tr h="562584">
                <a:tc>
                  <a:txBody>
                    <a:bodyPr/>
                    <a:lstStyle/>
                    <a:p>
                      <a:pPr algn="ctr"/>
                      <a:r>
                        <a:rPr lang="en-GB" sz="1200" dirty="0"/>
                        <a:t>Switchyard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ROS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dirty="0">
                          <a:solidFill>
                            <a:srgbClr val="FF0000"/>
                          </a:solidFill>
                        </a:rPr>
                        <a:t>B</a:t>
                      </a:r>
                      <a:r>
                        <a:rPr lang="en-GB" sz="1200" dirty="0"/>
                        <a:t>ox Turtle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dirty="0">
                          <a:solidFill>
                            <a:srgbClr val="FF0000"/>
                          </a:solidFill>
                        </a:rPr>
                        <a:t>C</a:t>
                      </a:r>
                      <a:r>
                        <a:rPr lang="en-GB" sz="1200" dirty="0"/>
                        <a:t> Turtle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dirty="0">
                          <a:solidFill>
                            <a:srgbClr val="FF0000"/>
                          </a:solidFill>
                        </a:rPr>
                        <a:t>D</a:t>
                      </a:r>
                      <a:r>
                        <a:rPr lang="en-GB" sz="1200" dirty="0"/>
                        <a:t>iamondback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dirty="0">
                          <a:solidFill>
                            <a:srgbClr val="FF0000"/>
                          </a:solidFill>
                        </a:rPr>
                        <a:t>E</a:t>
                      </a:r>
                      <a:r>
                        <a:rPr lang="en-GB" sz="1200" dirty="0"/>
                        <a:t>lectric Emys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dirty="0">
                          <a:solidFill>
                            <a:srgbClr val="FF0000"/>
                          </a:solidFill>
                        </a:rPr>
                        <a:t>F</a:t>
                      </a:r>
                      <a:r>
                        <a:rPr lang="en-GB" sz="1200" dirty="0"/>
                        <a:t>uerte Turtle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dirty="0">
                          <a:solidFill>
                            <a:srgbClr val="FF0000"/>
                          </a:solidFill>
                        </a:rPr>
                        <a:t>G</a:t>
                      </a:r>
                      <a:r>
                        <a:rPr lang="en-GB" sz="1200" dirty="0"/>
                        <a:t>roovy Galapagos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dirty="0">
                          <a:solidFill>
                            <a:srgbClr val="FF0000"/>
                          </a:solidFill>
                        </a:rPr>
                        <a:t>H</a:t>
                      </a:r>
                      <a:r>
                        <a:rPr lang="en-GB" sz="1200" dirty="0"/>
                        <a:t>ydro Medusa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dirty="0">
                          <a:solidFill>
                            <a:srgbClr val="FF0000"/>
                          </a:solidFill>
                        </a:rPr>
                        <a:t>I</a:t>
                      </a:r>
                      <a:r>
                        <a:rPr lang="en-GB" sz="1200" dirty="0"/>
                        <a:t>ndigo Igloo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200" b="1" dirty="0">
                          <a:solidFill>
                            <a:srgbClr val="FF0000"/>
                          </a:solidFill>
                        </a:rPr>
                        <a:t>J</a:t>
                      </a:r>
                      <a:r>
                        <a:rPr lang="en-GB" sz="1200" dirty="0"/>
                        <a:t>ade Turtle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dirty="0">
                          <a:solidFill>
                            <a:srgbClr val="FF0000"/>
                          </a:solidFill>
                        </a:rPr>
                        <a:t>K</a:t>
                      </a:r>
                      <a:r>
                        <a:rPr lang="en-GB" sz="1200" dirty="0"/>
                        <a:t>inetic Kame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rPr>
                        <a:t>L</a:t>
                      </a:r>
                      <a:r>
                        <a:rPr lang="en-GB" sz="1200" dirty="0"/>
                        <a:t>unar Loggerhead</a:t>
                      </a:r>
                    </a:p>
                    <a:p>
                      <a:pPr algn="ct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200" b="1" dirty="0">
                          <a:solidFill>
                            <a:srgbClr val="FF0000"/>
                          </a:solidFill>
                        </a:rPr>
                        <a:t>M</a:t>
                      </a:r>
                      <a:r>
                        <a:rPr lang="en-GB" sz="1200" dirty="0"/>
                        <a:t>elodic Morenia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482061839"/>
                  </a:ext>
                </a:extLst>
              </a:tr>
            </a:tbl>
          </a:graphicData>
        </a:graphic>
      </p:graphicFrame>
      <p:pic>
        <p:nvPicPr>
          <p:cNvPr id="2074" name="Picture 26" descr="B-turtle">
            <a:extLst>
              <a:ext uri="{FF2B5EF4-FFF2-40B4-BE49-F238E27FC236}">
                <a16:creationId xmlns:a16="http://schemas.microsoft.com/office/drawing/2014/main" id="{03DBE242-4021-499C-AF23-160805673C3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1493" y="4709225"/>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C-turtle">
            <a:extLst>
              <a:ext uri="{FF2B5EF4-FFF2-40B4-BE49-F238E27FC236}">
                <a16:creationId xmlns:a16="http://schemas.microsoft.com/office/drawing/2014/main" id="{5A059B40-C9F7-458A-ABDC-729E9954EC3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23883" y="4709225"/>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D-turtle">
            <a:extLst>
              <a:ext uri="{FF2B5EF4-FFF2-40B4-BE49-F238E27FC236}">
                <a16:creationId xmlns:a16="http://schemas.microsoft.com/office/drawing/2014/main" id="{0C7B56A5-B1DE-4265-9A2C-A9240033A36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46223" y="4709225"/>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E-turtle">
            <a:extLst>
              <a:ext uri="{FF2B5EF4-FFF2-40B4-BE49-F238E27FC236}">
                <a16:creationId xmlns:a16="http://schemas.microsoft.com/office/drawing/2014/main" id="{B852ED7B-C75F-48C6-8927-9B8130260C0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15092" y="4709225"/>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F-turtle">
            <a:extLst>
              <a:ext uri="{FF2B5EF4-FFF2-40B4-BE49-F238E27FC236}">
                <a16:creationId xmlns:a16="http://schemas.microsoft.com/office/drawing/2014/main" id="{1CF5AC92-0EFB-416E-AAAF-303E8AE4ED5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45836" y="4709225"/>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G-turtle">
            <a:extLst>
              <a:ext uri="{FF2B5EF4-FFF2-40B4-BE49-F238E27FC236}">
                <a16:creationId xmlns:a16="http://schemas.microsoft.com/office/drawing/2014/main" id="{39263DB8-427D-45E7-A5E2-417C6BC158D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26649" y="4709225"/>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H-turtle">
            <a:extLst>
              <a:ext uri="{FF2B5EF4-FFF2-40B4-BE49-F238E27FC236}">
                <a16:creationId xmlns:a16="http://schemas.microsoft.com/office/drawing/2014/main" id="{23191CCD-949B-4131-B619-C77B0B73E84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74051" y="4709225"/>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I-turtle">
            <a:extLst>
              <a:ext uri="{FF2B5EF4-FFF2-40B4-BE49-F238E27FC236}">
                <a16:creationId xmlns:a16="http://schemas.microsoft.com/office/drawing/2014/main" id="{83E86DE0-728C-45DE-9573-3ECD15B2B88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00630" y="4709225"/>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Jade Turtle">
            <a:extLst>
              <a:ext uri="{FF2B5EF4-FFF2-40B4-BE49-F238E27FC236}">
                <a16:creationId xmlns:a16="http://schemas.microsoft.com/office/drawing/2014/main" id="{08538BE0-FB29-4CC5-A3ED-EABB564E2EB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922036" y="4680650"/>
            <a:ext cx="4762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Kinetic Kame">
            <a:extLst>
              <a:ext uri="{FF2B5EF4-FFF2-40B4-BE49-F238E27FC236}">
                <a16:creationId xmlns:a16="http://schemas.microsoft.com/office/drawing/2014/main" id="{86F63112-DA41-49DB-BEFB-06B18632F25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553073" y="4680650"/>
            <a:ext cx="4762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Lunar Loggerhead">
            <a:extLst>
              <a:ext uri="{FF2B5EF4-FFF2-40B4-BE49-F238E27FC236}">
                <a16:creationId xmlns:a16="http://schemas.microsoft.com/office/drawing/2014/main" id="{7C9F3F7F-FC5C-4067-BC55-B35CA7FE9DB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406750" y="4680650"/>
            <a:ext cx="4762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Melodic Morenia">
            <a:extLst>
              <a:ext uri="{FF2B5EF4-FFF2-40B4-BE49-F238E27FC236}">
                <a16:creationId xmlns:a16="http://schemas.microsoft.com/office/drawing/2014/main" id="{2207CF2D-19C5-4F34-A007-08C4FF7D0F0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335003" y="4709225"/>
            <a:ext cx="476250" cy="4762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F4BB453F-3678-4174-AAD2-DB95ADA78ACD}"/>
              </a:ext>
            </a:extLst>
          </p:cNvPr>
          <p:cNvGraphicFramePr>
            <a:graphicFrameLocks noGrp="1"/>
          </p:cNvGraphicFramePr>
          <p:nvPr/>
        </p:nvGraphicFramePr>
        <p:xfrm>
          <a:off x="9988290" y="5311124"/>
          <a:ext cx="1539940" cy="625406"/>
        </p:xfrm>
        <a:graphic>
          <a:graphicData uri="http://schemas.openxmlformats.org/drawingml/2006/table">
            <a:tbl>
              <a:tblPr firstRow="1" bandRow="1">
                <a:tableStyleId>{2D5ABB26-0587-4C30-8999-92F81FD0307C}</a:tableStyleId>
              </a:tblPr>
              <a:tblGrid>
                <a:gridCol w="769970">
                  <a:extLst>
                    <a:ext uri="{9D8B030D-6E8A-4147-A177-3AD203B41FA5}">
                      <a16:colId xmlns:a16="http://schemas.microsoft.com/office/drawing/2014/main" val="1798724127"/>
                    </a:ext>
                  </a:extLst>
                </a:gridCol>
                <a:gridCol w="769970">
                  <a:extLst>
                    <a:ext uri="{9D8B030D-6E8A-4147-A177-3AD203B41FA5}">
                      <a16:colId xmlns:a16="http://schemas.microsoft.com/office/drawing/2014/main" val="1429625078"/>
                    </a:ext>
                  </a:extLst>
                </a:gridCol>
              </a:tblGrid>
              <a:tr h="625406">
                <a:tc>
                  <a:txBody>
                    <a:bodyPr/>
                    <a:lstStyle/>
                    <a:p>
                      <a:endParaRPr lang="en-GB" sz="1100" dirty="0"/>
                    </a:p>
                  </a:txBody>
                  <a:tcPr>
                    <a:solidFill>
                      <a:schemeClr val="accent4">
                        <a:lumMod val="60000"/>
                        <a:lumOff val="40000"/>
                      </a:schemeClr>
                    </a:solidFill>
                  </a:tcPr>
                </a:tc>
                <a:tc>
                  <a:txBody>
                    <a:bodyPr/>
                    <a:lstStyle/>
                    <a:p>
                      <a:r>
                        <a:rPr lang="en-GB" sz="1100" dirty="0"/>
                        <a:t>Currently supported version</a:t>
                      </a:r>
                    </a:p>
                  </a:txBody>
                  <a:tcPr/>
                </a:tc>
                <a:extLst>
                  <a:ext uri="{0D108BD9-81ED-4DB2-BD59-A6C34878D82A}">
                    <a16:rowId xmlns:a16="http://schemas.microsoft.com/office/drawing/2014/main" val="3532415910"/>
                  </a:ext>
                </a:extLst>
              </a:tr>
            </a:tbl>
          </a:graphicData>
        </a:graphic>
      </p:graphicFrame>
      <p:sp>
        <p:nvSpPr>
          <p:cNvPr id="30" name="Content Placeholder 2">
            <a:extLst>
              <a:ext uri="{FF2B5EF4-FFF2-40B4-BE49-F238E27FC236}">
                <a16:creationId xmlns:a16="http://schemas.microsoft.com/office/drawing/2014/main" id="{509CB30A-CA1A-48E0-808F-AB59A0FF9505}"/>
              </a:ext>
            </a:extLst>
          </p:cNvPr>
          <p:cNvSpPr>
            <a:spLocks noGrp="1"/>
          </p:cNvSpPr>
          <p:nvPr>
            <p:ph idx="1"/>
          </p:nvPr>
        </p:nvSpPr>
        <p:spPr>
          <a:xfrm>
            <a:off x="361002" y="1134504"/>
            <a:ext cx="6692446" cy="4802026"/>
          </a:xfrm>
        </p:spPr>
        <p:txBody>
          <a:bodyPr/>
          <a:lstStyle/>
          <a:p>
            <a:r>
              <a:rPr lang="en-GB" altLang="zh-CN" dirty="0"/>
              <a:t>ROS distributions (versions) are launched in alphabetic order.</a:t>
            </a:r>
          </a:p>
          <a:p>
            <a:r>
              <a:rPr lang="en-GB" altLang="zh-CN" dirty="0"/>
              <a:t>Current version: Melodic Morenia</a:t>
            </a:r>
          </a:p>
        </p:txBody>
      </p:sp>
    </p:spTree>
    <p:extLst>
      <p:ext uri="{BB962C8B-B14F-4D97-AF65-F5344CB8AC3E}">
        <p14:creationId xmlns:p14="http://schemas.microsoft.com/office/powerpoint/2010/main" val="3449529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A3E5E-AE10-46E5-BE96-5FC84EE05083}"/>
              </a:ext>
            </a:extLst>
          </p:cNvPr>
          <p:cNvSpPr>
            <a:spLocks noGrp="1"/>
          </p:cNvSpPr>
          <p:nvPr>
            <p:ph type="title"/>
          </p:nvPr>
        </p:nvSpPr>
        <p:spPr/>
        <p:txBody>
          <a:bodyPr/>
          <a:lstStyle/>
          <a:p>
            <a:r>
              <a:rPr lang="en-GB" dirty="0"/>
              <a:t>Why ROS?</a:t>
            </a:r>
          </a:p>
        </p:txBody>
      </p:sp>
      <p:sp>
        <p:nvSpPr>
          <p:cNvPr id="3" name="Content Placeholder 2">
            <a:extLst>
              <a:ext uri="{FF2B5EF4-FFF2-40B4-BE49-F238E27FC236}">
                <a16:creationId xmlns:a16="http://schemas.microsoft.com/office/drawing/2014/main" id="{BF71DF62-12D2-4162-BB29-282CF8CF5CAE}"/>
              </a:ext>
            </a:extLst>
          </p:cNvPr>
          <p:cNvSpPr>
            <a:spLocks noGrp="1"/>
          </p:cNvSpPr>
          <p:nvPr>
            <p:ph idx="1"/>
          </p:nvPr>
        </p:nvSpPr>
        <p:spPr/>
        <p:txBody>
          <a:bodyPr/>
          <a:lstStyle/>
          <a:p>
            <a:r>
              <a:rPr lang="en-US" altLang="zh-CN" dirty="0"/>
              <a:t>A</a:t>
            </a:r>
            <a:r>
              <a:rPr lang="en-GB" altLang="zh-CN" dirty="0"/>
              <a:t>s robotic systems continue to grow, software development for a robot has become very complex.</a:t>
            </a:r>
          </a:p>
          <a:p>
            <a:r>
              <a:rPr lang="en-GB" altLang="zh-CN" dirty="0"/>
              <a:t>A full stack starts from low-level hardware drivers all the way up to perceptions and artificial intelligence.</a:t>
            </a:r>
          </a:p>
          <a:p>
            <a:r>
              <a:rPr lang="en-GB" altLang="zh-CN" dirty="0"/>
              <a:t>Code reusability has soon become an issue since software developed for different frameworks, which are designed for different purposes, can hardly be reused.</a:t>
            </a:r>
          </a:p>
          <a:p>
            <a:endParaRPr lang="en-GB" dirty="0"/>
          </a:p>
        </p:txBody>
      </p:sp>
    </p:spTree>
    <p:extLst>
      <p:ext uri="{BB962C8B-B14F-4D97-AF65-F5344CB8AC3E}">
        <p14:creationId xmlns:p14="http://schemas.microsoft.com/office/powerpoint/2010/main" val="3151690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A3E5E-AE10-46E5-BE96-5FC84EE05083}"/>
              </a:ext>
            </a:extLst>
          </p:cNvPr>
          <p:cNvSpPr>
            <a:spLocks noGrp="1"/>
          </p:cNvSpPr>
          <p:nvPr>
            <p:ph type="title"/>
          </p:nvPr>
        </p:nvSpPr>
        <p:spPr/>
        <p:txBody>
          <a:bodyPr/>
          <a:lstStyle/>
          <a:p>
            <a:r>
              <a:rPr lang="en-GB" dirty="0"/>
              <a:t>Characteristics of ROS</a:t>
            </a:r>
          </a:p>
        </p:txBody>
      </p:sp>
      <p:sp>
        <p:nvSpPr>
          <p:cNvPr id="3" name="Content Placeholder 2">
            <a:extLst>
              <a:ext uri="{FF2B5EF4-FFF2-40B4-BE49-F238E27FC236}">
                <a16:creationId xmlns:a16="http://schemas.microsoft.com/office/drawing/2014/main" id="{BF71DF62-12D2-4162-BB29-282CF8CF5CAE}"/>
              </a:ext>
            </a:extLst>
          </p:cNvPr>
          <p:cNvSpPr>
            <a:spLocks noGrp="1"/>
          </p:cNvSpPr>
          <p:nvPr>
            <p:ph idx="1"/>
          </p:nvPr>
        </p:nvSpPr>
        <p:spPr/>
        <p:txBody>
          <a:bodyPr/>
          <a:lstStyle/>
          <a:p>
            <a:r>
              <a:rPr lang="en-US" dirty="0"/>
              <a:t>The architecture was initially developed at Stanford and Willow Garage to address large-scale service robots and since has become generic.</a:t>
            </a:r>
          </a:p>
          <a:p>
            <a:r>
              <a:rPr lang="en-US" dirty="0"/>
              <a:t>Peer-to-peer topology: multiple processes run by several hosts are connected concurrently at runtime; onboard and offboard computers are networked so that heavy computations (e.g., computer vision and speech recognition) can be done remotely.</a:t>
            </a:r>
          </a:p>
          <a:p>
            <a:r>
              <a:rPr lang="en-US" dirty="0"/>
              <a:t>Multilanguage support: the ROS messaging system is developed to support various programming languages including C++ and Python. Cross-language development is the norm.</a:t>
            </a:r>
          </a:p>
          <a:p>
            <a:r>
              <a:rPr lang="en-US" dirty="0"/>
              <a:t>Modularized tools: microkernel design</a:t>
            </a:r>
          </a:p>
          <a:p>
            <a:r>
              <a:rPr lang="en-US" dirty="0"/>
              <a:t>Easy code extraction: ROS encourages drivers and algorithms to be developed in standalone libraries without dependencies on ROS. This allows for better code reuse from ROS to other opensource projects and vice versa.</a:t>
            </a:r>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2696646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2FA3-AF6B-4AEC-8302-B93B2BB1A420}"/>
              </a:ext>
            </a:extLst>
          </p:cNvPr>
          <p:cNvSpPr>
            <a:spLocks noGrp="1"/>
          </p:cNvSpPr>
          <p:nvPr>
            <p:ph type="title"/>
          </p:nvPr>
        </p:nvSpPr>
        <p:spPr/>
        <p:txBody>
          <a:bodyPr/>
          <a:lstStyle/>
          <a:p>
            <a:r>
              <a:rPr lang="en-GB" dirty="0"/>
              <a:t>ROS Packages</a:t>
            </a:r>
          </a:p>
        </p:txBody>
      </p:sp>
      <p:sp>
        <p:nvSpPr>
          <p:cNvPr id="3" name="Content Placeholder 2">
            <a:extLst>
              <a:ext uri="{FF2B5EF4-FFF2-40B4-BE49-F238E27FC236}">
                <a16:creationId xmlns:a16="http://schemas.microsoft.com/office/drawing/2014/main" id="{254253B6-C951-497A-868F-E08C2F49A9C1}"/>
              </a:ext>
            </a:extLst>
          </p:cNvPr>
          <p:cNvSpPr>
            <a:spLocks noGrp="1"/>
          </p:cNvSpPr>
          <p:nvPr>
            <p:ph idx="1"/>
          </p:nvPr>
        </p:nvSpPr>
        <p:spPr/>
        <p:txBody>
          <a:bodyPr/>
          <a:lstStyle/>
          <a:p>
            <a:r>
              <a:rPr lang="en-US" dirty="0"/>
              <a:t>ROS applications (including ROS itself) are organized into “packages”. This is to support collaborative development.</a:t>
            </a:r>
          </a:p>
          <a:p>
            <a:r>
              <a:rPr lang="en-US" dirty="0"/>
              <a:t>At a minimum, an ROS package requires a directory with an XML file describing itself and its dependencies.</a:t>
            </a:r>
          </a:p>
          <a:p>
            <a:r>
              <a:rPr lang="en-US" dirty="0"/>
              <a:t> A typical ROS package will contain source files, executable files and other supporting files.</a:t>
            </a:r>
          </a:p>
          <a:p>
            <a:r>
              <a:rPr lang="en-US" dirty="0"/>
              <a:t>Formation of a large eco-system</a:t>
            </a:r>
          </a:p>
          <a:p>
            <a:r>
              <a:rPr lang="en-US" dirty="0"/>
              <a:t>&gt;2700 packages for ROS Indigo</a:t>
            </a:r>
          </a:p>
          <a:p>
            <a:r>
              <a:rPr lang="en-US" dirty="0"/>
              <a:t>&gt;2300 packages for ROS Kinetic</a:t>
            </a:r>
          </a:p>
          <a:p>
            <a:pPr marL="0" indent="0">
              <a:buNone/>
            </a:pPr>
            <a:endParaRPr lang="en-GB" dirty="0"/>
          </a:p>
        </p:txBody>
      </p:sp>
    </p:spTree>
    <p:extLst>
      <p:ext uri="{BB962C8B-B14F-4D97-AF65-F5344CB8AC3E}">
        <p14:creationId xmlns:p14="http://schemas.microsoft.com/office/powerpoint/2010/main" val="1628250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58ECA-E84C-495E-A4EE-371038FB2D11}"/>
              </a:ext>
            </a:extLst>
          </p:cNvPr>
          <p:cNvSpPr>
            <a:spLocks noGrp="1"/>
          </p:cNvSpPr>
          <p:nvPr>
            <p:ph type="title"/>
          </p:nvPr>
        </p:nvSpPr>
        <p:spPr/>
        <p:txBody>
          <a:bodyPr/>
          <a:lstStyle/>
          <a:p>
            <a:r>
              <a:rPr lang="en-GB" dirty="0"/>
              <a:t>Components of ROS</a:t>
            </a:r>
          </a:p>
        </p:txBody>
      </p:sp>
      <p:pic>
        <p:nvPicPr>
          <p:cNvPr id="4" name="Content Placeholder 3">
            <a:extLst>
              <a:ext uri="{FF2B5EF4-FFF2-40B4-BE49-F238E27FC236}">
                <a16:creationId xmlns:a16="http://schemas.microsoft.com/office/drawing/2014/main" id="{B5B64EB4-26BA-4862-975B-F3FE7A946F11}"/>
              </a:ext>
            </a:extLst>
          </p:cNvPr>
          <p:cNvPicPr>
            <a:picLocks noGrp="1" noChangeAspect="1"/>
          </p:cNvPicPr>
          <p:nvPr>
            <p:ph idx="1"/>
          </p:nvPr>
        </p:nvPicPr>
        <p:blipFill rotWithShape="1">
          <a:blip r:embed="rId3"/>
          <a:srcRect t="10832"/>
          <a:stretch/>
        </p:blipFill>
        <p:spPr>
          <a:xfrm>
            <a:off x="562518" y="1762124"/>
            <a:ext cx="11039976" cy="4007961"/>
          </a:xfrm>
          <a:prstGeom prst="rect">
            <a:avLst/>
          </a:prstGeom>
        </p:spPr>
      </p:pic>
    </p:spTree>
    <p:extLst>
      <p:ext uri="{BB962C8B-B14F-4D97-AF65-F5344CB8AC3E}">
        <p14:creationId xmlns:p14="http://schemas.microsoft.com/office/powerpoint/2010/main" val="4030056836"/>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Master_Arm_Limited_2019" id="{8CE823C3-F31A-D14A-9E27-E9A0885B8FCD}" vid="{CE7EA357-F2F1-1444-8AA4-D862AA553F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ARM Document" ma:contentTypeID="0x0101005C6975769EB1684CAB07571CAE07A11B0100BC81FA0C64ACC243A77959D9266C7751" ma:contentTypeVersion="27" ma:contentTypeDescription="" ma:contentTypeScope="" ma:versionID="c3d44a507a30e34bb56df6cb41b0e970">
  <xsd:schema xmlns:xsd="http://www.w3.org/2001/XMLSchema" xmlns:xs="http://www.w3.org/2001/XMLSchema" xmlns:p="http://schemas.microsoft.com/office/2006/metadata/properties" xmlns:ns1="http://schemas.microsoft.com/sharepoint/v3" xmlns:ns2="f2ad5090-61a8-4b8c-ab70-68f4ff4d1933" xmlns:ns3="http://schemas.microsoft.com/sharepoint/v3/fields" xmlns:ns4="c0950e01-db07-4e41-9c32-b7a8e9fccc9b" targetNamespace="http://schemas.microsoft.com/office/2006/metadata/properties" ma:root="true" ma:fieldsID="d6365f768a9cf65e3d0aaa644537f94f" ns1:_="" ns2:_="" ns3:_="" ns4:_="">
    <xsd:import namespace="http://schemas.microsoft.com/sharepoint/v3"/>
    <xsd:import namespace="f2ad5090-61a8-4b8c-ab70-68f4ff4d1933"/>
    <xsd:import namespace="http://schemas.microsoft.com/sharepoint/v3/fields"/>
    <xsd:import namespace="c0950e01-db07-4e41-9c32-b7a8e9fccc9b"/>
    <xsd:element name="properties">
      <xsd:complexType>
        <xsd:sequence>
          <xsd:element name="documentManagement">
            <xsd:complexType>
              <xsd:all>
                <xsd:element ref="ns1:RoutingRuleDescription" minOccurs="0"/>
                <xsd:element ref="ns2:Document_x0020_Author" minOccurs="0"/>
                <xsd:element ref="ns3:_Status"/>
                <xsd:element ref="ns2:Document_x0020_Confidentiality"/>
                <xsd:element ref="ns2:_dlc_DocId" minOccurs="0"/>
                <xsd:element ref="ns2:_dlc_DocIdUrl" minOccurs="0"/>
                <xsd:element ref="ns2:_dlc_DocIdPersistId" minOccurs="0"/>
                <xsd:element ref="ns2:ARM_x0020_Legacy_x0020_ID" minOccurs="0"/>
                <xsd:element ref="ns2:Current_x0020_Version" minOccurs="0"/>
                <xsd:element ref="ns2:j60c3ced31bb40378c6254d49035d966" minOccurs="0"/>
                <xsd:element ref="ns2:TaxCatchAll" minOccurs="0"/>
                <xsd:element ref="ns2:TaxCatchAllLabel" minOccurs="0"/>
                <xsd:element ref="ns4: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Document_x0020_Author" ma:index="3" nillable="true" ma:displayName="Document Author" ma:list="UserInfo" ma:SharePointGroup="0" ma:internalName="Docum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Confidentiality" ma:index="5" ma:displayName="Document Confidentiality" ma:default="Confidential" ma:format="Dropdown" ma:internalName="Document_x0020_Confidentiality">
      <xsd:simpleType>
        <xsd:restriction base="dms:Choice">
          <xsd:enumeration value="Secret"/>
          <xsd:enumeration value="Confidential-Restricted"/>
          <xsd:enumeration value="Confidential"/>
          <xsd:enumeration value="Non-Confidential"/>
          <xsd:enumeration value="Personal"/>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ARM_x0020_Legacy_x0020_ID" ma:index="16" nillable="true" ma:displayName="ARM Legacy ID" ma:internalName="ARM_x0020_Legacy_x0020_ID">
      <xsd:simpleType>
        <xsd:restriction base="dms:Text">
          <xsd:maxLength value="255"/>
        </xsd:restriction>
      </xsd:simpleType>
    </xsd:element>
    <xsd:element name="Current_x0020_Version" ma:index="17" nillable="true" ma:displayName="Current Version" ma:description="The current version number of the file in SharePoint." ma:internalName="Current_x0020_Version" ma:readOnly="false">
      <xsd:simpleType>
        <xsd:restriction base="dms:Text">
          <xsd:maxLength value="255"/>
        </xsd:restriction>
      </xsd:simpleType>
    </xsd:element>
    <xsd:element name="j60c3ced31bb40378c6254d49035d966" ma:index="18" nillable="true" ma:taxonomy="true" ma:internalName="j60c3ced31bb40378c6254d49035d966" ma:taxonomyFieldName="Calendar_x0020_Year" ma:displayName="Calendar Year" ma:readOnly="false" ma:default="7;#2017|58467e81-5d99-44a5-abb5-12a016b65e9e" ma:fieldId="{360c3ced-31bb-4037-8c62-54d49035d966}" ma:sspId="982c6e79-63e2-4d63-9b21-99d1544b0b75" ma:termSetId="c604d99f-773e-49a6-a2c0-6d4bc7541120"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a9424fa9-fdb0-43c3-9a79-ae027323b92a}" ma:internalName="TaxCatchAll" ma:showField="CatchAllData" ma:web="f2ad5090-61a8-4b8c-ab70-68f4ff4d193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a9424fa9-fdb0-43c3-9a79-ae027323b92a}" ma:internalName="TaxCatchAllLabel" ma:readOnly="true" ma:showField="CatchAllDataLabel" ma:web="f2ad5090-61a8-4b8c-ab70-68f4ff4d19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4" ma:displayName="Status" ma:default="Not Started" ma:internalName="_Status" ma:readOnly="false">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950e01-db07-4e41-9c32-b7a8e9fccc9b" elementFormDefault="qualified">
    <xsd:import namespace="http://schemas.microsoft.com/office/2006/documentManagement/types"/>
    <xsd:import namespace="http://schemas.microsoft.com/office/infopath/2007/PartnerControls"/>
    <xsd:element name="Category" ma:index="22" nillable="true" ma:displayName="Category" ma:format="Dropdown" ma:internalName="Category">
      <xsd:simpleType>
        <xsd:restriction base="dms:Choice">
          <xsd:enumeration value="Word Documents - UK"/>
          <xsd:enumeration value="Word Documents - US"/>
          <xsd:enumeration value="Board Presentation Templates"/>
          <xsd:enumeration value="Public Presentation Templates"/>
          <xsd:enumeration value="Private Presentation 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ma:index="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axOccurs="1" ma:displayName="Status">
          <xsd:simpleType xmlns:xs="http://www.w3.org/2001/XMLSchema">
            <xsd:restriction base="xsd:string">
              <xsd:minLength value="1"/>
            </xsd:restriction>
          </xsd:simpleType>
        </xsd:element>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Current_x0020_Version xmlns="f2ad5090-61a8-4b8c-ab70-68f4ff4d1933">9.0</Current_x0020_Version>
    <Document_x0020_Author xmlns="f2ad5090-61a8-4b8c-ab70-68f4ff4d1933">
      <UserInfo>
        <DisplayName/>
        <AccountId xsi:nil="true"/>
        <AccountType/>
      </UserInfo>
    </Document_x0020_Author>
    <_dlc_DocId xmlns="f2ad5090-61a8-4b8c-ab70-68f4ff4d1933">ARM-ECM-0633231</_dlc_DocId>
    <Document_x0020_Confidentiality xmlns="f2ad5090-61a8-4b8c-ab70-68f4ff4d1933">Confidential-Restricted</Document_x0020_Confidentiality>
    <_dlc_DocIdUrl xmlns="f2ad5090-61a8-4b8c-ab70-68f4ff4d1933">
      <Url>http://teamsites.arm.com/sites/cthub/_layouts/DocIdRedir.aspx?ID=ARM-ECM-0633231</Url>
      <Description>ARM-ECM-0633231</Description>
    </_dlc_DocIdUrl>
    <Category xmlns="c0950e01-db07-4e41-9c32-b7a8e9fccc9b">Private Presentation Templates</Category>
    <ARM_x0020_Legacy_x0020_ID xmlns="f2ad5090-61a8-4b8c-ab70-68f4ff4d1933" xsi:nil="true"/>
    <TaxCatchAll xmlns="f2ad5090-61a8-4b8c-ab70-68f4ff4d1933">
      <Value>7</Value>
      <Value>1</Value>
    </TaxCatchAll>
    <j60c3ced31bb40378c6254d49035d966 xmlns="f2ad5090-61a8-4b8c-ab70-68f4ff4d1933">
      <Terms xmlns="http://schemas.microsoft.com/office/infopath/2007/PartnerControls">
        <TermInfo xmlns="http://schemas.microsoft.com/office/infopath/2007/PartnerControls">
          <TermName xmlns="http://schemas.microsoft.com/office/infopath/2007/PartnerControls">2017</TermName>
          <TermId xmlns="http://schemas.microsoft.com/office/infopath/2007/PartnerControls">58467e81-5d99-44a5-abb5-12a016b65e9e</TermId>
        </TermInfo>
      </Terms>
    </j60c3ced31bb40378c6254d49035d966>
    <RoutingRuleDescription xmlns="http://schemas.microsoft.com/sharepoint/v3" xsi:nil="true"/>
    <_Status xmlns="http://schemas.microsoft.com/sharepoint/v3/fields">Not Started</_Status>
  </documentManagement>
</p:properties>
</file>

<file path=customXml/itemProps1.xml><?xml version="1.0" encoding="utf-8"?>
<ds:datastoreItem xmlns:ds="http://schemas.openxmlformats.org/officeDocument/2006/customXml" ds:itemID="{5675509F-A6F5-4147-861D-E4CC99F48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ad5090-61a8-4b8c-ab70-68f4ff4d1933"/>
    <ds:schemaRef ds:uri="http://schemas.microsoft.com/sharepoint/v3/fields"/>
    <ds:schemaRef ds:uri="c0950e01-db07-4e41-9c32-b7a8e9fcc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EFBBFE-5AFC-4CAD-AD38-1CB870BDB255}">
  <ds:schemaRefs>
    <ds:schemaRef ds:uri="http://schemas.microsoft.com/sharepoint/v3/contenttype/forms"/>
  </ds:schemaRefs>
</ds:datastoreItem>
</file>

<file path=customXml/itemProps3.xml><?xml version="1.0" encoding="utf-8"?>
<ds:datastoreItem xmlns:ds="http://schemas.openxmlformats.org/officeDocument/2006/customXml" ds:itemID="{C959113B-7FA4-40AB-AF85-5C5588D4771C}">
  <ds:schemaRefs>
    <ds:schemaRef ds:uri="http://schemas.microsoft.com/office/2006/metadata/customXsn"/>
  </ds:schemaRefs>
</ds:datastoreItem>
</file>

<file path=customXml/itemProps4.xml><?xml version="1.0" encoding="utf-8"?>
<ds:datastoreItem xmlns:ds="http://schemas.openxmlformats.org/officeDocument/2006/customXml" ds:itemID="{1E7F2E56-8924-419D-99E9-79DB71144EB2}">
  <ds:schemaRefs>
    <ds:schemaRef ds:uri="http://schemas.microsoft.com/sharepoint/events"/>
  </ds:schemaRefs>
</ds:datastoreItem>
</file>

<file path=customXml/itemProps5.xml><?xml version="1.0" encoding="utf-8"?>
<ds:datastoreItem xmlns:ds="http://schemas.openxmlformats.org/officeDocument/2006/customXml" ds:itemID="{B61D4E06-5D3F-4994-A4A7-4BA626FA722D}">
  <ds:schemaRefs>
    <ds:schemaRef ds:uri="http://schemas.microsoft.com/office/2006/documentManagement/types"/>
    <ds:schemaRef ds:uri="f2ad5090-61a8-4b8c-ab70-68f4ff4d1933"/>
    <ds:schemaRef ds:uri="http://purl.org/dc/elements/1.1/"/>
    <ds:schemaRef ds:uri="http://schemas.microsoft.com/office/2006/metadata/properties"/>
    <ds:schemaRef ds:uri="http://schemas.microsoft.com/sharepoint/v3/fields"/>
    <ds:schemaRef ds:uri="http://schemas.openxmlformats.org/package/2006/metadata/core-properties"/>
    <ds:schemaRef ds:uri="http://schemas.microsoft.com/sharepoint/v3"/>
    <ds:schemaRef ds:uri="http://purl.org/dc/terms/"/>
    <ds:schemaRef ds:uri="c0950e01-db07-4e41-9c32-b7a8e9fccc9b"/>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Arm_PPT_Master_Arm_Limited_2019</Template>
  <TotalTime>0</TotalTime>
  <Words>3541</Words>
  <Application>Microsoft Office PowerPoint</Application>
  <PresentationFormat>Widescreen</PresentationFormat>
  <Paragraphs>427</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Wingdings</vt:lpstr>
      <vt:lpstr>Arm_PPT_Public</vt:lpstr>
      <vt:lpstr>Robot Operating System</vt:lpstr>
      <vt:lpstr>Module Syllabus</vt:lpstr>
      <vt:lpstr>Overview</vt:lpstr>
      <vt:lpstr>A Brief History of ROS</vt:lpstr>
      <vt:lpstr>ROS Versions</vt:lpstr>
      <vt:lpstr>Why ROS?</vt:lpstr>
      <vt:lpstr>Characteristics of ROS</vt:lpstr>
      <vt:lpstr>ROS Packages</vt:lpstr>
      <vt:lpstr>Components of ROS</vt:lpstr>
      <vt:lpstr>Client Libraries</vt:lpstr>
      <vt:lpstr>Catkin Build System</vt:lpstr>
      <vt:lpstr>Graph Resource Names  </vt:lpstr>
      <vt:lpstr>Controller</vt:lpstr>
      <vt:lpstr>Node</vt:lpstr>
      <vt:lpstr>Message</vt:lpstr>
      <vt:lpstr>Message: Built-in Types</vt:lpstr>
      <vt:lpstr>“std_msgs”:  ROS Standard Message Package</vt:lpstr>
      <vt:lpstr>“msg” File</vt:lpstr>
      <vt:lpstr>Topic</vt:lpstr>
      <vt:lpstr>Topic</vt:lpstr>
      <vt:lpstr>Service</vt:lpstr>
      <vt:lpstr>“srv” File</vt:lpstr>
      <vt:lpstr>Useful Commands</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2019-01-14T09:57:37Z</dcterms:created>
  <dcterms:modified xsi:type="dcterms:W3CDTF">2022-12-01T09:53:43Z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_dlc_DocIdItemGuid">
    <vt:lpwstr>e89a121e-355c-4cb1-879e-045fefeb8c84</vt:lpwstr>
  </property>
  <property fmtid="{D5CDD505-2E9C-101B-9397-08002B2CF9AE}" pid="6" name="_dlc_ItemStageId">
    <vt:lpwstr>1</vt:lpwstr>
  </property>
  <property fmtid="{D5CDD505-2E9C-101B-9397-08002B2CF9AE}" pid="7" name="j60c3ced31bb40378c6254d49035d966">
    <vt:lpwstr>2015|ee47c3e7-6a69-4f36-9adf-1007c8d399a4</vt:lpwstr>
  </property>
  <property fmtid="{D5CDD505-2E9C-101B-9397-08002B2CF9AE}" pid="8" name="vti_description">
    <vt:lpwstr/>
  </property>
  <property fmtid="{D5CDD505-2E9C-101B-9397-08002B2CF9AE}" pid="9" name="WorkflowChangePath">
    <vt:lpwstr>1069b4ef-e6f3-4ad7-8c8e-772136578697,10;</vt:lpwstr>
  </property>
  <property fmtid="{D5CDD505-2E9C-101B-9397-08002B2CF9AE}" pid="10" name="Confidentiality">
    <vt:lpwstr>1;#Confidential|28d1025d-1415-4984-b35e-5b79e7d32b5c</vt:lpwstr>
  </property>
  <property fmtid="{D5CDD505-2E9C-101B-9397-08002B2CF9AE}" pid="11" name="ContentTypeId">
    <vt:lpwstr>0x0101005C6975769EB1684CAB07571CAE07A11B0100BC81FA0C64ACC243A77959D9266C7751</vt:lpwstr>
  </property>
  <property fmtid="{D5CDD505-2E9C-101B-9397-08002B2CF9AE}" pid="12" name="Calendar Year">
    <vt:lpwstr>7;#2017|58467e81-5d99-44a5-abb5-12a016b65e9e</vt:lpwstr>
  </property>
  <property fmtid="{D5CDD505-2E9C-101B-9397-08002B2CF9AE}" pid="13" name="TaxCatchAll">
    <vt:lpwstr/>
  </property>
  <property fmtid="{D5CDD505-2E9C-101B-9397-08002B2CF9AE}" pid="14" name="TaxKeywordTaxHTField">
    <vt:lpwstr/>
  </property>
  <property fmtid="{D5CDD505-2E9C-101B-9397-08002B2CF9AE}" pid="15" name="ItemRetentionFormula">
    <vt:lpwstr/>
  </property>
  <property fmtid="{D5CDD505-2E9C-101B-9397-08002B2CF9AE}" pid="16" name="_dlc_LastRun">
    <vt:lpwstr>08/15/2015 23:02:11</vt:lpwstr>
  </property>
</Properties>
</file>