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36"/>
  </p:notesMasterIdLst>
  <p:handoutMasterIdLst>
    <p:handoutMasterId r:id="rId37"/>
  </p:handoutMasterIdLst>
  <p:sldIdLst>
    <p:sldId id="371" r:id="rId7"/>
    <p:sldId id="339"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 id="398" r:id="rId3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A5A5A0-2DC1-4608-9000-26163FD443C9}" v="174" dt="2019-02-12T21:08:57.123"/>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80" autoAdjust="0"/>
    <p:restoredTop sz="54842" autoAdjust="0"/>
  </p:normalViewPr>
  <p:slideViewPr>
    <p:cSldViewPr snapToGrid="0">
      <p:cViewPr varScale="1">
        <p:scale>
          <a:sx n="72" d="100"/>
          <a:sy n="72" d="100"/>
        </p:scale>
        <p:origin x="1662" y="60"/>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3.wmf"/><Relationship Id="rId4"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32.wmf"/><Relationship Id="rId1" Type="http://schemas.openxmlformats.org/officeDocument/2006/relationships/image" Target="../media/image5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2/20/2019</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08T17:29:45.544"/>
    </inkml:context>
    <inkml:brush xml:id="br0">
      <inkml:brushProperty name="width" value="0.17639" units="cm"/>
      <inkml:brushProperty name="height" value="0.17639" units="cm"/>
    </inkml:brush>
  </inkml:definitions>
  <inkml:trace contextRef="#ctx0" brushRef="#br0">7924 13649 1024,'-19'0'416,"19"0"-192,0 0-128,0 0 224,0 0-256,0 0-32,0 0-32,0 0 0,0 0 0,0 0 0,0 0 0,0 0 0,0 0-96,-19 0 0,19 0 64,0 0 0,0 0 32,0 0 0,0 0 352,0 0 160,-19 0 224,19 0 192,0 0-224,0 0-32,0 0-96,0 0-64,0 0 0,0 0 0,0 0 96,0 0 64,0 0-352,19 0 256,-19 0 128,0-19 128,0 19 64,19 0-64,-19 0-32,0-19-192,19 19 32,-19 0-64,19 0-1,-19 0-159,19 0-96,-19-19 32,19 19 96,-19 0-64,19 0 32,0-19-32,0 0 0,0 19-64,-19 0 32,38-19-128,-38 19 32,19 0-96,0 0 0,-19 0-192,18 0 32,1-19 64,0 19 32,0 0-32,-19 0 32,19 0 0,0 0 32,0 0-64,0 0-64,-19 0 32,19 0 32,0 19-32,-19-19 64,38-19 0,-19 19 32,0 0 0,-19 0 0,19 0 0,0 0 0,0 0-160,19 0 32,-19 0 64,0 0 96,19 0 0,-20 0-160,20 0 0,-19-19 0,19 19 0,-19 0 64,0 0 32,0 19-32,0-19 32,0 0-64,0 0-32,0 0-64,0 0 32,0 0 32,0 0 64,0 0-32,0 0-32,0 0-64,0 0-32,0 0 192,0 0 96,-19 0-96,18 0-64,1 0 0,0 0 32,0 0-96,-19 0 0,19 0-32,0 0 0,0 0 64,0 0 64,0 0-32,0 0-32,19 0-64,-19 0 32,0 0 96,0 0 32,0 0-32,19 0-64,-19 0-64,0 0 32,0 0 32,18 0 64,-18 0-32,19 0-32,-19 0 32,0 0-32,19 0 0,-19 0 0,0 0 0,0 19 0,0-19 64,0 0 32,0 0-128,0 0 32,0 0-64,0 0 0,0 0 64,0 0 64,0 0-32,0 0 64,0 0-128,0 0-64,-19 0 64,18 0 64,1 0 0,0 0-32,0 0 32,0 0 32,0-19-32,19 19-32,-19 0 32,0 0 32,19 0-96,-19 0 0,0 0 96,19 0 96,-19 0-128,19 0-96,0 0 96,-19 0 32,18 0-96,-18 0-32,19 0 32,-19 0 64,19 0-64,-19 0 0,19-19 96,-19 19 32,19 0-128,-19 19-32,0-19 32,19 0 0,-19 0 32,0 0 0,0 0 0,0 0 0,18 0 0,-18 0 0,0 0 64,19 0 96,-19 0-128,0 0-96,19 0 32,-19 0 64,19 0-64,-19 0 0,38 0-32,-19 0 0,0 0 64,-19 0 0,18 0 0,1 0 0,0 0 64,-19 0 32,19 0-32,0-19-64,0 19-64,-19 0 32,0 0 32,0 0 0,19 0 64,-19 0 32,0 0-128,0 0 32,0 0 0,0-19 64,18 19-32,-18 0 64,19 0-128,-19 0-64,0 0 128,19 0 96,-19-19-192,19 19 0,-19 0 0,19 0 96,0 0 0,0 0-32,0 0 32,-19-19-32,18 19 0,-18 0 0,19 0 0,-19 0 64,0 0-32,19 0-32,-19 0 32,19 0 32,-19 19-32,0-19-32,0 0 32,0 0 32,0 0-96,19 0 0,-38 0 32,38 0 0,-19 19 0,0-19 0,-1 0 0,20-19 0,-19 19 0,19 0 64,-19 0-32,19 0 64,-19 0-128,19 0 0,0 0 32,0 0 64,0 0-96,0 0 0,0 19 32,-20-19 64,20 0-32,0 0 64,0 0-64,-19 0-32,19 0 32,-19 0-32,19 19 0,-19-19 64,0 0-32,19 0-32,-19 0 32,19 0-32,-19 0 0,18 19 0,1-19 64,-19 0 32,19 0-128,0 0-32,-19 19 96,19-19 32,0 0 0,0 0-64,19 0 32,-38 19-32,19-19 0,0 0 64,-1 0-32,1 19-32,0-19 32,-19 0-32,19 19 0,-19-19 64,19 0-96,-19 19 0,19-19 32,-19 19 0,0-19-96,19 0 64,0 19 96,-19-19 32,18 18-128,1-18 32,0 19 0,0 0 0,0-19 0,19 19 64,-19-19-32,0 19 64,0-19-128,0 19 0,-1-19 32,-18 19 0,19-19 0,0 19 0,0 0 64,-19 0 32,19-19-32,-19 19-64,19 0 32,-19 0-32,0 0 0,19 0 0,0 0-96,-19 0 64,19 0 96,-1 0 32,1 0-32,0 0-64,0 0-64,0 0 32,0 0 32,0 0 64,0 0-96,0 0 0,-19 0 32,19 0 0,-1 0 0,1-19 0,-19 38 0,19-38 0,-19 19 64,19 18 32,-19-18-128,0 0 32,0 0-64,19 0 0,-19 0 64,0 0 64,0 0-32,19 0 64,-19 19-128,19-19 0,-1 0 32,-18 0 0,19 0 0,-19 0 0,19 0 0,0 0 0,0 0 0,0 0 64,-19 19-96,19-20 0,0 20 32,-19-19 64,19 0-32,-1 19 64,-18-19-128,19 0 0,-19 0 32,19 19 0,-19 0 0,0-19 64,19 0-96,-19 19 0,0-19 32,19 0 0,-19 19 0,0-20 0,19 1 64,0 0 32,0 19-32,-19-19-64,19 19-64,0-19 32,-19 0 96,19 0 32,0 0-128,-1 0-32,1 0 32,-19 19 0,19-19 32,0 19 64,-19-19-32,0 0-32,19 0 32,-19 19 32,19-19-32,-19 0 64,19 0-64,-19 0-32,0 0 32,0 19-32,0 0 0,18-20 0,-18 20-96,0-19 64,19 0 160,0 19 64,0-19-160,0 0 0,0 19-32,19-19 64,-19 19-32,0-19 64,-1 0-128,1 0 0,19 19 32,-19-19 0,19 19 0,-19-19 0,0 18 0,0-18 0,0 19 0,0 0 0,-1-19 0,20 19 64,-19 0-96,19-19 0,-19 19-32,38-19 0,-38 0 64,19 19 0,0-19 0,-1 0 64,-18 0-32,19 18 64,-19-18-64,19 0-32,-19 0 32,0 0-32,0 0 0,0 0 0,18 0 0,1-19 0,-19 19 0,19 0 0,0 0 0,19 0 0,-19 0 0,-1 0 0,-18-19 0,19 19 0,-19 0 0,19 0 0,-19 0-96,0-19 64,0 19 32,0-19 0,0 19 0,18-19 64,-18 0-32,19 19-32,0-19 32,0 18-32,0-18 0,0 0 0,0 19-96,-20-19 64,20 19 32,-19-19 64,19 19-32,-19-19-32,19 19-64,-19-19 32,0 0 32,0 19 64,18-19-32,1 0-32,0 0-64,0 0 32,0 0 32,0 0 64,0 0-96,0 0 0,-1 0 32,1 0 64,-19 0-32,19 0-32,-19-19 32,19 19-32,-19 0-96,38-19 64,-20 19 32,1-19 64,19 19 32,-19-19 32,19 0-160,-19 19-32,0-18 96,-1 18 32,20-19 0,-19 0 32,0 0-128,-19 0 0,19 0 32,0 0 64,-1 19-32,1-19 64,0 0-64,19 0-32,-19-19 32,0 19-32,0 0 0,-1 0 0,-18 0-96,19 0 64,-19 0 96,19-19 32,-19 19-128,0 0 32,19-18 0,-19 18 0,18 0 0,1-19 64,0 19-96,0-19 0,-19 19 96,19-19 32,0 0-32,-19 19-64,19-19 32,-20 19-32,1-19 0,19 19 64,-19-18-32,0 18-32,0-19 32,0 0-32,-19 0 0,38 19 64,-19-19-32,18 0-32,-18 0 32,19 19-32,0-19 64,-19 0 32,19 19-128,0-19 32,-19-18 0,0 18 64,18-19-32,-18 19 64,0 0-128,0 0 0,0 0 32,0 0 64,0 0-32,0-19-32,0 19-128,19 0 0,-20 0 128,20 19 128,-19-38-96,20 20-32,-2-1-64,-18 19 0,19-19 64,0-19 64,-19 19-32,0 0-32,19-19 32,-19 19 32,0 0-96,0 1 0,-1-1 32,1 0 0,19 0 0,-19 0 0,19 0 0,0 0 0,0 0 0,0 0 64,-1 19-96,1-19-64,-19 0 64,19 1 64,0-1 0,-19 0-32,0 0 32,0 19-32,19-19 0,-20 0 0,20 0-96,0 0 64,-19 0 32,19 0 64,0 0-32,0 0-32,0 19 32,-1-19-32,1 0 0,-19 19 64,0 0-32,19-19-32,-19 20 32,0-20-32,0 19 0,0-19 0,0 19 0,-1-19 0,20 0 0,-19 19 0,19-19-96,-19 19 64,0 0 96,0-19 32,19 19-32,-19 0-64,0 0-64,-1-19 32,1 20-32,0-20 0,0 19 64,19 0 64,-19 0-32,0 0-32,0 0 32,-19 0-32,19 0 0,18 0 0,-18-19 0,19 19 64,-19 0-96,19 0 0,0 0 32,0-19 0,0 19 0,-1 0 0,1-18 0,-19 37 0,19-38 0,0 38 0,-19-19 0,0 0 64,0 0-96,0 0 0,0 0 32,18-19 0,1 19 0,-19 0 0,19 0 0,-19 0 0,19 19 0,0-19 64,0 19-96,-20-19 0,1 19 32,0-19 0,0 19 0,0-19 0,0 19 0,0-19 0,0 19 0,-19 0 64,19 0-96,0 0 0,0-19 32,-1 19 64,1 0-32,0-19-32,0 19 32,0 0-32,19 0-96,-19 0 64,19 0 96,-19 0 32,0 0-128,-1 0 32,1 0 0,0 0 0,-19 0 0,19 0 0,0 0 0,0 19 0,-19-19 0,19 19 0,-19-19 0,19 0 0,0 0-96,-19 19 64,18-19 32,1 19 64,0-19-32,0 0-32,-19 19 32,19-19 32,0 19-32,0-19-32,0 19 32,0-19 32,-19 19-32,19-19-32,-1 19 32,-18 0-32,0-19 0,19 19 0,-19-19 0,19 19 0,-19-19 0,0 19 0,19 0 0,-19-19 0,0 19 0,0 0 0,0-19 0,0 19 0,-19-19 0,38 19 64,-19-19-32,0 19-32,0 0 32,18-19-32,-18 18 0,19 1 0,-19-19-96,0 0 64,19 38 32,-19-38 64,0 19-32,0 0-32,0-19 32,19 19 32,0-19-96,-19 19 0,0-19 32,0 19 0,0 0 0,19-19 0,-20 19-96,1 0 64,0 0 32,0-19 0,19 19 0,-19 0 64,0 0-32,19 0 64,-19 0-128,0 19 0,0-38 32,0 38 64,0-38-96,0 18 0,-19 1 32,38 0 0,-38 0 0,38-19 0,-19 19 0,0 0 64,-1 0-32,1 19-32,0-19-64,0 0 32,0 0 32,19 0 64,-19 0-96,0 0 0,0 0 32,0 0 0,0 0 0,0 0 0,19 0 0,-19 0 0,0 0 0,0 0 0,0-1 0,19 1 0,-19 0 0,0 0 64,-19-19-96,18 19 0,1 0 32,0 0 0,0 0 0,0 0 64,0 0-96,0 0 0,0 0 32,-19 19 0,19-19 0,0 0 64,0 0-96,0 19-64,-19-19 64,19 0 64,0 0 0,-19 0-32,19 0 32,0 19 32,0 0-96,0-19 0,0 0 32,0 19 64,0-19-96,0-1 0,18 1-32,-18 0 0,0 0 64,0 19 64,0-19-32,0 0-32,0 0 32,0 0-32,0 0 0,0 0 0,19 0 0,-19 0 0,0 0 0,0 0 0,0 0 0,0 0 64,-19 0-32,19 0-32,0 0-64,0 0 32,0 18 32,-1-18 0,-18 0 0,19 0 64,-19 0-192,19 0 32,-19 0-32,20-19-32,-20 19-96,0 0-64,19 0-640,-19 0-224,0 0-2304,0 19-4991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2/20/2019</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Hello and welcome! In this video, we will look at control techniques for autonomous cars.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511552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Consequently, we can add drag to the</a:t>
            </a:r>
            <a:r>
              <a:rPr lang="en-US" baseline="0" dirty="0"/>
              <a:t> electromechanical modeling of the autonomous car. </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1157034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Furthermore, we should expand the model to include the influence of battery voltage (V</a:t>
            </a:r>
            <a:r>
              <a:rPr lang="en-US" baseline="-25000" dirty="0"/>
              <a:t>b</a:t>
            </a:r>
            <a:r>
              <a:rPr lang="en-US" dirty="0"/>
              <a:t>, which will change as the battery discharges) and back EMF</a:t>
            </a:r>
            <a:r>
              <a:rPr lang="en-US" baseline="0" dirty="0"/>
              <a:t> in the model. </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605007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It now becomes clear that a set PWM can</a:t>
            </a:r>
            <a:r>
              <a:rPr lang="en-US" baseline="0" dirty="0"/>
              <a:t> result </a:t>
            </a:r>
            <a:r>
              <a:rPr lang="en-US" dirty="0"/>
              <a:t>in vastly different velocity</a:t>
            </a:r>
            <a:r>
              <a:rPr lang="en-US" baseline="0" dirty="0"/>
              <a:t> x dot, depending on the battery voltage, drag (which may vary), back EMF, and incline (if the robot is moving on a non-planar surface). All these aspects suggest a closed-loop control for the PWM such that the system can quickly accelerate to set x dot. We will go over different types of controls later in this module. However, for now, let’s assume a very simple control law, which is based on the following control law: let’s make the PWM proportional to the error between the desired and actual velocity. In this way, if this error is large, we result in a large PWM. This type of control is called “proportional control”, with K</a:t>
            </a:r>
            <a:r>
              <a:rPr lang="en-US" baseline="-25000" dirty="0"/>
              <a:t>p</a:t>
            </a:r>
            <a:r>
              <a:rPr lang="en-US" baseline="0" dirty="0"/>
              <a:t> being the constant of proportionality. Let’s leave this for now, and revisit this later when we talk about and analyze the PID controller.</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2999121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We can now show the implementation of velocity control in the entire control loop. The control law becomes proportional to the velocity error (V</a:t>
            </a:r>
            <a:r>
              <a:rPr lang="en-US" baseline="-25000" dirty="0"/>
              <a:t>e</a:t>
            </a:r>
            <a:r>
              <a:rPr lang="en-US" dirty="0"/>
              <a:t> = V</a:t>
            </a:r>
            <a:r>
              <a:rPr lang="en-US" baseline="-25000" dirty="0"/>
              <a:t>desired </a:t>
            </a:r>
            <a:r>
              <a:rPr lang="en-US" dirty="0"/>
              <a:t>– V</a:t>
            </a:r>
            <a:r>
              <a:rPr lang="en-US" baseline="-25000" dirty="0"/>
              <a:t>actual</a:t>
            </a:r>
            <a:r>
              <a:rPr lang="en-US" dirty="0"/>
              <a:t> ), and is implemented using an algorithm inside the microcontroller. The output is propagated through the motor drivers to propel the car moving forward. The mass of the car, and friction drag, as well as battery voltage, etc., causes disturbances, which at the end do not produce the same velocity for the same PWM output. Hence, the need for the feedback loop from the velocity sensors (in this case, we assume optical encoder) to adjust for the error via the proportional control law.</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1270562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In contrast to the velocity control, the steering of the autonomous car has its purpose to keep the car centered on the track. There could be interaction with the velocity control, for example, that causes the car to slow down as it approaches a curve; i.e., the steering control algorithm adjusts the velocity control setpoint when the car enters a curve. However, that is the only interaction that would be expected during the control loops. Going forward, we assume that the car is following a track that is set as a single black line on the ground.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2597067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 autonomous</a:t>
            </a:r>
            <a:r>
              <a:rPr lang="en-US" baseline="0" dirty="0"/>
              <a:t> car can be described by equations of motion, which governs how it moves. We started looking at this when we analyzed the velocity control and the dynamics of the autonomous car. However, when looking at steering, we are more concerned with the path of the car as opposed to the dynamics. An autonomous car cannot move in every direction; hence, it is non-holonomic. The car can only move forward or turn along a certain radius, but cannot move sidewise. However, initially, we can start explaining a non-holonomic system in plane by using the analogy of a unicycle. A unicycle is a non-holonomic system consisting of a single wheel that can either move forward or turn (rotate) in place.  Its configuration in plane can be described as position (xy) and rotation. Those are the three states of the system that are crucial to describing its motion. Again, the unicycle is non-holonomic because it cannot move sideways. C-space is the space of all its configurations. q dot is the velocity vector, and assuming a quasi-static view (disregarding the dynamics) can be viewed as having two controls (i.e., these are the two control inputs to moving the unicycle along its trajectory), namely, turn in place (u1) and move forward (u2) along the angle in which the unicycle is facing.</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996315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Here, we show the unicycle pivot (turn in place) along angle theta.</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1199060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When</a:t>
            </a:r>
            <a:r>
              <a:rPr lang="en-US" baseline="0" dirty="0"/>
              <a:t> it comes to describing the equations of motion for a car, things get more complicated, because there are more wheels involved! The turning is now decided by which direction the steering wheel (i.e., the wheels) are pointing. That is decided by the angle phi. The control u</a:t>
            </a:r>
            <a:r>
              <a:rPr lang="en-US" baseline="-25000" dirty="0"/>
              <a:t>1</a:t>
            </a:r>
            <a:r>
              <a:rPr lang="en-US" baseline="0" dirty="0"/>
              <a:t> is essentially the output from the servo, which determines which way the wheels are turning. The control u</a:t>
            </a:r>
            <a:r>
              <a:rPr lang="en-US" baseline="-25000" dirty="0"/>
              <a:t>2</a:t>
            </a:r>
            <a:r>
              <a:rPr lang="en-US" baseline="0" dirty="0"/>
              <a:t> is essentially the velocity that is set by the car through PWM and the drive motors, as described earlier.</a:t>
            </a:r>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2826016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In order to keep the autonomous</a:t>
            </a:r>
            <a:r>
              <a:rPr lang="en-US" baseline="0" dirty="0"/>
              <a:t> car following the line, the control system needs to ensure that the line remains underneath the center of the car. The steering wheels are used to correct for any disturbance that would move the car to either side of the line. If the car moves to the left of the line, then the wheels should correct to the right, and if the car moves to the right of the line, then the steering should overcorrect to the left.</a:t>
            </a:r>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4214520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 position of the car, with respect to the line, is of course recorded by the line camera, in the form of pixel value. Consequently, as the signal coming from the line sensor starts moving</a:t>
            </a:r>
            <a:r>
              <a:rPr lang="en-US" baseline="0" dirty="0"/>
              <a:t> away from the imaginary center line, the wheels should correct to point to the center. Note that a) it is important to make sure that the focus is such that the line is sharply visible and b) once the line is outside the field of vision, the control system can no longer determine the distance to the imaginary line, and the system breaks down.</a:t>
            </a:r>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1956905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We will go through the basics of feedback control, n</a:t>
            </a:r>
            <a:r>
              <a:rPr lang="en-US" dirty="0"/>
              <a:t>on-holonomic modeling,</a:t>
            </a:r>
            <a:r>
              <a:rPr lang="en-GB" dirty="0"/>
              <a:t> and, finally, </a:t>
            </a:r>
            <a:r>
              <a:rPr lang="en-US" dirty="0"/>
              <a:t>proportional-integral-derivative (</a:t>
            </a:r>
            <a:r>
              <a:rPr lang="en-GB" dirty="0"/>
              <a:t>PID) control.</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571044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baseline="0" dirty="0"/>
              <a:t>Recall that for the velocity control, proportional control was PWM = K</a:t>
            </a:r>
            <a:r>
              <a:rPr lang="en-US" baseline="-25000" dirty="0"/>
              <a:t>p</a:t>
            </a:r>
            <a:r>
              <a:rPr lang="en-US" baseline="0" dirty="0"/>
              <a:t> times the difference between an actual and a desired velocity. For the steering, we can estimate the distance to the center line using the line camera. The distance y can then be used to steer the servo such that the wheels point towards the line. The further away from the line (the larger y), the more the wheels turn (feedback). Note that in this case, we use PWM_s, which denotes the PWM signal going to the servo. Recall that this is different from the PWM used for the motor, and also likely has to be adjusted in software; e.g., zero phi is PWM_s that corresponds to the wheels being straight (likely 10 ms pulse, but needs to be calibrated).</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4099008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baseline="0" dirty="0"/>
              <a:t>However, purely proportional control may lead to overshooting. In the case when the angle phi of the wheelbase is proportional to the distance from the center line (purely proportional control), the car will turn towards the line. However, the wheel angle phi will always be positive as long as the distance from the center line is positive. This causes the car to cross the line at an angle.  Only after the crossing will the wheels start turning the opposite way. This may lead to oscillations. Note that in this case, we use PWM_s, which denotes the PWM signal going to the servo. Recall that this is different from the PWM used for the motor, and also likely has to be adjusted in software, e.g., zero phi is PWM_s that corresponds to the wheels being straight (likely 10 ms pulse, but needs to be calibrated).</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2244753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baseline="0" dirty="0"/>
              <a:t>Adding a derivative term allows the car to recover, i.e., turn away from heading towards the line, and reduce the overshoot. This is because the derivative term would have the tendency to react and counter rapid decrease in y (dy/dt) and try to turn the wheels in the opposite direction. Even though the car still crosses the line, the oscillations are much smaller. Note that in this case, we use PWM_s, which denotes the PWM signal going to the servo. Recall that this is different from the PWM used for the motor, and also likely has to be adjusted in software, e.g., zero phi is PWM_s that corresponds to the wheels being straight (likely 10 ms pulse, but needs to be calibrated).</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1709389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We can now show the implementation of steering control in the entire control loop. A potential control law becomes proportional to the distance from the line (y) and the derivative component of the distance to the line (i.e., how quickly the car is getting near the line). The output is propagated through the servo, using the PWM_s for the servo, changing the angle of the wheels. Hence, the feedback loop from the optical line sensors is used to derive the error y as for the distance to the line. Note that the set-point in this case is zero. We want the car to be on the line. However, this might not always be the case, as some advanced programmers may want the car to cut more on the inside of the curves to be able to negotiate them at higher velocities (this is for the advanced teams). In general, setpoint is at zero.</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94474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PID controller is a general-purpose controller developed in the early 1920s initially for ships’ autopilot for the U.S. Navy. The PID controller has three terms, and their relative contribution proportional to the error is by three constants: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0" dirty="0"/>
              <a:t>proportional</a:t>
            </a:r>
            <a:r>
              <a:rPr lang="en-US" dirty="0"/>
              <a:t> term, which is usually the main contributor, generates a response based on the proportionality to the error (recall that the error is the difference between the desired response and the actual, measured response). In this way, the controller responds to the current value of the error.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0" dirty="0"/>
              <a:t>integral</a:t>
            </a:r>
            <a:r>
              <a:rPr lang="en-US" dirty="0"/>
              <a:t> term in the controller responds to past values of the error. If the proportional term is not able to reduce the error sufficiently fast, the accumulation of error will cause the controller to try to increase its response to try to reduce the error. This might reduce the error quicker, but on the other hand, might cause the </a:t>
            </a:r>
            <a:r>
              <a:rPr lang="en-US" b="0" dirty="0"/>
              <a:t>system</a:t>
            </a:r>
            <a:r>
              <a:rPr lang="en-US" dirty="0"/>
              <a:t> to overshoot due to increased response. The integral term sometimes needs to be reset to avoid excessive overshoot.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trend, i.e., forecasted future value of error, is corrected by the </a:t>
            </a:r>
            <a:r>
              <a:rPr lang="en-US" b="0" dirty="0"/>
              <a:t>derivative</a:t>
            </a:r>
            <a:r>
              <a:rPr lang="en-US" dirty="0"/>
              <a:t> term. This term tries to limit overshoot by responding to the derivative of the error. A fast reduction in error would lead to a large negative derivative, which would attempt to negatively influence (i.e., reduce) the response. However, a well-balanced controller needs to be tuned by adjusting the respective constants, and proper response is often a balance between the various terms.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dirty="0"/>
          </a:p>
        </p:txBody>
      </p:sp>
    </p:spTree>
    <p:extLst>
      <p:ext uri="{BB962C8B-B14F-4D97-AF65-F5344CB8AC3E}">
        <p14:creationId xmlns:p14="http://schemas.microsoft.com/office/powerpoint/2010/main" val="916645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There are many ways to tune the PID system; however, in a real system with latencies and responses at discrete time intervals, it is very complex to analyze. Instead, several heuristic online training techniques were proposed. These usually involve running the system and watching system response. The proportionality constant is often adjusted first, while subsequently tuning the integral and then the derivative constant. The most common such heuristic is the Ziegler-Nicholson method.</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1616583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Ziegler-Nichols method was developed in 1945 by John G. Ziegler and Nathaniel B. Nichols. It involves setting the proportional term to what is called the ultimate gain K</a:t>
            </a:r>
            <a:r>
              <a:rPr lang="en-US" baseline="-25000" dirty="0"/>
              <a:t>u</a:t>
            </a:r>
            <a:r>
              <a:rPr lang="en-US" dirty="0"/>
              <a:t>, which occurs when the system output has a steady reliable oscillation. Based on K</a:t>
            </a:r>
            <a:r>
              <a:rPr lang="en-US" baseline="-25000" dirty="0"/>
              <a:t>u </a:t>
            </a:r>
            <a:r>
              <a:rPr lang="en-US" dirty="0"/>
              <a:t>and the oscillation period, T</a:t>
            </a:r>
            <a:r>
              <a:rPr lang="en-US" baseline="-25000" dirty="0"/>
              <a:t>u</a:t>
            </a:r>
            <a:r>
              <a:rPr lang="en-US" dirty="0"/>
              <a:t> the integral gain (1/T</a:t>
            </a:r>
            <a:r>
              <a:rPr lang="en-US" baseline="-25000" dirty="0"/>
              <a:t>u</a:t>
            </a:r>
            <a:r>
              <a:rPr lang="en-US" dirty="0"/>
              <a:t>) and the derivative gain (T</a:t>
            </a:r>
            <a:r>
              <a:rPr lang="en-US" baseline="-25000" dirty="0"/>
              <a:t>d</a:t>
            </a:r>
            <a:r>
              <a:rPr lang="en-US" dirty="0"/>
              <a:t>) are calculated. This method can be used as a starting point for tuning the PD controller for steering.</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dirty="0"/>
          </a:p>
        </p:txBody>
      </p:sp>
    </p:spTree>
    <p:extLst>
      <p:ext uri="{BB962C8B-B14F-4D97-AF65-F5344CB8AC3E}">
        <p14:creationId xmlns:p14="http://schemas.microsoft.com/office/powerpoint/2010/main" val="496980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concerns need to be taken into account when tuning the controller. Obviously, the main goal is fast response to error while remaining stable. Loss of stability would for example result in increased oscillations. Proper tuning, and use of the I and D terms should address this. Windup is an issue where large overshoot is generated because the integral term accumulated so much error that the output now swings the other way. This windup can be removed by periodically zeroing out the integral term. Noise can also affect the controller performance, so sensor averaging is often used. In particular, the derivative term can be quite noisy. Averaging and filtering can be used to mitigate that. </a:t>
            </a:r>
          </a:p>
          <a:p>
            <a:r>
              <a:rPr lang="en-US" dirty="0"/>
              <a:t>In any real embedded system, the PID controller is discrete, and thus the difference in response compared to a continuous system has to be taken into account when tuning the controller, hence, the value of online tuning.</a:t>
            </a:r>
          </a:p>
          <a:p>
            <a:r>
              <a:rPr lang="en-US" dirty="0"/>
              <a:t>It is also possible to use knowledge about system performance to, e.g., change the setpoint of the PID controller to improve response. One idea concerning steering is to anticipate a turn and start the turn a bit early. This may make turning faster, and thus circumvent physical latencies in the system, such as servo slew or dynamics.  This method is called feed-forward control.</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dirty="0"/>
          </a:p>
        </p:txBody>
      </p:sp>
    </p:spTree>
    <p:extLst>
      <p:ext uri="{BB962C8B-B14F-4D97-AF65-F5344CB8AC3E}">
        <p14:creationId xmlns:p14="http://schemas.microsoft.com/office/powerpoint/2010/main" val="4220967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A typical PID control running on an embedded system can be shown. This implementation relies on the execution of a control loop, which periodically checks the sensor values, and makes adjustments to the output based on the detected error. Note that the discretization of the control loop is apparent, as the system has a wait time built into the loop. However, in general, the wait time is associated with other tasks, such as polling the line-following visual system and internal calculations. In general, one control loop can run multiple PID controllers, such as one for steering and one for velocity </a:t>
            </a:r>
            <a:r>
              <a:rPr lang="en-US"/>
              <a:t>control.</a:t>
            </a:r>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28</a:t>
            </a:fld>
            <a:endParaRPr lang="en-US" altLang="en-US" dirty="0"/>
          </a:p>
        </p:txBody>
      </p:sp>
    </p:spTree>
    <p:extLst>
      <p:ext uri="{BB962C8B-B14F-4D97-AF65-F5344CB8AC3E}">
        <p14:creationId xmlns:p14="http://schemas.microsoft.com/office/powerpoint/2010/main" val="343164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baseline="0" dirty="0"/>
              <a:t>In this video, we’ve looked at the control techniques for autonomous cars. Closed-loop feedback control is a good way to deal with various uncertainties including drag, friction, and voltage fluctuations. A PID controller can be added to the system to efficiently control both the velocity and steering.</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29</a:t>
            </a:fld>
            <a:endParaRPr lang="en-US" altLang="en-US" dirty="0"/>
          </a:p>
        </p:txBody>
      </p:sp>
    </p:spTree>
    <p:extLst>
      <p:ext uri="{BB962C8B-B14F-4D97-AF65-F5344CB8AC3E}">
        <p14:creationId xmlns:p14="http://schemas.microsoft.com/office/powerpoint/2010/main" val="4128223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an autonomous car, the microcontroller provides input to the actuators, which propel the car (hopefully) in the desired direction. A control system describes the linkage (interaction) between the different components of the autonomous car. Hopefully, all these components help to propel the car in the right direction. The act of moving the car affects the environment in which the car is situated. </a:t>
            </a:r>
          </a:p>
          <a:p>
            <a:r>
              <a:rPr lang="en-US" baseline="0" dirty="0"/>
              <a:t>A control system where the interaction only goes one way, i.e., the microcontroller sets an output without checking the consequences, is called open-loop control. It is in principle possible to drive an autonomous car open-loop; however, the control algorithm would have to anticipate everything that happens along the way perfectly in order for this control to work.</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274480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Rather, most control systems use</a:t>
            </a:r>
            <a:r>
              <a:rPr lang="en-US" baseline="0" dirty="0"/>
              <a:t> some form of feedback using sensors to double-check if the action had the desired effect and correct the action based on the error. This type of control is called feedback control or closed-loop control. Sensors provide information (feedback) regarding the state of the environment, and based on the sensory input, the algorithm makes a decision regarding the output.</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134307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Traditionally,</a:t>
            </a:r>
            <a:r>
              <a:rPr lang="en-US" baseline="0" dirty="0"/>
              <a:t> a control system is described using a control system diagram, and part of the algorithm used for control is described as a control system law.  The algorithm actually compares the setpoint input (e.g., the desired velocity) with the actual value (obtained by the sensors), and based on the difference between the desired and the actual output, action is taken. The output of the microcontroller is amplified by the driver, which represents the amplifiers and actuators, e.g., motors, before the environment is affected. The effect on the environment results in an output, i.e., some desired (or not desired!) changes, labeled as output. The environment is labeled as “plant”, because traditionally, the control systems were used to control industrial processes in production plants. Feedback looks at the output and registers what happened. The summation between the actual result and the setpoint (denoted by sigma) provides an error to the algorithm based on which the action is taken. This block diagram is still a simplification, but in general represents how a control system works. It is also well suited to a proportional control of the output, but more on this later.</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879762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In order</a:t>
            </a:r>
            <a:r>
              <a:rPr lang="en-US" baseline="0" dirty="0"/>
              <a:t> to be able to control the autonomous car, its physics has to be modeled; i.e., we need to understand the mapping between our degrees of freedom for control and the degrees of freedom of motion. The problem of controlling an autonomous car can be boiled down to two distinct components that are only somewhat loosely connected: first, velocity control, i.e., designing a control system that can accelerate and maintain a set velocity along the track, and second, steering control, where the car is steered along the track; i.e., it has to follow curves and turn. In principle, the two are unrelated; however, we may want to slow down at the curves, i.e., adjust the set point of the velocity control.  The steering is necessary, because the autonomous car is subject to non-holonomic constraints. Non-holonomic constraints imply that the car cannot move in all directions in its configuration space (c-space for short). C-space contains all the parameters necessary to describe the quasi-static state of the autonomous car. In this case, the c-space for a planar rigid body (such as a car) in 2D (planar space) consists of x and y coordinates, as well as rotation theta_c. The car is non-holonomic, because it cannot move sideways.</a:t>
            </a:r>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2089034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Looking at velocity control, we can consider 1D (straight line)</a:t>
            </a:r>
            <a:r>
              <a:rPr lang="en-US" baseline="0" dirty="0"/>
              <a:t> motion of the car. The car has some mass, and is subject to Newton’s second law, F=ma. F is how the mass of the car is accelerated. F is of course acting through the car chassis, and is dependent on the interaction of the wheels with the underlying substrate. The force at the interface of the wheel with the substrate is a function of the torque on the wheel tau, divided by the wheel radius r. For rotation, one can assume instantaneous rotation along the point of contact (black dot), and the force F acting on the wheel center, assuming no slip conditions, i.e., F = F</a:t>
            </a:r>
            <a:r>
              <a:rPr lang="en-US" baseline="-25000" dirty="0"/>
              <a:t>r</a:t>
            </a:r>
            <a:r>
              <a:rPr lang="en-US" baseline="0" dirty="0"/>
              <a:t>, where F</a:t>
            </a:r>
            <a:r>
              <a:rPr lang="en-US" baseline="-25000" dirty="0"/>
              <a:t>r </a:t>
            </a:r>
            <a:r>
              <a:rPr lang="en-US" baseline="0" dirty="0"/>
              <a:t>is the reaction force at the surface interface. Recall that the way we will control the torque is by using PWM. Hence, our degree of freedom for controlling velocity is PWM. </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3183257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we proceed, it is important to analyze the friction and its interaction with our car model. The most common model for friction is Coulomb friction, or damping. The common model for this is that the force resulting from friction is a coefficient of friction, mu times the normal force. Friction always opposes the motion or actuating force. There are two types of friction, static friction (</a:t>
            </a:r>
            <a:r>
              <a:rPr lang="en-US" b="0" baseline="0" dirty="0"/>
              <a:t>mu</a:t>
            </a:r>
            <a:r>
              <a:rPr lang="en-US" b="0" baseline="-25000" dirty="0"/>
              <a:t>s</a:t>
            </a:r>
            <a:r>
              <a:rPr lang="en-US" b="0" baseline="0" dirty="0"/>
              <a:t>) and dynamic friction (mu</a:t>
            </a:r>
            <a:r>
              <a:rPr lang="en-US" b="0" baseline="-25000" dirty="0"/>
              <a:t>d</a:t>
            </a:r>
            <a:r>
              <a:rPr lang="en-US" b="0" baseline="0" dirty="0"/>
              <a:t>). In general, static friction is larger than dynamic friction (one notable exception is Teflon).</a:t>
            </a:r>
          </a:p>
          <a:p>
            <a:r>
              <a:rPr lang="en-US" baseline="0" dirty="0"/>
              <a:t>Let us consider the case where the initial velocity of the car is zero (car is at rest). As we start increasing the PWM, initially nothing happens. This is where the friction in bearings is resisting the still weak torque exerted by the motor shaft. As we increase the PWM, very soon this static friction is overcome, and the car starts accelerating. The wheels start rolling, because the static friction at the wheel contact point creates the  necessary reaction force F</a:t>
            </a:r>
            <a:r>
              <a:rPr lang="en-US" baseline="-25000" dirty="0"/>
              <a:t>r</a:t>
            </a:r>
            <a:r>
              <a:rPr lang="en-US" baseline="0" dirty="0"/>
              <a:t>. As  we increase the PWM, the torque increases linearly (recall tau is proportional to the duty cycle of PWM). The reaction force grows, because we are accelerating faster, so ma increases. Eventually, we reach the limit of static friction, and F</a:t>
            </a:r>
            <a:r>
              <a:rPr lang="en-US" baseline="-25000" dirty="0"/>
              <a:t>r </a:t>
            </a:r>
            <a:r>
              <a:rPr lang="en-US" baseline="0" dirty="0"/>
              <a:t>is no longer able to counteract the desired ma. At this point, wheel slippage occurs. The wheels are now spinning, and we are in the dynamic friction regime.</a:t>
            </a:r>
          </a:p>
          <a:p>
            <a:r>
              <a:rPr lang="en-US" baseline="0" dirty="0"/>
              <a:t>Note that the F</a:t>
            </a:r>
            <a:r>
              <a:rPr lang="en-US" baseline="-25000" dirty="0"/>
              <a:t>r</a:t>
            </a:r>
            <a:r>
              <a:rPr lang="en-US" baseline="0" dirty="0"/>
              <a:t> is independent of the PWM, because it only depends on mu</a:t>
            </a:r>
            <a:r>
              <a:rPr lang="en-US" baseline="-25000" dirty="0"/>
              <a:t>d</a:t>
            </a:r>
            <a:r>
              <a:rPr lang="en-US" baseline="0" dirty="0"/>
              <a:t> and N. Hence, any increase in PWM does not result in increase in acceleration.</a:t>
            </a:r>
          </a:p>
          <a:p>
            <a:r>
              <a:rPr lang="en-US" baseline="0" dirty="0"/>
              <a:t>Note, that the above analysis is done from the car being at rest, i.e., before the car starts moving too fast.</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977492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During the motion, the car has gained some velocity (x dot).</a:t>
            </a:r>
            <a:r>
              <a:rPr lang="en-US" baseline="0" dirty="0"/>
              <a:t> Now, some PWM has to be used to maintain constant velocity (x dot constant). However, drag, friction, and back EMF will require us to maintain some PWM. Because drag (and back EMF) in general is a function of the velocity (B x dot), a larger PWM is required to maintain constant larger velocity. As such, the blue line represents the car at some velocity, and the red line represents the car at a higher velocity. If the PWM is set to zero (disconnected battery), drag, friction, and back EMF will cause the car to slowly lose its velocity, and eventually coast to a stop.</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1788764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5223" t="21298" r="4245" b="2359"/>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80115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5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6" name="Title 1">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tx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tx1"/>
                </a:solidFill>
              </a:defRPr>
            </a:lvl1pPr>
          </a:lstStyle>
          <a:p>
            <a:pPr lvl="0"/>
            <a:r>
              <a:rPr lang="en-US"/>
              <a:t>Edit Master text styles</a:t>
            </a:r>
          </a:p>
        </p:txBody>
      </p:sp>
      <p:sp>
        <p:nvSpPr>
          <p:cNvPr id="20" name="Subtitle 2">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816331683"/>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5" name="Title 1">
            <a:extLst>
              <a:ext uri="{FF2B5EF4-FFF2-40B4-BE49-F238E27FC236}">
                <a16:creationId xmlns:a16="http://schemas.microsoft.com/office/drawing/2014/main" id="{070E4E49-42EA-4646-806F-4543D65EF52F}"/>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7" name="Subtitle 2">
            <a:extLst>
              <a:ext uri="{FF2B5EF4-FFF2-40B4-BE49-F238E27FC236}">
                <a16:creationId xmlns:a16="http://schemas.microsoft.com/office/drawing/2014/main" id="{FC99A7BD-35E3-6C48-9932-949A94C6AB39}"/>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itle 1">
            <a:extLst>
              <a:ext uri="{FF2B5EF4-FFF2-40B4-BE49-F238E27FC236}">
                <a16:creationId xmlns:a16="http://schemas.microsoft.com/office/drawing/2014/main" id="{949AC842-3F8D-254D-90B4-AF304AFFF89D}"/>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8" name="Subtitle 2">
            <a:extLst>
              <a:ext uri="{FF2B5EF4-FFF2-40B4-BE49-F238E27FC236}">
                <a16:creationId xmlns:a16="http://schemas.microsoft.com/office/drawing/2014/main" id="{6F9C109C-BF81-F249-8D1F-C2696B6FECD7}"/>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a:extLst/>
          </p:cNvPr>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7" name="Text Placeholder 2">
            <a:extLst/>
          </p:cNvPr>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a:extLst/>
          </p:cNvPr>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a:extLst/>
          </p:cNvPr>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a:extLst/>
          </p:cNvPr>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a:extLst/>
          </p:cNvPr>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a:extLst/>
          </p:cNvPr>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a:extLst/>
          </p:cNvPr>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Edit Master text styles</a:t>
            </a:r>
          </a:p>
        </p:txBody>
      </p:sp>
      <p:sp>
        <p:nvSpPr>
          <p:cNvPr id="7" name="Text Placeholder 2">
            <a:extLst/>
          </p:cNvPr>
          <p:cNvSpPr>
            <a:spLocks noGrp="1"/>
          </p:cNvSpPr>
          <p:nvPr userDrawn="1">
            <p:ph idx="1"/>
          </p:nvPr>
        </p:nvSpPr>
        <p:spPr>
          <a:xfrm>
            <a:off x="479425" y="2373786"/>
            <a:ext cx="3392553"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p:txBody>
      </p:sp>
      <p:sp>
        <p:nvSpPr>
          <p:cNvPr id="100" name="Text Placeholder 131">
            <a:extLst/>
          </p:cNvPr>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a:extLst/>
          </p:cNvPr>
          <p:cNvSpPr>
            <a:spLocks noGrp="1"/>
          </p:cNvSpPr>
          <p:nvPr userDrawn="1">
            <p:ph idx="17"/>
          </p:nvPr>
        </p:nvSpPr>
        <p:spPr>
          <a:xfrm>
            <a:off x="4416359" y="2373786"/>
            <a:ext cx="3359281"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Edit Master text styles</a:t>
            </a:r>
          </a:p>
          <a:p>
            <a:pPr lvl="1"/>
            <a:r>
              <a:rPr lang="en-US"/>
              <a:t>Second level</a:t>
            </a:r>
          </a:p>
        </p:txBody>
      </p:sp>
      <p:sp>
        <p:nvSpPr>
          <p:cNvPr id="14" name="Text Placeholder 2">
            <a:extLst/>
          </p:cNvPr>
          <p:cNvSpPr>
            <a:spLocks noGrp="1"/>
          </p:cNvSpPr>
          <p:nvPr userDrawn="1">
            <p:ph idx="18"/>
          </p:nvPr>
        </p:nvSpPr>
        <p:spPr>
          <a:xfrm>
            <a:off x="8300113" y="2373786"/>
            <a:ext cx="3412462"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Edit Master text styles</a:t>
            </a:r>
          </a:p>
          <a:p>
            <a:pPr lvl="1"/>
            <a:r>
              <a:rPr lang="en-US"/>
              <a:t>Second level</a:t>
            </a:r>
          </a:p>
        </p:txBody>
      </p:sp>
      <p:sp>
        <p:nvSpPr>
          <p:cNvPr id="15" name="Text Placeholder 131">
            <a:extLst/>
          </p:cNvPr>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a:extLst/>
          </p:cNvPr>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9" name="Content Placeholder 8">
            <a:extLst/>
          </p:cNvPr>
          <p:cNvSpPr>
            <a:spLocks noGrp="1"/>
          </p:cNvSpPr>
          <p:nvPr>
            <p:ph sz="quarter" idx="21"/>
          </p:nvPr>
        </p:nvSpPr>
        <p:spPr>
          <a:xfrm>
            <a:off x="8299119" y="2372564"/>
            <a:ext cx="3413455"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Edit Master text styles</a:t>
            </a:r>
          </a:p>
        </p:txBody>
      </p:sp>
      <p:sp>
        <p:nvSpPr>
          <p:cNvPr id="18" name="Text Placeholder 2">
            <a:extLst/>
          </p:cNvPr>
          <p:cNvSpPr>
            <a:spLocks noGrp="1"/>
          </p:cNvSpPr>
          <p:nvPr>
            <p:ph idx="1"/>
          </p:nvPr>
        </p:nvSpPr>
        <p:spPr>
          <a:xfrm>
            <a:off x="479425" y="1631112"/>
            <a:ext cx="2619375" cy="4086426"/>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Edit Master text styles</a:t>
            </a:r>
          </a:p>
          <a:p>
            <a:pPr lvl="1"/>
            <a:r>
              <a:rPr lang="en-US"/>
              <a:t>Second level</a:t>
            </a:r>
          </a:p>
        </p:txBody>
      </p:sp>
      <p:sp>
        <p:nvSpPr>
          <p:cNvPr id="7" name="Content Placeholder 3">
            <a:extLst/>
          </p:cNvPr>
          <p:cNvSpPr>
            <a:spLocks noGrp="1"/>
          </p:cNvSpPr>
          <p:nvPr>
            <p:ph sz="quarter" idx="21"/>
          </p:nvPr>
        </p:nvSpPr>
        <p:spPr>
          <a:xfrm>
            <a:off x="3416035" y="1631112"/>
            <a:ext cx="8296540" cy="4086426"/>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6" name="Content Placeholder 5">
            <a:extLst/>
          </p:cNvPr>
          <p:cNvSpPr>
            <a:spLocks noGrp="1"/>
          </p:cNvSpPr>
          <p:nvPr>
            <p:ph sz="quarter" idx="15"/>
          </p:nvPr>
        </p:nvSpPr>
        <p:spPr>
          <a:xfrm>
            <a:off x="9037637" y="1629597"/>
            <a:ext cx="2674937" cy="408642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Edit Master text styles</a:t>
            </a:r>
          </a:p>
          <a:p>
            <a:pPr lvl="1"/>
            <a:r>
              <a:rPr lang="en-US"/>
              <a:t>Second level</a:t>
            </a:r>
          </a:p>
        </p:txBody>
      </p:sp>
      <p:sp>
        <p:nvSpPr>
          <p:cNvPr id="8" name="Content Placeholder 3">
            <a:extLst/>
          </p:cNvPr>
          <p:cNvSpPr>
            <a:spLocks noGrp="1"/>
          </p:cNvSpPr>
          <p:nvPr>
            <p:ph sz="quarter" idx="21"/>
          </p:nvPr>
        </p:nvSpPr>
        <p:spPr>
          <a:xfrm>
            <a:off x="479425" y="1629287"/>
            <a:ext cx="8348664" cy="4086225"/>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6" name="Picture Placeholder 5">
            <a:extLst/>
          </p:cNvPr>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a:extLst/>
          </p:cNvPr>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a:extLst/>
          </p:cNvPr>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a:extLst/>
          </p:cNvPr>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a:extLst/>
          </p:cNvPr>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a:extLst/>
          </p:cNvPr>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7" name="Text Placeholder 2">
            <a:extLst/>
          </p:cNvPr>
          <p:cNvSpPr>
            <a:spLocks noGrp="1"/>
          </p:cNvSpPr>
          <p:nvPr>
            <p:ph idx="1"/>
          </p:nvPr>
        </p:nvSpPr>
        <p:spPr>
          <a:xfrm>
            <a:off x="479425" y="1629080"/>
            <a:ext cx="5481108" cy="4086426"/>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Edit Master text styles</a:t>
            </a:r>
          </a:p>
          <a:p>
            <a:pPr lvl="1"/>
            <a:r>
              <a:rPr lang="en-US"/>
              <a:t>Second level</a:t>
            </a:r>
          </a:p>
          <a:p>
            <a:pPr lvl="2"/>
            <a:r>
              <a:rPr lang="en-US"/>
              <a:t>Third level</a:t>
            </a:r>
          </a:p>
        </p:txBody>
      </p:sp>
      <p:sp>
        <p:nvSpPr>
          <p:cNvPr id="50" name="Picture Placeholder 5">
            <a:extLst/>
          </p:cNvPr>
          <p:cNvSpPr>
            <a:spLocks noGrp="1"/>
          </p:cNvSpPr>
          <p:nvPr>
            <p:ph type="pic" sz="quarter" idx="17"/>
          </p:nvPr>
        </p:nvSpPr>
        <p:spPr>
          <a:xfrm>
            <a:off x="6250924" y="1629080"/>
            <a:ext cx="5461651" cy="4086427"/>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a:extLst/>
          </p:cNvPr>
          <p:cNvSpPr>
            <a:spLocks noGrp="1"/>
          </p:cNvSpPr>
          <p:nvPr>
            <p:ph type="tbl" sz="quarter" idx="13"/>
          </p:nvPr>
        </p:nvSpPr>
        <p:spPr>
          <a:xfrm>
            <a:off x="479425" y="1259574"/>
            <a:ext cx="11233150" cy="4758453"/>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1561617" cy="138499"/>
          </a:xfrm>
          <a:prstGeom prst="rect">
            <a:avLst/>
          </a:prstGeom>
          <a:noFill/>
          <a:ln>
            <a:noFill/>
          </a:ln>
          <a:extLst/>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1561617" cy="138499"/>
          </a:xfrm>
          <a:prstGeom prst="rect">
            <a:avLst/>
          </a:prstGeom>
          <a:noFill/>
          <a:ln>
            <a:noFill/>
          </a:ln>
          <a:extLst/>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p:cNvPr>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p:cNvPr>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1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p:cNvPr>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33150" cy="460098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Box 20"/>
          <p:cNvSpPr txBox="1">
            <a:spLocks noChangeArrowheads="1"/>
          </p:cNvSpPr>
          <p:nvPr userDrawn="1"/>
        </p:nvSpPr>
        <p:spPr bwMode="auto">
          <a:xfrm>
            <a:off x="982663" y="6413179"/>
            <a:ext cx="1561617" cy="138499"/>
          </a:xfrm>
          <a:prstGeom prst="rect">
            <a:avLst/>
          </a:prstGeom>
          <a:noFill/>
          <a:ln>
            <a:noFill/>
          </a:ln>
          <a:extLst/>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2019 Arm Limited </a:t>
            </a:r>
          </a:p>
        </p:txBody>
      </p:sp>
      <p:pic>
        <p:nvPicPr>
          <p:cNvPr id="9" name="Picture 8">
            <a:extLst>
              <a:ext uri="{FF2B5EF4-FFF2-40B4-BE49-F238E27FC236}">
                <a16:creationId xmlns:a16="http://schemas.microsoft.com/office/drawing/2014/main" id="{64B851AC-E803-1D4D-80AA-D8015B7F63A8}"/>
              </a:ext>
            </a:extLst>
          </p:cNvPr>
          <p:cNvPicPr>
            <a:picLocks noChangeAspect="1"/>
          </p:cNvPicPr>
          <p:nvPr userDrawn="1"/>
        </p:nvPicPr>
        <p:blipFill>
          <a:blip r:embed="rId31"/>
          <a:stretch>
            <a:fillRect/>
          </a:stretch>
        </p:blipFill>
        <p:spPr>
          <a:xfrm>
            <a:off x="10928783" y="6388810"/>
            <a:ext cx="783792" cy="23711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6"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6.wmf"/><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30.wmf"/><Relationship Id="rId3" Type="http://schemas.openxmlformats.org/officeDocument/2006/relationships/notesSlide" Target="../notesSlides/notesSlide11.xml"/><Relationship Id="rId7" Type="http://schemas.openxmlformats.org/officeDocument/2006/relationships/image" Target="../media/image27.wmf"/><Relationship Id="rId12" Type="http://schemas.openxmlformats.org/officeDocument/2006/relationships/oleObject" Target="../embeddings/oleObject16.bin"/><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13.bin"/><Relationship Id="rId11" Type="http://schemas.openxmlformats.org/officeDocument/2006/relationships/image" Target="../media/image29.wmf"/><Relationship Id="rId5" Type="http://schemas.openxmlformats.org/officeDocument/2006/relationships/image" Target="../media/image17.png"/><Relationship Id="rId10" Type="http://schemas.openxmlformats.org/officeDocument/2006/relationships/oleObject" Target="../embeddings/oleObject15.bin"/><Relationship Id="rId4" Type="http://schemas.openxmlformats.org/officeDocument/2006/relationships/image" Target="../media/image16.png"/><Relationship Id="rId9" Type="http://schemas.openxmlformats.org/officeDocument/2006/relationships/image" Target="../media/image28.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1.wmf"/><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image" Target="../media/image32.wmf"/><Relationship Id="rId5" Type="http://schemas.openxmlformats.org/officeDocument/2006/relationships/oleObject" Target="../embeddings/oleObject18.bin"/><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notesSlide" Target="../notesSlides/notesSlide15.xml"/><Relationship Id="rId7" Type="http://schemas.openxmlformats.org/officeDocument/2006/relationships/oleObject" Target="../embeddings/oleObject20.bin"/><Relationship Id="rId2" Type="http://schemas.openxmlformats.org/officeDocument/2006/relationships/slideLayout" Target="../slideLayouts/slideLayout15.xml"/><Relationship Id="rId1" Type="http://schemas.openxmlformats.org/officeDocument/2006/relationships/vmlDrawing" Target="../drawings/vmlDrawing8.vml"/><Relationship Id="rId6" Type="http://schemas.openxmlformats.org/officeDocument/2006/relationships/image" Target="../media/image34.wmf"/><Relationship Id="rId5" Type="http://schemas.openxmlformats.org/officeDocument/2006/relationships/oleObject" Target="../embeddings/oleObject19.bin"/><Relationship Id="rId10" Type="http://schemas.openxmlformats.org/officeDocument/2006/relationships/image" Target="../media/image36.wmf"/><Relationship Id="rId4" Type="http://schemas.openxmlformats.org/officeDocument/2006/relationships/image" Target="../media/image37.jpeg"/><Relationship Id="rId9"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notesSlide" Target="../notesSlides/notesSlide16.xml"/><Relationship Id="rId7" Type="http://schemas.openxmlformats.org/officeDocument/2006/relationships/image" Target="../media/image35.wmf"/><Relationship Id="rId12" Type="http://schemas.openxmlformats.org/officeDocument/2006/relationships/image" Target="../media/image39.wmf"/><Relationship Id="rId2" Type="http://schemas.openxmlformats.org/officeDocument/2006/relationships/slideLayout" Target="../slideLayouts/slideLayout15.xml"/><Relationship Id="rId1" Type="http://schemas.openxmlformats.org/officeDocument/2006/relationships/vmlDrawing" Target="../drawings/vmlDrawing9.vml"/><Relationship Id="rId6" Type="http://schemas.openxmlformats.org/officeDocument/2006/relationships/oleObject" Target="../embeddings/oleObject20.bin"/><Relationship Id="rId11" Type="http://schemas.openxmlformats.org/officeDocument/2006/relationships/oleObject" Target="../embeddings/oleObject24.bin"/><Relationship Id="rId5" Type="http://schemas.openxmlformats.org/officeDocument/2006/relationships/image" Target="../media/image34.wmf"/><Relationship Id="rId10" Type="http://schemas.openxmlformats.org/officeDocument/2006/relationships/image" Target="../media/image38.wmf"/><Relationship Id="rId4" Type="http://schemas.openxmlformats.org/officeDocument/2006/relationships/oleObject" Target="../embeddings/oleObject22.bin"/><Relationship Id="rId9" Type="http://schemas.openxmlformats.org/officeDocument/2006/relationships/oleObject" Target="../embeddings/oleObject23.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oleObject" Target="../embeddings/oleObject29.bin"/><Relationship Id="rId3" Type="http://schemas.openxmlformats.org/officeDocument/2006/relationships/notesSlide" Target="../notesSlides/notesSlide17.xml"/><Relationship Id="rId7" Type="http://schemas.openxmlformats.org/officeDocument/2006/relationships/image" Target="../media/image41.wmf"/><Relationship Id="rId12" Type="http://schemas.openxmlformats.org/officeDocument/2006/relationships/image" Target="../media/image44.png"/><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oleObject" Target="../embeddings/oleObject26.bin"/><Relationship Id="rId11" Type="http://schemas.openxmlformats.org/officeDocument/2006/relationships/image" Target="../media/image42.wmf"/><Relationship Id="rId5" Type="http://schemas.openxmlformats.org/officeDocument/2006/relationships/image" Target="../media/image40.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6.wmf"/><Relationship Id="rId14" Type="http://schemas.openxmlformats.org/officeDocument/2006/relationships/image" Target="../media/image43.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20.xml"/><Relationship Id="rId7" Type="http://schemas.openxmlformats.org/officeDocument/2006/relationships/oleObject" Target="../embeddings/oleObject31.bin"/><Relationship Id="rId2" Type="http://schemas.openxmlformats.org/officeDocument/2006/relationships/slideLayout" Target="../slideLayouts/slideLayout15.xml"/><Relationship Id="rId1" Type="http://schemas.openxmlformats.org/officeDocument/2006/relationships/vmlDrawing" Target="../drawings/vmlDrawing11.vml"/><Relationship Id="rId6" Type="http://schemas.openxmlformats.org/officeDocument/2006/relationships/image" Target="../media/image42.wmf"/><Relationship Id="rId5" Type="http://schemas.openxmlformats.org/officeDocument/2006/relationships/oleObject" Target="../embeddings/oleObject30.bin"/><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8.wmf"/><Relationship Id="rId2" Type="http://schemas.openxmlformats.org/officeDocument/2006/relationships/slideLayout" Target="../slideLayouts/slideLayout15.xml"/><Relationship Id="rId1" Type="http://schemas.openxmlformats.org/officeDocument/2006/relationships/vmlDrawing" Target="../drawings/vmlDrawing12.vml"/><Relationship Id="rId6" Type="http://schemas.openxmlformats.org/officeDocument/2006/relationships/oleObject" Target="../embeddings/oleObject32.bin"/><Relationship Id="rId5" Type="http://schemas.openxmlformats.org/officeDocument/2006/relationships/image" Target="../media/image42.wmf"/><Relationship Id="rId4" Type="http://schemas.openxmlformats.org/officeDocument/2006/relationships/oleObject" Target="../embeddings/oleObject30.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vmlDrawing" Target="../drawings/vmlDrawing13.vml"/><Relationship Id="rId5" Type="http://schemas.openxmlformats.org/officeDocument/2006/relationships/image" Target="../media/image49.wmf"/><Relationship Id="rId4" Type="http://schemas.openxmlformats.org/officeDocument/2006/relationships/oleObject" Target="../embeddings/oleObject3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vmlDrawing" Target="../drawings/vmlDrawing14.vml"/><Relationship Id="rId6" Type="http://schemas.openxmlformats.org/officeDocument/2006/relationships/image" Target="../media/image49.wmf"/><Relationship Id="rId5" Type="http://schemas.openxmlformats.org/officeDocument/2006/relationships/oleObject" Target="../embeddings/oleObject34.bin"/><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vmlDrawing" Target="../drawings/vmlDrawing15.vml"/><Relationship Id="rId5" Type="http://schemas.openxmlformats.org/officeDocument/2006/relationships/image" Target="../media/image50.wmf"/><Relationship Id="rId4" Type="http://schemas.openxmlformats.org/officeDocument/2006/relationships/oleObject" Target="../embeddings/oleObject3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vmlDrawing" Target="../drawings/vmlDrawing16.vml"/><Relationship Id="rId5" Type="http://schemas.openxmlformats.org/officeDocument/2006/relationships/image" Target="../media/image51.wmf"/><Relationship Id="rId4" Type="http://schemas.openxmlformats.org/officeDocument/2006/relationships/oleObject" Target="../embeddings/oleObject3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53.png"/><Relationship Id="rId2" Type="http://schemas.openxmlformats.org/officeDocument/2006/relationships/slideLayout" Target="../slideLayouts/slideLayout15.xml"/><Relationship Id="rId1" Type="http://schemas.openxmlformats.org/officeDocument/2006/relationships/vmlDrawing" Target="../drawings/vmlDrawing17.vml"/><Relationship Id="rId6" Type="http://schemas.openxmlformats.org/officeDocument/2006/relationships/image" Target="../media/image52.png"/><Relationship Id="rId5" Type="http://schemas.openxmlformats.org/officeDocument/2006/relationships/image" Target="../media/image51.wmf"/><Relationship Id="rId4" Type="http://schemas.openxmlformats.org/officeDocument/2006/relationships/oleObject" Target="../embeddings/oleObject37.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vmlDrawing" Target="../drawings/vmlDrawing18.vml"/><Relationship Id="rId5" Type="http://schemas.openxmlformats.org/officeDocument/2006/relationships/image" Target="../media/image51.wmf"/><Relationship Id="rId4" Type="http://schemas.openxmlformats.org/officeDocument/2006/relationships/oleObject" Target="../embeddings/oleObject38.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vmlDrawing" Target="../drawings/vmlDrawing19.vml"/><Relationship Id="rId5" Type="http://schemas.openxmlformats.org/officeDocument/2006/relationships/image" Target="../media/image51.wmf"/><Relationship Id="rId4" Type="http://schemas.openxmlformats.org/officeDocument/2006/relationships/oleObject" Target="../embeddings/oleObject39.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29.xml"/><Relationship Id="rId7" Type="http://schemas.openxmlformats.org/officeDocument/2006/relationships/image" Target="../media/image32.wmf"/><Relationship Id="rId2" Type="http://schemas.openxmlformats.org/officeDocument/2006/relationships/slideLayout" Target="../slideLayouts/slideLayout15.xml"/><Relationship Id="rId1" Type="http://schemas.openxmlformats.org/officeDocument/2006/relationships/vmlDrawing" Target="../drawings/vmlDrawing20.vml"/><Relationship Id="rId6" Type="http://schemas.openxmlformats.org/officeDocument/2006/relationships/oleObject" Target="../embeddings/oleObject40.bin"/><Relationship Id="rId5" Type="http://schemas.openxmlformats.org/officeDocument/2006/relationships/image" Target="../media/image51.wmf"/><Relationship Id="rId4" Type="http://schemas.openxmlformats.org/officeDocument/2006/relationships/oleObject" Target="../embeddings/oleObject36.bin"/><Relationship Id="rId9" Type="http://schemas.openxmlformats.org/officeDocument/2006/relationships/image" Target="../media/image49.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w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0.wmf"/><Relationship Id="rId3" Type="http://schemas.openxmlformats.org/officeDocument/2006/relationships/notesSlide" Target="../notesSlides/notesSlide8.xml"/><Relationship Id="rId7" Type="http://schemas.openxmlformats.org/officeDocument/2006/relationships/image" Target="../media/image17.wmf"/><Relationship Id="rId12" Type="http://schemas.openxmlformats.org/officeDocument/2006/relationships/oleObject" Target="../embeddings/oleObject6.bin"/><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8.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5.wmf"/><Relationship Id="rId3" Type="http://schemas.openxmlformats.org/officeDocument/2006/relationships/notesSlide" Target="../notesSlides/notesSlide9.xml"/><Relationship Id="rId7" Type="http://schemas.openxmlformats.org/officeDocument/2006/relationships/image" Target="../media/image22.wmf"/><Relationship Id="rId12" Type="http://schemas.openxmlformats.org/officeDocument/2006/relationships/oleObject" Target="../embeddings/oleObject11.bin"/><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2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2975429" y="1207042"/>
            <a:ext cx="8233910" cy="1519514"/>
          </a:xfrm>
        </p:spPr>
        <p:txBody>
          <a:bodyPr/>
          <a:lstStyle/>
          <a:p>
            <a:r>
              <a:rPr lang="en-US" dirty="0"/>
              <a:t>Control for Autonomous Cars</a:t>
            </a:r>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Velocity Control</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In addition, while in motion, there is friction/drag</a:t>
            </a:r>
            <a:endParaRPr lang="en-US" altLang="en-US" dirty="0"/>
          </a:p>
        </p:txBody>
      </p:sp>
      <p:grpSp>
        <p:nvGrpSpPr>
          <p:cNvPr id="4" name="Group 3">
            <a:extLst>
              <a:ext uri="{FF2B5EF4-FFF2-40B4-BE49-F238E27FC236}">
                <a16:creationId xmlns:a16="http://schemas.microsoft.com/office/drawing/2014/main" id="{530C6E41-697B-4904-9DCC-67A3B0F7AED7}"/>
              </a:ext>
            </a:extLst>
          </p:cNvPr>
          <p:cNvGrpSpPr/>
          <p:nvPr/>
        </p:nvGrpSpPr>
        <p:grpSpPr>
          <a:xfrm>
            <a:off x="3121819" y="2819400"/>
            <a:ext cx="4267200" cy="1905000"/>
            <a:chOff x="3121819" y="2819400"/>
            <a:chExt cx="4267200" cy="1905000"/>
          </a:xfrm>
        </p:grpSpPr>
        <p:sp>
          <p:nvSpPr>
            <p:cNvPr id="5" name="Rectangle 4">
              <a:extLst>
                <a:ext uri="{FF2B5EF4-FFF2-40B4-BE49-F238E27FC236}">
                  <a16:creationId xmlns:a16="http://schemas.microsoft.com/office/drawing/2014/main" id="{23E32AC5-B56F-4FB8-9830-D6DFF6F624B7}"/>
                </a:ext>
              </a:extLst>
            </p:cNvPr>
            <p:cNvSpPr/>
            <p:nvPr/>
          </p:nvSpPr>
          <p:spPr>
            <a:xfrm>
              <a:off x="3960019" y="2819400"/>
              <a:ext cx="2667000" cy="990600"/>
            </a:xfrm>
            <a:prstGeom prst="rect">
              <a:avLst/>
            </a:prstGeom>
            <a:solidFill>
              <a:schemeClr val="bg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1CF71FD-5349-4931-BD74-51BC7D96702F}"/>
                </a:ext>
              </a:extLst>
            </p:cNvPr>
            <p:cNvSpPr/>
            <p:nvPr/>
          </p:nvSpPr>
          <p:spPr>
            <a:xfrm>
              <a:off x="3121819" y="3200400"/>
              <a:ext cx="1524000" cy="152400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7B51E50-027C-4CCB-AE8D-229F02DDA13A}"/>
                </a:ext>
              </a:extLst>
            </p:cNvPr>
            <p:cNvSpPr/>
            <p:nvPr/>
          </p:nvSpPr>
          <p:spPr>
            <a:xfrm>
              <a:off x="5865019" y="3200400"/>
              <a:ext cx="1524000" cy="152400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8" name="Straight Connector 7">
            <a:extLst>
              <a:ext uri="{FF2B5EF4-FFF2-40B4-BE49-F238E27FC236}">
                <a16:creationId xmlns:a16="http://schemas.microsoft.com/office/drawing/2014/main" id="{FB0B21C5-F203-4449-A447-4AA3AADDA222}"/>
              </a:ext>
            </a:extLst>
          </p:cNvPr>
          <p:cNvCxnSpPr/>
          <p:nvPr/>
        </p:nvCxnSpPr>
        <p:spPr>
          <a:xfrm>
            <a:off x="1216819" y="4724400"/>
            <a:ext cx="82296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5A80BCE-59A4-4F92-AAA0-7B859C9D2E84}"/>
              </a:ext>
            </a:extLst>
          </p:cNvPr>
          <p:cNvSpPr txBox="1"/>
          <p:nvPr/>
        </p:nvSpPr>
        <p:spPr>
          <a:xfrm>
            <a:off x="8074819" y="2667000"/>
            <a:ext cx="838200" cy="762000"/>
          </a:xfrm>
          <a:prstGeom prst="rect">
            <a:avLst/>
          </a:prstGeom>
        </p:spPr>
        <p:txBody>
          <a:bodyPr vert="horz" wrap="square" lIns="0" tIns="0" rIns="0" bIns="0" rtlCol="0" anchor="t">
            <a:normAutofit/>
          </a:bodyPr>
          <a:lstStyle/>
          <a:p>
            <a:endParaRPr lang="en-US" dirty="0"/>
          </a:p>
        </p:txBody>
      </p:sp>
      <p:sp>
        <p:nvSpPr>
          <p:cNvPr id="10" name="TextBox 9">
            <a:extLst>
              <a:ext uri="{FF2B5EF4-FFF2-40B4-BE49-F238E27FC236}">
                <a16:creationId xmlns:a16="http://schemas.microsoft.com/office/drawing/2014/main" id="{86AD1036-B1FA-4C58-970D-A4467E40A277}"/>
              </a:ext>
            </a:extLst>
          </p:cNvPr>
          <p:cNvSpPr txBox="1"/>
          <p:nvPr/>
        </p:nvSpPr>
        <p:spPr>
          <a:xfrm>
            <a:off x="5103019" y="2971800"/>
            <a:ext cx="457200" cy="533400"/>
          </a:xfrm>
          <a:prstGeom prst="rect">
            <a:avLst/>
          </a:prstGeom>
        </p:spPr>
        <p:txBody>
          <a:bodyPr vert="horz" wrap="square" lIns="0" tIns="0" rIns="0" bIns="0" rtlCol="0" anchor="t">
            <a:normAutofit/>
          </a:bodyPr>
          <a:lstStyle/>
          <a:p>
            <a:r>
              <a:rPr lang="en-US" sz="3200" dirty="0"/>
              <a:t>M</a:t>
            </a:r>
          </a:p>
        </p:txBody>
      </p:sp>
      <p:sp>
        <p:nvSpPr>
          <p:cNvPr id="11" name="TextBox 10">
            <a:extLst>
              <a:ext uri="{FF2B5EF4-FFF2-40B4-BE49-F238E27FC236}">
                <a16:creationId xmlns:a16="http://schemas.microsoft.com/office/drawing/2014/main" id="{C16CB3C8-52C1-4143-B5A7-62DEA56C5B9D}"/>
              </a:ext>
            </a:extLst>
          </p:cNvPr>
          <p:cNvSpPr txBox="1"/>
          <p:nvPr/>
        </p:nvSpPr>
        <p:spPr>
          <a:xfrm>
            <a:off x="3655219" y="3581400"/>
            <a:ext cx="457200" cy="533400"/>
          </a:xfrm>
          <a:prstGeom prst="rect">
            <a:avLst/>
          </a:prstGeom>
        </p:spPr>
        <p:txBody>
          <a:bodyPr vert="horz" wrap="square" lIns="0" tIns="0" rIns="0" bIns="0" rtlCol="0" anchor="t">
            <a:normAutofit/>
          </a:bodyPr>
          <a:lstStyle/>
          <a:p>
            <a:r>
              <a:rPr lang="en-US" sz="3200" dirty="0"/>
              <a:t>F</a:t>
            </a:r>
          </a:p>
        </p:txBody>
      </p:sp>
      <p:sp>
        <p:nvSpPr>
          <p:cNvPr id="12" name="Arc 11">
            <a:extLst>
              <a:ext uri="{FF2B5EF4-FFF2-40B4-BE49-F238E27FC236}">
                <a16:creationId xmlns:a16="http://schemas.microsoft.com/office/drawing/2014/main" id="{F16821E1-5184-40C4-A506-3D57466CDE4B}"/>
              </a:ext>
            </a:extLst>
          </p:cNvPr>
          <p:cNvSpPr/>
          <p:nvPr/>
        </p:nvSpPr>
        <p:spPr>
          <a:xfrm rot="4500000">
            <a:off x="3258823" y="3337405"/>
            <a:ext cx="1219200" cy="1219200"/>
          </a:xfrm>
          <a:prstGeom prst="arc">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07BD0465-5AA7-4293-A0C5-742B7A707CEE}"/>
              </a:ext>
            </a:extLst>
          </p:cNvPr>
          <p:cNvCxnSpPr/>
          <p:nvPr/>
        </p:nvCxnSpPr>
        <p:spPr>
          <a:xfrm>
            <a:off x="2207419" y="4648200"/>
            <a:ext cx="1143000"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C346D0A-525D-4963-BAB1-3D271D041266}"/>
              </a:ext>
            </a:extLst>
          </p:cNvPr>
          <p:cNvSpPr txBox="1"/>
          <p:nvPr/>
        </p:nvSpPr>
        <p:spPr>
          <a:xfrm>
            <a:off x="2588419" y="4114800"/>
            <a:ext cx="457200" cy="533400"/>
          </a:xfrm>
          <a:prstGeom prst="rect">
            <a:avLst/>
          </a:prstGeom>
        </p:spPr>
        <p:txBody>
          <a:bodyPr vert="horz" wrap="square" lIns="0" tIns="0" rIns="0" bIns="0" rtlCol="0" anchor="t">
            <a:normAutofit/>
          </a:bodyPr>
          <a:lstStyle/>
          <a:p>
            <a:r>
              <a:rPr lang="en-US" sz="3200" dirty="0"/>
              <a:t>F</a:t>
            </a:r>
            <a:r>
              <a:rPr lang="en-US" sz="3200" baseline="-25000" dirty="0"/>
              <a:t>r</a:t>
            </a:r>
            <a:endParaRPr lang="en-US" sz="3200" dirty="0"/>
          </a:p>
        </p:txBody>
      </p:sp>
      <p:sp>
        <p:nvSpPr>
          <p:cNvPr id="15" name="Oval 14">
            <a:extLst>
              <a:ext uri="{FF2B5EF4-FFF2-40B4-BE49-F238E27FC236}">
                <a16:creationId xmlns:a16="http://schemas.microsoft.com/office/drawing/2014/main" id="{3C8A9306-52A0-4C9C-BEA7-DFD8E631A5D8}"/>
              </a:ext>
            </a:extLst>
          </p:cNvPr>
          <p:cNvSpPr/>
          <p:nvPr/>
        </p:nvSpPr>
        <p:spPr>
          <a:xfrm>
            <a:off x="3807619" y="46482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5945EA84-2B47-43EE-905A-76F94C71EDDC}"/>
              </a:ext>
            </a:extLst>
          </p:cNvPr>
          <p:cNvCxnSpPr/>
          <p:nvPr/>
        </p:nvCxnSpPr>
        <p:spPr>
          <a:xfrm>
            <a:off x="3883819" y="4114800"/>
            <a:ext cx="0" cy="5334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1B39DCB-D457-4D1A-8AD8-7D37C8FB307E}"/>
                  </a:ext>
                </a:extLst>
              </p:cNvPr>
              <p:cNvSpPr txBox="1"/>
              <p:nvPr/>
            </p:nvSpPr>
            <p:spPr>
              <a:xfrm>
                <a:off x="2969419" y="4191000"/>
                <a:ext cx="1524000" cy="381000"/>
              </a:xfrm>
              <a:prstGeom prst="rect">
                <a:avLst/>
              </a:prstGeom>
            </p:spPr>
            <p:txBody>
              <a:bodyPr vert="horz" wrap="none" lIns="0" tIns="0" rIns="0" bIns="0" rtlCol="0" anchor="t">
                <a:norm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oMath>
                  </m:oMathPara>
                </a14:m>
                <a:endParaRPr lang="en-US" dirty="0"/>
              </a:p>
            </p:txBody>
          </p:sp>
        </mc:Choice>
        <mc:Fallback xmlns="">
          <p:sp>
            <p:nvSpPr>
              <p:cNvPr id="17" name="TextBox 16">
                <a:extLst>
                  <a:ext uri="{FF2B5EF4-FFF2-40B4-BE49-F238E27FC236}">
                    <a16:creationId xmlns:a16="http://schemas.microsoft.com/office/drawing/2014/main" id="{71B39DCB-D457-4D1A-8AD8-7D37C8FB307E}"/>
                  </a:ext>
                </a:extLst>
              </p:cNvPr>
              <p:cNvSpPr txBox="1">
                <a:spLocks noRot="1" noChangeAspect="1" noMove="1" noResize="1" noEditPoints="1" noAdjustHandles="1" noChangeArrowheads="1" noChangeShapeType="1" noTextEdit="1"/>
              </p:cNvSpPr>
              <p:nvPr/>
            </p:nvSpPr>
            <p:spPr>
              <a:xfrm>
                <a:off x="2969419" y="4191000"/>
                <a:ext cx="1524000" cy="381000"/>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C7C32BF-B856-45EE-AAD1-118FDD919778}"/>
                  </a:ext>
                </a:extLst>
              </p:cNvPr>
              <p:cNvSpPr txBox="1"/>
              <p:nvPr/>
            </p:nvSpPr>
            <p:spPr>
              <a:xfrm>
                <a:off x="3502819" y="3962400"/>
                <a:ext cx="1524000" cy="381000"/>
              </a:xfrm>
              <a:prstGeom prst="rect">
                <a:avLst/>
              </a:prstGeom>
            </p:spPr>
            <p:txBody>
              <a:bodyPr vert="horz" wrap="none" lIns="0" tIns="0" rIns="0" bIns="0" rtlCol="0" anchor="t">
                <a:norm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𝜏</m:t>
                      </m:r>
                    </m:oMath>
                  </m:oMathPara>
                </a14:m>
                <a:endParaRPr lang="en-US" dirty="0"/>
              </a:p>
            </p:txBody>
          </p:sp>
        </mc:Choice>
        <mc:Fallback xmlns="">
          <p:sp>
            <p:nvSpPr>
              <p:cNvPr id="18" name="TextBox 17">
                <a:extLst>
                  <a:ext uri="{FF2B5EF4-FFF2-40B4-BE49-F238E27FC236}">
                    <a16:creationId xmlns:a16="http://schemas.microsoft.com/office/drawing/2014/main" id="{5C7C32BF-B856-45EE-AAD1-118FDD919778}"/>
                  </a:ext>
                </a:extLst>
              </p:cNvPr>
              <p:cNvSpPr txBox="1">
                <a:spLocks noRot="1" noChangeAspect="1" noMove="1" noResize="1" noEditPoints="1" noAdjustHandles="1" noChangeArrowheads="1" noChangeShapeType="1" noTextEdit="1"/>
              </p:cNvSpPr>
              <p:nvPr/>
            </p:nvSpPr>
            <p:spPr>
              <a:xfrm>
                <a:off x="3502819" y="3962400"/>
                <a:ext cx="1524000" cy="381000"/>
              </a:xfrm>
              <a:prstGeom prst="rect">
                <a:avLst/>
              </a:prstGeom>
              <a:blipFill>
                <a:blip r:embed="rId5"/>
                <a:stretch>
                  <a:fillRect/>
                </a:stretch>
              </a:blipFill>
            </p:spPr>
            <p:txBody>
              <a:bodyPr/>
              <a:lstStyle/>
              <a:p>
                <a:r>
                  <a:rPr lang="en-IN">
                    <a:noFill/>
                  </a:rPr>
                  <a:t> </a:t>
                </a:r>
              </a:p>
            </p:txBody>
          </p:sp>
        </mc:Fallback>
      </mc:AlternateContent>
      <p:cxnSp>
        <p:nvCxnSpPr>
          <p:cNvPr id="19" name="Straight Arrow Connector 18">
            <a:extLst>
              <a:ext uri="{FF2B5EF4-FFF2-40B4-BE49-F238E27FC236}">
                <a16:creationId xmlns:a16="http://schemas.microsoft.com/office/drawing/2014/main" id="{1440BDDD-60D5-4F03-BC37-DD1FF9F3C7D2}"/>
              </a:ext>
            </a:extLst>
          </p:cNvPr>
          <p:cNvCxnSpPr/>
          <p:nvPr/>
        </p:nvCxnSpPr>
        <p:spPr>
          <a:xfrm>
            <a:off x="3502819" y="4038600"/>
            <a:ext cx="381000"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Object 19">
            <a:extLst>
              <a:ext uri="{FF2B5EF4-FFF2-40B4-BE49-F238E27FC236}">
                <a16:creationId xmlns:a16="http://schemas.microsoft.com/office/drawing/2014/main" id="{04A296F8-C10A-471B-B915-7C3AB1C91BEE}"/>
              </a:ext>
            </a:extLst>
          </p:cNvPr>
          <p:cNvGraphicFramePr>
            <a:graphicFrameLocks noChangeAspect="1"/>
          </p:cNvGraphicFramePr>
          <p:nvPr>
            <p:extLst>
              <p:ext uri="{D42A27DB-BD31-4B8C-83A1-F6EECF244321}">
                <p14:modId xmlns:p14="http://schemas.microsoft.com/office/powerpoint/2010/main" val="351519001"/>
              </p:ext>
            </p:extLst>
          </p:nvPr>
        </p:nvGraphicFramePr>
        <p:xfrm>
          <a:off x="1079500" y="5257800"/>
          <a:ext cx="3683000" cy="914400"/>
        </p:xfrm>
        <a:graphic>
          <a:graphicData uri="http://schemas.openxmlformats.org/presentationml/2006/ole">
            <mc:AlternateContent xmlns:mc="http://schemas.openxmlformats.org/markup-compatibility/2006">
              <mc:Choice xmlns:v="urn:schemas-microsoft-com:vml" Requires="v">
                <p:oleObj spid="_x0000_s4100" name="Equation" r:id="rId6" imgW="1688760" imgH="419040" progId="Equation.3">
                  <p:embed/>
                </p:oleObj>
              </mc:Choice>
              <mc:Fallback>
                <p:oleObj name="Equation" r:id="rId6" imgW="1688760" imgH="419040" progId="Equation.3">
                  <p:embed/>
                  <p:pic>
                    <p:nvPicPr>
                      <p:cNvPr id="20" name="Object 19">
                        <a:extLst>
                          <a:ext uri="{FF2B5EF4-FFF2-40B4-BE49-F238E27FC236}">
                            <a16:creationId xmlns:a16="http://schemas.microsoft.com/office/drawing/2014/main" id="{04A296F8-C10A-471B-B915-7C3AB1C91BEE}"/>
                          </a:ext>
                        </a:extLst>
                      </p:cNvPr>
                      <p:cNvPicPr/>
                      <p:nvPr/>
                    </p:nvPicPr>
                    <p:blipFill>
                      <a:blip r:embed="rId7"/>
                      <a:stretch>
                        <a:fillRect/>
                      </a:stretch>
                    </p:blipFill>
                    <p:spPr>
                      <a:xfrm>
                        <a:off x="1079500" y="5257800"/>
                        <a:ext cx="3683000" cy="914400"/>
                      </a:xfrm>
                      <a:prstGeom prst="rect">
                        <a:avLst/>
                      </a:prstGeom>
                    </p:spPr>
                  </p:pic>
                </p:oleObj>
              </mc:Fallback>
            </mc:AlternateContent>
          </a:graphicData>
        </a:graphic>
      </p:graphicFrame>
      <p:sp>
        <p:nvSpPr>
          <p:cNvPr id="21" name="Left Arrow 5">
            <a:extLst>
              <a:ext uri="{FF2B5EF4-FFF2-40B4-BE49-F238E27FC236}">
                <a16:creationId xmlns:a16="http://schemas.microsoft.com/office/drawing/2014/main" id="{097F311F-0BF8-475E-9142-887ED122F1AC}"/>
              </a:ext>
            </a:extLst>
          </p:cNvPr>
          <p:cNvSpPr/>
          <p:nvPr/>
        </p:nvSpPr>
        <p:spPr>
          <a:xfrm>
            <a:off x="6931819" y="2286000"/>
            <a:ext cx="923026" cy="457200"/>
          </a:xfrm>
          <a:prstGeom prst="lef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31180F1-EE3C-410B-B19C-7EF3E13D2417}"/>
              </a:ext>
            </a:extLst>
          </p:cNvPr>
          <p:cNvSpPr txBox="1"/>
          <p:nvPr/>
        </p:nvSpPr>
        <p:spPr>
          <a:xfrm>
            <a:off x="7541419" y="1828800"/>
            <a:ext cx="457200" cy="533400"/>
          </a:xfrm>
          <a:prstGeom prst="rect">
            <a:avLst/>
          </a:prstGeom>
        </p:spPr>
        <p:txBody>
          <a:bodyPr vert="horz" wrap="square" lIns="0" tIns="0" rIns="0" bIns="0" rtlCol="0" anchor="t">
            <a:normAutofit/>
          </a:bodyPr>
          <a:lstStyle/>
          <a:p>
            <a:r>
              <a:rPr lang="en-US" sz="3200" dirty="0"/>
              <a:t>F</a:t>
            </a:r>
            <a:r>
              <a:rPr lang="en-US" sz="3200" baseline="-25000" dirty="0"/>
              <a:t>D</a:t>
            </a:r>
            <a:endParaRPr lang="en-US" sz="3200" dirty="0"/>
          </a:p>
        </p:txBody>
      </p:sp>
    </p:spTree>
    <p:extLst>
      <p:ext uri="{BB962C8B-B14F-4D97-AF65-F5344CB8AC3E}">
        <p14:creationId xmlns:p14="http://schemas.microsoft.com/office/powerpoint/2010/main" val="1081206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Velocity Control</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Recall that                    which depends on the battery voltage and back EMF!</a:t>
            </a:r>
          </a:p>
          <a:p>
            <a:r>
              <a:rPr lang="en-US" dirty="0"/>
              <a:t>Both add to error in </a:t>
            </a:r>
          </a:p>
        </p:txBody>
      </p:sp>
      <p:grpSp>
        <p:nvGrpSpPr>
          <p:cNvPr id="4" name="Group 3">
            <a:extLst>
              <a:ext uri="{FF2B5EF4-FFF2-40B4-BE49-F238E27FC236}">
                <a16:creationId xmlns:a16="http://schemas.microsoft.com/office/drawing/2014/main" id="{E114A1BF-986B-4F20-A7DB-FAB620F59A40}"/>
              </a:ext>
            </a:extLst>
          </p:cNvPr>
          <p:cNvGrpSpPr/>
          <p:nvPr/>
        </p:nvGrpSpPr>
        <p:grpSpPr>
          <a:xfrm>
            <a:off x="3121819" y="2819400"/>
            <a:ext cx="4267200" cy="1905000"/>
            <a:chOff x="3121819" y="2819400"/>
            <a:chExt cx="4267200" cy="1905000"/>
          </a:xfrm>
        </p:grpSpPr>
        <p:sp>
          <p:nvSpPr>
            <p:cNvPr id="5" name="Rectangle 4">
              <a:extLst>
                <a:ext uri="{FF2B5EF4-FFF2-40B4-BE49-F238E27FC236}">
                  <a16:creationId xmlns:a16="http://schemas.microsoft.com/office/drawing/2014/main" id="{7C591D68-AA38-428F-89CD-E8DE0D37223A}"/>
                </a:ext>
              </a:extLst>
            </p:cNvPr>
            <p:cNvSpPr/>
            <p:nvPr/>
          </p:nvSpPr>
          <p:spPr>
            <a:xfrm>
              <a:off x="3960019" y="2819400"/>
              <a:ext cx="2667000" cy="990600"/>
            </a:xfrm>
            <a:prstGeom prst="rect">
              <a:avLst/>
            </a:prstGeom>
            <a:solidFill>
              <a:schemeClr val="bg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E73FFBE-45E4-4177-AAC4-ABF74968C96D}"/>
                </a:ext>
              </a:extLst>
            </p:cNvPr>
            <p:cNvSpPr/>
            <p:nvPr/>
          </p:nvSpPr>
          <p:spPr>
            <a:xfrm>
              <a:off x="3121819" y="3200400"/>
              <a:ext cx="1524000" cy="152400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224C849-7EB0-4639-A255-F1FA76922931}"/>
                </a:ext>
              </a:extLst>
            </p:cNvPr>
            <p:cNvSpPr/>
            <p:nvPr/>
          </p:nvSpPr>
          <p:spPr>
            <a:xfrm>
              <a:off x="5865019" y="3200400"/>
              <a:ext cx="1524000" cy="152400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8" name="Straight Connector 7">
            <a:extLst>
              <a:ext uri="{FF2B5EF4-FFF2-40B4-BE49-F238E27FC236}">
                <a16:creationId xmlns:a16="http://schemas.microsoft.com/office/drawing/2014/main" id="{80A86E42-7BDF-45C8-A319-757EF592D311}"/>
              </a:ext>
            </a:extLst>
          </p:cNvPr>
          <p:cNvCxnSpPr/>
          <p:nvPr/>
        </p:nvCxnSpPr>
        <p:spPr>
          <a:xfrm>
            <a:off x="1216819" y="4724400"/>
            <a:ext cx="82296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AFA226C-942F-4877-9D49-C4F13BB6C40F}"/>
              </a:ext>
            </a:extLst>
          </p:cNvPr>
          <p:cNvSpPr txBox="1"/>
          <p:nvPr/>
        </p:nvSpPr>
        <p:spPr>
          <a:xfrm>
            <a:off x="8074819" y="2667000"/>
            <a:ext cx="838200" cy="762000"/>
          </a:xfrm>
          <a:prstGeom prst="rect">
            <a:avLst/>
          </a:prstGeom>
        </p:spPr>
        <p:txBody>
          <a:bodyPr vert="horz" wrap="square" lIns="0" tIns="0" rIns="0" bIns="0" rtlCol="0" anchor="t">
            <a:normAutofit/>
          </a:bodyPr>
          <a:lstStyle/>
          <a:p>
            <a:endParaRPr lang="en-US" dirty="0"/>
          </a:p>
        </p:txBody>
      </p:sp>
      <p:sp>
        <p:nvSpPr>
          <p:cNvPr id="10" name="TextBox 9">
            <a:extLst>
              <a:ext uri="{FF2B5EF4-FFF2-40B4-BE49-F238E27FC236}">
                <a16:creationId xmlns:a16="http://schemas.microsoft.com/office/drawing/2014/main" id="{818C693E-6E5C-4222-AAB4-DDED2EF98B42}"/>
              </a:ext>
            </a:extLst>
          </p:cNvPr>
          <p:cNvSpPr txBox="1"/>
          <p:nvPr/>
        </p:nvSpPr>
        <p:spPr>
          <a:xfrm>
            <a:off x="5103019" y="2971800"/>
            <a:ext cx="457200" cy="533400"/>
          </a:xfrm>
          <a:prstGeom prst="rect">
            <a:avLst/>
          </a:prstGeom>
        </p:spPr>
        <p:txBody>
          <a:bodyPr vert="horz" wrap="square" lIns="0" tIns="0" rIns="0" bIns="0" rtlCol="0" anchor="t">
            <a:normAutofit/>
          </a:bodyPr>
          <a:lstStyle/>
          <a:p>
            <a:r>
              <a:rPr lang="en-US" sz="3200" dirty="0"/>
              <a:t>M</a:t>
            </a:r>
          </a:p>
        </p:txBody>
      </p:sp>
      <p:sp>
        <p:nvSpPr>
          <p:cNvPr id="11" name="TextBox 10">
            <a:extLst>
              <a:ext uri="{FF2B5EF4-FFF2-40B4-BE49-F238E27FC236}">
                <a16:creationId xmlns:a16="http://schemas.microsoft.com/office/drawing/2014/main" id="{2826B2E5-4AC2-4C92-B880-F39F39696E05}"/>
              </a:ext>
            </a:extLst>
          </p:cNvPr>
          <p:cNvSpPr txBox="1"/>
          <p:nvPr/>
        </p:nvSpPr>
        <p:spPr>
          <a:xfrm>
            <a:off x="3655219" y="3581400"/>
            <a:ext cx="457200" cy="533400"/>
          </a:xfrm>
          <a:prstGeom prst="rect">
            <a:avLst/>
          </a:prstGeom>
        </p:spPr>
        <p:txBody>
          <a:bodyPr vert="horz" wrap="square" lIns="0" tIns="0" rIns="0" bIns="0" rtlCol="0" anchor="t">
            <a:normAutofit/>
          </a:bodyPr>
          <a:lstStyle/>
          <a:p>
            <a:r>
              <a:rPr lang="en-US" sz="3200" dirty="0"/>
              <a:t>F</a:t>
            </a:r>
          </a:p>
        </p:txBody>
      </p:sp>
      <p:sp>
        <p:nvSpPr>
          <p:cNvPr id="12" name="Arc 11">
            <a:extLst>
              <a:ext uri="{FF2B5EF4-FFF2-40B4-BE49-F238E27FC236}">
                <a16:creationId xmlns:a16="http://schemas.microsoft.com/office/drawing/2014/main" id="{7E7A4DCD-035B-4CA8-8A7B-9D44F565748E}"/>
              </a:ext>
            </a:extLst>
          </p:cNvPr>
          <p:cNvSpPr/>
          <p:nvPr/>
        </p:nvSpPr>
        <p:spPr>
          <a:xfrm rot="4500000">
            <a:off x="3258823" y="3337405"/>
            <a:ext cx="1219200" cy="1219200"/>
          </a:xfrm>
          <a:prstGeom prst="arc">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F992DF87-5A11-436A-83F9-6C95562B2780}"/>
              </a:ext>
            </a:extLst>
          </p:cNvPr>
          <p:cNvCxnSpPr/>
          <p:nvPr/>
        </p:nvCxnSpPr>
        <p:spPr>
          <a:xfrm>
            <a:off x="2207419" y="4648200"/>
            <a:ext cx="1143000"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7521BC2-956A-42AD-A240-C38588A7C303}"/>
              </a:ext>
            </a:extLst>
          </p:cNvPr>
          <p:cNvSpPr txBox="1"/>
          <p:nvPr/>
        </p:nvSpPr>
        <p:spPr>
          <a:xfrm>
            <a:off x="2588419" y="4114800"/>
            <a:ext cx="457200" cy="533400"/>
          </a:xfrm>
          <a:prstGeom prst="rect">
            <a:avLst/>
          </a:prstGeom>
        </p:spPr>
        <p:txBody>
          <a:bodyPr vert="horz" wrap="square" lIns="0" tIns="0" rIns="0" bIns="0" rtlCol="0" anchor="t">
            <a:normAutofit/>
          </a:bodyPr>
          <a:lstStyle/>
          <a:p>
            <a:r>
              <a:rPr lang="en-US" sz="3200" dirty="0"/>
              <a:t>F</a:t>
            </a:r>
            <a:r>
              <a:rPr lang="en-US" sz="3200" baseline="-25000" dirty="0"/>
              <a:t>r</a:t>
            </a:r>
            <a:endParaRPr lang="en-US" sz="3200" dirty="0"/>
          </a:p>
        </p:txBody>
      </p:sp>
      <p:sp>
        <p:nvSpPr>
          <p:cNvPr id="15" name="Oval 14">
            <a:extLst>
              <a:ext uri="{FF2B5EF4-FFF2-40B4-BE49-F238E27FC236}">
                <a16:creationId xmlns:a16="http://schemas.microsoft.com/office/drawing/2014/main" id="{E3AAD9A0-E09A-4158-A19F-D29486DDA11E}"/>
              </a:ext>
            </a:extLst>
          </p:cNvPr>
          <p:cNvSpPr/>
          <p:nvPr/>
        </p:nvSpPr>
        <p:spPr>
          <a:xfrm>
            <a:off x="3807619" y="46482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FD2524E6-3C96-463B-8032-0BD8B3A4BB8A}"/>
              </a:ext>
            </a:extLst>
          </p:cNvPr>
          <p:cNvCxnSpPr/>
          <p:nvPr/>
        </p:nvCxnSpPr>
        <p:spPr>
          <a:xfrm>
            <a:off x="3883819" y="4114800"/>
            <a:ext cx="0" cy="5334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9DD344A-2F4C-4DBD-B5A5-896FE4CBD5B8}"/>
                  </a:ext>
                </a:extLst>
              </p:cNvPr>
              <p:cNvSpPr txBox="1"/>
              <p:nvPr/>
            </p:nvSpPr>
            <p:spPr>
              <a:xfrm>
                <a:off x="2969419" y="4191000"/>
                <a:ext cx="1524000" cy="381000"/>
              </a:xfrm>
              <a:prstGeom prst="rect">
                <a:avLst/>
              </a:prstGeom>
            </p:spPr>
            <p:txBody>
              <a:bodyPr vert="horz" wrap="none" lIns="0" tIns="0" rIns="0" bIns="0" rtlCol="0" anchor="t">
                <a:norm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oMath>
                  </m:oMathPara>
                </a14:m>
                <a:endParaRPr lang="en-US" dirty="0"/>
              </a:p>
            </p:txBody>
          </p:sp>
        </mc:Choice>
        <mc:Fallback xmlns="">
          <p:sp>
            <p:nvSpPr>
              <p:cNvPr id="17" name="TextBox 16">
                <a:extLst>
                  <a:ext uri="{FF2B5EF4-FFF2-40B4-BE49-F238E27FC236}">
                    <a16:creationId xmlns:a16="http://schemas.microsoft.com/office/drawing/2014/main" id="{39DD344A-2F4C-4DBD-B5A5-896FE4CBD5B8}"/>
                  </a:ext>
                </a:extLst>
              </p:cNvPr>
              <p:cNvSpPr txBox="1">
                <a:spLocks noRot="1" noChangeAspect="1" noMove="1" noResize="1" noEditPoints="1" noAdjustHandles="1" noChangeArrowheads="1" noChangeShapeType="1" noTextEdit="1"/>
              </p:cNvSpPr>
              <p:nvPr/>
            </p:nvSpPr>
            <p:spPr>
              <a:xfrm>
                <a:off x="2969419" y="4191000"/>
                <a:ext cx="1524000" cy="381000"/>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9FAD330-795B-4F36-97C6-2330466879DA}"/>
                  </a:ext>
                </a:extLst>
              </p:cNvPr>
              <p:cNvSpPr txBox="1"/>
              <p:nvPr/>
            </p:nvSpPr>
            <p:spPr>
              <a:xfrm>
                <a:off x="3502819" y="3962400"/>
                <a:ext cx="1524000" cy="381000"/>
              </a:xfrm>
              <a:prstGeom prst="rect">
                <a:avLst/>
              </a:prstGeom>
            </p:spPr>
            <p:txBody>
              <a:bodyPr vert="horz" wrap="none" lIns="0" tIns="0" rIns="0" bIns="0" rtlCol="0" anchor="t">
                <a:norm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𝜏</m:t>
                      </m:r>
                    </m:oMath>
                  </m:oMathPara>
                </a14:m>
                <a:endParaRPr lang="en-US" dirty="0"/>
              </a:p>
            </p:txBody>
          </p:sp>
        </mc:Choice>
        <mc:Fallback xmlns="">
          <p:sp>
            <p:nvSpPr>
              <p:cNvPr id="18" name="TextBox 17">
                <a:extLst>
                  <a:ext uri="{FF2B5EF4-FFF2-40B4-BE49-F238E27FC236}">
                    <a16:creationId xmlns:a16="http://schemas.microsoft.com/office/drawing/2014/main" id="{D9FAD330-795B-4F36-97C6-2330466879DA}"/>
                  </a:ext>
                </a:extLst>
              </p:cNvPr>
              <p:cNvSpPr txBox="1">
                <a:spLocks noRot="1" noChangeAspect="1" noMove="1" noResize="1" noEditPoints="1" noAdjustHandles="1" noChangeArrowheads="1" noChangeShapeType="1" noTextEdit="1"/>
              </p:cNvSpPr>
              <p:nvPr/>
            </p:nvSpPr>
            <p:spPr>
              <a:xfrm>
                <a:off x="3502819" y="3962400"/>
                <a:ext cx="1524000" cy="381000"/>
              </a:xfrm>
              <a:prstGeom prst="rect">
                <a:avLst/>
              </a:prstGeom>
              <a:blipFill>
                <a:blip r:embed="rId5"/>
                <a:stretch>
                  <a:fillRect/>
                </a:stretch>
              </a:blipFill>
            </p:spPr>
            <p:txBody>
              <a:bodyPr/>
              <a:lstStyle/>
              <a:p>
                <a:r>
                  <a:rPr lang="en-IN">
                    <a:noFill/>
                  </a:rPr>
                  <a:t> </a:t>
                </a:r>
              </a:p>
            </p:txBody>
          </p:sp>
        </mc:Fallback>
      </mc:AlternateContent>
      <p:cxnSp>
        <p:nvCxnSpPr>
          <p:cNvPr id="19" name="Straight Arrow Connector 18">
            <a:extLst>
              <a:ext uri="{FF2B5EF4-FFF2-40B4-BE49-F238E27FC236}">
                <a16:creationId xmlns:a16="http://schemas.microsoft.com/office/drawing/2014/main" id="{0E20CEBA-E436-40F2-82B2-EB2EB572B11F}"/>
              </a:ext>
            </a:extLst>
          </p:cNvPr>
          <p:cNvCxnSpPr/>
          <p:nvPr/>
        </p:nvCxnSpPr>
        <p:spPr>
          <a:xfrm>
            <a:off x="3502819" y="4038600"/>
            <a:ext cx="381000"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Object 19">
            <a:extLst>
              <a:ext uri="{FF2B5EF4-FFF2-40B4-BE49-F238E27FC236}">
                <a16:creationId xmlns:a16="http://schemas.microsoft.com/office/drawing/2014/main" id="{9A292566-1388-4F87-9F06-B0FD3AE27D91}"/>
              </a:ext>
            </a:extLst>
          </p:cNvPr>
          <p:cNvGraphicFramePr>
            <a:graphicFrameLocks noChangeAspect="1"/>
          </p:cNvGraphicFramePr>
          <p:nvPr>
            <p:extLst>
              <p:ext uri="{D42A27DB-BD31-4B8C-83A1-F6EECF244321}">
                <p14:modId xmlns:p14="http://schemas.microsoft.com/office/powerpoint/2010/main" val="3768190111"/>
              </p:ext>
            </p:extLst>
          </p:nvPr>
        </p:nvGraphicFramePr>
        <p:xfrm>
          <a:off x="1521619" y="5257800"/>
          <a:ext cx="3683000" cy="914400"/>
        </p:xfrm>
        <a:graphic>
          <a:graphicData uri="http://schemas.openxmlformats.org/presentationml/2006/ole">
            <mc:AlternateContent xmlns:mc="http://schemas.openxmlformats.org/markup-compatibility/2006">
              <mc:Choice xmlns:v="urn:schemas-microsoft-com:vml" Requires="v">
                <p:oleObj spid="_x0000_s5130" name="Equation" r:id="rId6" imgW="1688760" imgH="419040" progId="Equation.3">
                  <p:embed/>
                </p:oleObj>
              </mc:Choice>
              <mc:Fallback>
                <p:oleObj name="Equation" r:id="rId6" imgW="1688760" imgH="419040" progId="Equation.3">
                  <p:embed/>
                  <p:pic>
                    <p:nvPicPr>
                      <p:cNvPr id="20" name="Object 19">
                        <a:extLst>
                          <a:ext uri="{FF2B5EF4-FFF2-40B4-BE49-F238E27FC236}">
                            <a16:creationId xmlns:a16="http://schemas.microsoft.com/office/drawing/2014/main" id="{9A292566-1388-4F87-9F06-B0FD3AE27D91}"/>
                          </a:ext>
                        </a:extLst>
                      </p:cNvPr>
                      <p:cNvPicPr/>
                      <p:nvPr/>
                    </p:nvPicPr>
                    <p:blipFill>
                      <a:blip r:embed="rId7"/>
                      <a:stretch>
                        <a:fillRect/>
                      </a:stretch>
                    </p:blipFill>
                    <p:spPr>
                      <a:xfrm>
                        <a:off x="1521619" y="5257800"/>
                        <a:ext cx="3683000" cy="914400"/>
                      </a:xfrm>
                      <a:prstGeom prst="rect">
                        <a:avLst/>
                      </a:prstGeom>
                    </p:spPr>
                  </p:pic>
                </p:oleObj>
              </mc:Fallback>
            </mc:AlternateContent>
          </a:graphicData>
        </a:graphic>
      </p:graphicFrame>
      <p:sp>
        <p:nvSpPr>
          <p:cNvPr id="21" name="Left Arrow 5">
            <a:extLst>
              <a:ext uri="{FF2B5EF4-FFF2-40B4-BE49-F238E27FC236}">
                <a16:creationId xmlns:a16="http://schemas.microsoft.com/office/drawing/2014/main" id="{ED6C3146-A471-47FF-AC99-F3BBF8F134E5}"/>
              </a:ext>
            </a:extLst>
          </p:cNvPr>
          <p:cNvSpPr/>
          <p:nvPr/>
        </p:nvSpPr>
        <p:spPr>
          <a:xfrm>
            <a:off x="6931819" y="2286000"/>
            <a:ext cx="923026" cy="457200"/>
          </a:xfrm>
          <a:prstGeom prst="lef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36C59407-8AD0-4277-98C6-9C8C59D1E18C}"/>
              </a:ext>
            </a:extLst>
          </p:cNvPr>
          <p:cNvSpPr txBox="1"/>
          <p:nvPr/>
        </p:nvSpPr>
        <p:spPr>
          <a:xfrm>
            <a:off x="8151019" y="2209800"/>
            <a:ext cx="457200" cy="533400"/>
          </a:xfrm>
          <a:prstGeom prst="rect">
            <a:avLst/>
          </a:prstGeom>
        </p:spPr>
        <p:txBody>
          <a:bodyPr vert="horz" wrap="square" lIns="0" tIns="0" rIns="0" bIns="0" rtlCol="0" anchor="t">
            <a:normAutofit/>
          </a:bodyPr>
          <a:lstStyle/>
          <a:p>
            <a:r>
              <a:rPr lang="en-US" sz="3200" dirty="0"/>
              <a:t>F</a:t>
            </a:r>
            <a:r>
              <a:rPr lang="en-US" sz="3200" baseline="-25000" dirty="0"/>
              <a:t>D</a:t>
            </a:r>
            <a:endParaRPr lang="en-US" sz="3200" dirty="0"/>
          </a:p>
        </p:txBody>
      </p:sp>
      <p:graphicFrame>
        <p:nvGraphicFramePr>
          <p:cNvPr id="23" name="Object 22">
            <a:extLst>
              <a:ext uri="{FF2B5EF4-FFF2-40B4-BE49-F238E27FC236}">
                <a16:creationId xmlns:a16="http://schemas.microsoft.com/office/drawing/2014/main" id="{63E8211C-DC61-44A6-A773-AE2722481F74}"/>
              </a:ext>
            </a:extLst>
          </p:cNvPr>
          <p:cNvGraphicFramePr>
            <a:graphicFrameLocks noChangeAspect="1"/>
          </p:cNvGraphicFramePr>
          <p:nvPr>
            <p:extLst>
              <p:ext uri="{D42A27DB-BD31-4B8C-83A1-F6EECF244321}">
                <p14:modId xmlns:p14="http://schemas.microsoft.com/office/powerpoint/2010/main" val="192729086"/>
              </p:ext>
            </p:extLst>
          </p:nvPr>
        </p:nvGraphicFramePr>
        <p:xfrm>
          <a:off x="2207419" y="1105555"/>
          <a:ext cx="1230790" cy="533400"/>
        </p:xfrm>
        <a:graphic>
          <a:graphicData uri="http://schemas.openxmlformats.org/presentationml/2006/ole">
            <mc:AlternateContent xmlns:mc="http://schemas.openxmlformats.org/markup-compatibility/2006">
              <mc:Choice xmlns:v="urn:schemas-microsoft-com:vml" Requires="v">
                <p:oleObj spid="_x0000_s5131" name="Equation" r:id="rId8" imgW="583920" imgH="253800" progId="Equation.3">
                  <p:embed/>
                </p:oleObj>
              </mc:Choice>
              <mc:Fallback>
                <p:oleObj name="Equation" r:id="rId8" imgW="583920" imgH="253800" progId="Equation.3">
                  <p:embed/>
                  <p:pic>
                    <p:nvPicPr>
                      <p:cNvPr id="23" name="Object 22">
                        <a:extLst>
                          <a:ext uri="{FF2B5EF4-FFF2-40B4-BE49-F238E27FC236}">
                            <a16:creationId xmlns:a16="http://schemas.microsoft.com/office/drawing/2014/main" id="{63E8211C-DC61-44A6-A773-AE2722481F74}"/>
                          </a:ext>
                        </a:extLst>
                      </p:cNvPr>
                      <p:cNvPicPr/>
                      <p:nvPr/>
                    </p:nvPicPr>
                    <p:blipFill>
                      <a:blip r:embed="rId9"/>
                      <a:stretch>
                        <a:fillRect/>
                      </a:stretch>
                    </p:blipFill>
                    <p:spPr>
                      <a:xfrm>
                        <a:off x="2207419" y="1105555"/>
                        <a:ext cx="1230790" cy="5334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180D4678-05B6-4092-A605-67E791C4D66D}"/>
              </a:ext>
            </a:extLst>
          </p:cNvPr>
          <p:cNvGraphicFramePr>
            <a:graphicFrameLocks noChangeAspect="1"/>
          </p:cNvGraphicFramePr>
          <p:nvPr>
            <p:extLst>
              <p:ext uri="{D42A27DB-BD31-4B8C-83A1-F6EECF244321}">
                <p14:modId xmlns:p14="http://schemas.microsoft.com/office/powerpoint/2010/main" val="2048576928"/>
              </p:ext>
            </p:extLst>
          </p:nvPr>
        </p:nvGraphicFramePr>
        <p:xfrm>
          <a:off x="3388519" y="1665997"/>
          <a:ext cx="266700" cy="454025"/>
        </p:xfrm>
        <a:graphic>
          <a:graphicData uri="http://schemas.openxmlformats.org/presentationml/2006/ole">
            <mc:AlternateContent xmlns:mc="http://schemas.openxmlformats.org/markup-compatibility/2006">
              <mc:Choice xmlns:v="urn:schemas-microsoft-com:vml" Requires="v">
                <p:oleObj spid="_x0000_s5132" name="Equation" r:id="rId10" imgW="126720" imgH="215640" progId="Equation.3">
                  <p:embed/>
                </p:oleObj>
              </mc:Choice>
              <mc:Fallback>
                <p:oleObj name="Equation" r:id="rId10" imgW="126720" imgH="215640" progId="Equation.3">
                  <p:embed/>
                  <p:pic>
                    <p:nvPicPr>
                      <p:cNvPr id="24" name="Object 23">
                        <a:extLst>
                          <a:ext uri="{FF2B5EF4-FFF2-40B4-BE49-F238E27FC236}">
                            <a16:creationId xmlns:a16="http://schemas.microsoft.com/office/drawing/2014/main" id="{180D4678-05B6-4092-A605-67E791C4D66D}"/>
                          </a:ext>
                        </a:extLst>
                      </p:cNvPr>
                      <p:cNvPicPr/>
                      <p:nvPr/>
                    </p:nvPicPr>
                    <p:blipFill>
                      <a:blip r:embed="rId11"/>
                      <a:stretch>
                        <a:fillRect/>
                      </a:stretch>
                    </p:blipFill>
                    <p:spPr>
                      <a:xfrm>
                        <a:off x="3388519" y="1665997"/>
                        <a:ext cx="266700" cy="454025"/>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EC9786A7-3501-4392-954F-5A99F8B48F4A}"/>
              </a:ext>
            </a:extLst>
          </p:cNvPr>
          <p:cNvGraphicFramePr>
            <a:graphicFrameLocks noChangeAspect="1"/>
          </p:cNvGraphicFramePr>
          <p:nvPr>
            <p:extLst>
              <p:ext uri="{D42A27DB-BD31-4B8C-83A1-F6EECF244321}">
                <p14:modId xmlns:p14="http://schemas.microsoft.com/office/powerpoint/2010/main" val="2385108015"/>
              </p:ext>
            </p:extLst>
          </p:nvPr>
        </p:nvGraphicFramePr>
        <p:xfrm>
          <a:off x="7008019" y="5257800"/>
          <a:ext cx="3209925" cy="1014412"/>
        </p:xfrm>
        <a:graphic>
          <a:graphicData uri="http://schemas.openxmlformats.org/presentationml/2006/ole">
            <mc:AlternateContent xmlns:mc="http://schemas.openxmlformats.org/markup-compatibility/2006">
              <mc:Choice xmlns:v="urn:schemas-microsoft-com:vml" Requires="v">
                <p:oleObj spid="_x0000_s5133" name="Equation" r:id="rId12" imgW="1523880" imgH="482400" progId="Equation.3">
                  <p:embed/>
                </p:oleObj>
              </mc:Choice>
              <mc:Fallback>
                <p:oleObj name="Equation" r:id="rId12" imgW="1523880" imgH="482400" progId="Equation.3">
                  <p:embed/>
                  <p:pic>
                    <p:nvPicPr>
                      <p:cNvPr id="25" name="Object 24">
                        <a:extLst>
                          <a:ext uri="{FF2B5EF4-FFF2-40B4-BE49-F238E27FC236}">
                            <a16:creationId xmlns:a16="http://schemas.microsoft.com/office/drawing/2014/main" id="{EC9786A7-3501-4392-954F-5A99F8B48F4A}"/>
                          </a:ext>
                        </a:extLst>
                      </p:cNvPr>
                      <p:cNvPicPr/>
                      <p:nvPr/>
                    </p:nvPicPr>
                    <p:blipFill>
                      <a:blip r:embed="rId13"/>
                      <a:stretch>
                        <a:fillRect/>
                      </a:stretch>
                    </p:blipFill>
                    <p:spPr>
                      <a:xfrm>
                        <a:off x="7008019" y="5257800"/>
                        <a:ext cx="3209925" cy="1014412"/>
                      </a:xfrm>
                      <a:prstGeom prst="rect">
                        <a:avLst/>
                      </a:prstGeom>
                    </p:spPr>
                  </p:pic>
                </p:oleObj>
              </mc:Fallback>
            </mc:AlternateContent>
          </a:graphicData>
        </a:graphic>
      </p:graphicFrame>
      <p:cxnSp>
        <p:nvCxnSpPr>
          <p:cNvPr id="26" name="Elbow Connector 12">
            <a:extLst>
              <a:ext uri="{FF2B5EF4-FFF2-40B4-BE49-F238E27FC236}">
                <a16:creationId xmlns:a16="http://schemas.microsoft.com/office/drawing/2014/main" id="{9F7EEE56-35B4-4D11-81EF-0569749119B3}"/>
              </a:ext>
            </a:extLst>
          </p:cNvPr>
          <p:cNvCxnSpPr/>
          <p:nvPr/>
        </p:nvCxnSpPr>
        <p:spPr>
          <a:xfrm rot="10800000">
            <a:off x="2512219" y="5410200"/>
            <a:ext cx="4343400" cy="381000"/>
          </a:xfrm>
          <a:prstGeom prst="bentConnector3">
            <a:avLst>
              <a:gd name="adj1" fmla="val 23407"/>
            </a:avLst>
          </a:prstGeom>
          <a:ln w="19050">
            <a:solidFill>
              <a:schemeClr val="accent1">
                <a:lumMod val="7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148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Velocity Control</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External disturbances due to drag, friction, battery voltage, back EMF, and incline suggest closed-loop control of PWM for velocity</a:t>
            </a:r>
          </a:p>
          <a:p>
            <a:endParaRPr lang="en-US" dirty="0"/>
          </a:p>
          <a:p>
            <a:endParaRPr lang="en-US" dirty="0"/>
          </a:p>
          <a:p>
            <a:endParaRPr lang="en-US" dirty="0"/>
          </a:p>
          <a:p>
            <a:endParaRPr lang="en-US" dirty="0"/>
          </a:p>
          <a:p>
            <a:endParaRPr lang="en-US" dirty="0"/>
          </a:p>
          <a:p>
            <a:pPr marL="0" indent="0">
              <a:buNone/>
            </a:pPr>
            <a:endParaRPr lang="en-US" dirty="0"/>
          </a:p>
          <a:p>
            <a:endParaRPr lang="en-US" dirty="0"/>
          </a:p>
          <a:p>
            <a:r>
              <a:rPr lang="en-US" dirty="0"/>
              <a:t>Recommend closed-loop controller:</a:t>
            </a:r>
          </a:p>
          <a:p>
            <a:pPr lvl="1"/>
            <a:r>
              <a:rPr lang="en-US" dirty="0"/>
              <a:t>V</a:t>
            </a:r>
            <a:r>
              <a:rPr lang="en-US" baseline="-25000" dirty="0"/>
              <a:t>desired </a:t>
            </a:r>
            <a:r>
              <a:rPr lang="en-US" dirty="0"/>
              <a:t>&gt; V</a:t>
            </a:r>
            <a:r>
              <a:rPr lang="en-US" baseline="-25000" dirty="0"/>
              <a:t>actual</a:t>
            </a:r>
            <a:r>
              <a:rPr lang="en-US" dirty="0"/>
              <a:t>, PWM is increased</a:t>
            </a:r>
          </a:p>
        </p:txBody>
      </p:sp>
      <p:grpSp>
        <p:nvGrpSpPr>
          <p:cNvPr id="4" name="Group 3">
            <a:extLst>
              <a:ext uri="{FF2B5EF4-FFF2-40B4-BE49-F238E27FC236}">
                <a16:creationId xmlns:a16="http://schemas.microsoft.com/office/drawing/2014/main" id="{A1C7BC1B-B3A0-404D-8DF7-9DAFF6922B2D}"/>
              </a:ext>
            </a:extLst>
          </p:cNvPr>
          <p:cNvGrpSpPr/>
          <p:nvPr/>
        </p:nvGrpSpPr>
        <p:grpSpPr>
          <a:xfrm>
            <a:off x="3121819" y="2819400"/>
            <a:ext cx="4267200" cy="1905000"/>
            <a:chOff x="3121819" y="2819400"/>
            <a:chExt cx="4267200" cy="1905000"/>
          </a:xfrm>
        </p:grpSpPr>
        <p:sp>
          <p:nvSpPr>
            <p:cNvPr id="5" name="Rectangle 4">
              <a:extLst>
                <a:ext uri="{FF2B5EF4-FFF2-40B4-BE49-F238E27FC236}">
                  <a16:creationId xmlns:a16="http://schemas.microsoft.com/office/drawing/2014/main" id="{193FD317-A8BF-4D9D-8168-A990F372B8AC}"/>
                </a:ext>
              </a:extLst>
            </p:cNvPr>
            <p:cNvSpPr/>
            <p:nvPr/>
          </p:nvSpPr>
          <p:spPr>
            <a:xfrm>
              <a:off x="3960019" y="2819400"/>
              <a:ext cx="2667000" cy="990600"/>
            </a:xfrm>
            <a:prstGeom prst="rect">
              <a:avLst/>
            </a:prstGeom>
            <a:solidFill>
              <a:schemeClr val="bg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C2680F05-A4EB-4AF8-BBAA-00A7A8269A4F}"/>
                </a:ext>
              </a:extLst>
            </p:cNvPr>
            <p:cNvSpPr/>
            <p:nvPr/>
          </p:nvSpPr>
          <p:spPr>
            <a:xfrm>
              <a:off x="3121819" y="3200400"/>
              <a:ext cx="1524000" cy="152400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B6823271-1327-4EC9-8EFE-B6E5AFE2B664}"/>
                </a:ext>
              </a:extLst>
            </p:cNvPr>
            <p:cNvSpPr/>
            <p:nvPr/>
          </p:nvSpPr>
          <p:spPr>
            <a:xfrm>
              <a:off x="5865019" y="3200400"/>
              <a:ext cx="1524000" cy="152400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8" name="Straight Connector 7">
            <a:extLst>
              <a:ext uri="{FF2B5EF4-FFF2-40B4-BE49-F238E27FC236}">
                <a16:creationId xmlns:a16="http://schemas.microsoft.com/office/drawing/2014/main" id="{D176370F-68E6-4358-A9CF-AA22CB380C54}"/>
              </a:ext>
            </a:extLst>
          </p:cNvPr>
          <p:cNvCxnSpPr/>
          <p:nvPr/>
        </p:nvCxnSpPr>
        <p:spPr>
          <a:xfrm>
            <a:off x="1216819" y="4724400"/>
            <a:ext cx="82296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4D80A61-5D02-47E2-B3C9-B5C65ECD8963}"/>
              </a:ext>
            </a:extLst>
          </p:cNvPr>
          <p:cNvSpPr txBox="1"/>
          <p:nvPr/>
        </p:nvSpPr>
        <p:spPr>
          <a:xfrm>
            <a:off x="8074819" y="2667000"/>
            <a:ext cx="838200" cy="762000"/>
          </a:xfrm>
          <a:prstGeom prst="rect">
            <a:avLst/>
          </a:prstGeom>
        </p:spPr>
        <p:txBody>
          <a:bodyPr vert="horz" wrap="square" lIns="0" tIns="0" rIns="0" bIns="0" rtlCol="0" anchor="t">
            <a:normAutofit/>
          </a:bodyPr>
          <a:lstStyle/>
          <a:p>
            <a:endParaRPr lang="en-US" dirty="0"/>
          </a:p>
        </p:txBody>
      </p:sp>
      <p:sp>
        <p:nvSpPr>
          <p:cNvPr id="10" name="TextBox 9">
            <a:extLst>
              <a:ext uri="{FF2B5EF4-FFF2-40B4-BE49-F238E27FC236}">
                <a16:creationId xmlns:a16="http://schemas.microsoft.com/office/drawing/2014/main" id="{3226D311-7473-4599-A3B6-66256FA15AD7}"/>
              </a:ext>
            </a:extLst>
          </p:cNvPr>
          <p:cNvSpPr txBox="1"/>
          <p:nvPr/>
        </p:nvSpPr>
        <p:spPr>
          <a:xfrm>
            <a:off x="5103019" y="2971800"/>
            <a:ext cx="457200" cy="533400"/>
          </a:xfrm>
          <a:prstGeom prst="rect">
            <a:avLst/>
          </a:prstGeom>
        </p:spPr>
        <p:txBody>
          <a:bodyPr vert="horz" wrap="square" lIns="0" tIns="0" rIns="0" bIns="0" rtlCol="0" anchor="t">
            <a:normAutofit/>
          </a:bodyPr>
          <a:lstStyle/>
          <a:p>
            <a:r>
              <a:rPr lang="en-US" sz="3200" dirty="0"/>
              <a:t>M</a:t>
            </a:r>
          </a:p>
        </p:txBody>
      </p:sp>
      <p:sp>
        <p:nvSpPr>
          <p:cNvPr id="11" name="TextBox 10">
            <a:extLst>
              <a:ext uri="{FF2B5EF4-FFF2-40B4-BE49-F238E27FC236}">
                <a16:creationId xmlns:a16="http://schemas.microsoft.com/office/drawing/2014/main" id="{8586A658-62EB-4473-B757-00DE747F530D}"/>
              </a:ext>
            </a:extLst>
          </p:cNvPr>
          <p:cNvSpPr txBox="1"/>
          <p:nvPr/>
        </p:nvSpPr>
        <p:spPr>
          <a:xfrm>
            <a:off x="3655219" y="3581400"/>
            <a:ext cx="457200" cy="533400"/>
          </a:xfrm>
          <a:prstGeom prst="rect">
            <a:avLst/>
          </a:prstGeom>
        </p:spPr>
        <p:txBody>
          <a:bodyPr vert="horz" wrap="square" lIns="0" tIns="0" rIns="0" bIns="0" rtlCol="0" anchor="t">
            <a:normAutofit/>
          </a:bodyPr>
          <a:lstStyle/>
          <a:p>
            <a:r>
              <a:rPr lang="en-US" sz="3200" dirty="0"/>
              <a:t>F</a:t>
            </a:r>
          </a:p>
        </p:txBody>
      </p:sp>
      <p:sp>
        <p:nvSpPr>
          <p:cNvPr id="12" name="Arc 11">
            <a:extLst>
              <a:ext uri="{FF2B5EF4-FFF2-40B4-BE49-F238E27FC236}">
                <a16:creationId xmlns:a16="http://schemas.microsoft.com/office/drawing/2014/main" id="{0DB9A352-DDB9-42C4-A43A-9CDE9D7D5E82}"/>
              </a:ext>
            </a:extLst>
          </p:cNvPr>
          <p:cNvSpPr/>
          <p:nvPr/>
        </p:nvSpPr>
        <p:spPr>
          <a:xfrm rot="4500000">
            <a:off x="3258823" y="3337405"/>
            <a:ext cx="1219200" cy="1219200"/>
          </a:xfrm>
          <a:prstGeom prst="arc">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B10249D2-19BB-4F8E-A13B-4523EA30D356}"/>
              </a:ext>
            </a:extLst>
          </p:cNvPr>
          <p:cNvCxnSpPr/>
          <p:nvPr/>
        </p:nvCxnSpPr>
        <p:spPr>
          <a:xfrm>
            <a:off x="2207419" y="4648200"/>
            <a:ext cx="1143000"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13542F1-E29E-4761-89D0-190597FFE025}"/>
              </a:ext>
            </a:extLst>
          </p:cNvPr>
          <p:cNvSpPr txBox="1"/>
          <p:nvPr/>
        </p:nvSpPr>
        <p:spPr>
          <a:xfrm>
            <a:off x="2588419" y="4114800"/>
            <a:ext cx="457200" cy="533400"/>
          </a:xfrm>
          <a:prstGeom prst="rect">
            <a:avLst/>
          </a:prstGeom>
        </p:spPr>
        <p:txBody>
          <a:bodyPr vert="horz" wrap="square" lIns="0" tIns="0" rIns="0" bIns="0" rtlCol="0" anchor="t">
            <a:normAutofit/>
          </a:bodyPr>
          <a:lstStyle/>
          <a:p>
            <a:r>
              <a:rPr lang="en-US" sz="3200" dirty="0"/>
              <a:t>F</a:t>
            </a:r>
            <a:r>
              <a:rPr lang="en-US" sz="3200" baseline="-25000" dirty="0"/>
              <a:t>r</a:t>
            </a:r>
            <a:endParaRPr lang="en-US" sz="3200" dirty="0"/>
          </a:p>
        </p:txBody>
      </p:sp>
      <p:sp>
        <p:nvSpPr>
          <p:cNvPr id="15" name="Oval 14">
            <a:extLst>
              <a:ext uri="{FF2B5EF4-FFF2-40B4-BE49-F238E27FC236}">
                <a16:creationId xmlns:a16="http://schemas.microsoft.com/office/drawing/2014/main" id="{DAAEDDFC-C729-47CF-ADE8-99F4CCDDF270}"/>
              </a:ext>
            </a:extLst>
          </p:cNvPr>
          <p:cNvSpPr/>
          <p:nvPr/>
        </p:nvSpPr>
        <p:spPr>
          <a:xfrm>
            <a:off x="3807619" y="46482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E65D0322-592B-4158-A31C-16247827DC60}"/>
              </a:ext>
            </a:extLst>
          </p:cNvPr>
          <p:cNvCxnSpPr/>
          <p:nvPr/>
        </p:nvCxnSpPr>
        <p:spPr>
          <a:xfrm>
            <a:off x="3883819" y="4114800"/>
            <a:ext cx="0" cy="5334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FABBF2C-5125-4989-A66F-9A2FE4BB6825}"/>
                  </a:ext>
                </a:extLst>
              </p:cNvPr>
              <p:cNvSpPr txBox="1"/>
              <p:nvPr/>
            </p:nvSpPr>
            <p:spPr>
              <a:xfrm>
                <a:off x="2969419" y="4191000"/>
                <a:ext cx="1524000" cy="381000"/>
              </a:xfrm>
              <a:prstGeom prst="rect">
                <a:avLst/>
              </a:prstGeom>
            </p:spPr>
            <p:txBody>
              <a:bodyPr vert="horz" wrap="none" lIns="0" tIns="0" rIns="0" bIns="0" rtlCol="0" anchor="t">
                <a:norm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oMath>
                  </m:oMathPara>
                </a14:m>
                <a:endParaRPr lang="en-US" dirty="0"/>
              </a:p>
            </p:txBody>
          </p:sp>
        </mc:Choice>
        <mc:Fallback xmlns="">
          <p:sp>
            <p:nvSpPr>
              <p:cNvPr id="17" name="TextBox 16">
                <a:extLst>
                  <a:ext uri="{FF2B5EF4-FFF2-40B4-BE49-F238E27FC236}">
                    <a16:creationId xmlns:a16="http://schemas.microsoft.com/office/drawing/2014/main" id="{0FABBF2C-5125-4989-A66F-9A2FE4BB6825}"/>
                  </a:ext>
                </a:extLst>
              </p:cNvPr>
              <p:cNvSpPr txBox="1">
                <a:spLocks noRot="1" noChangeAspect="1" noMove="1" noResize="1" noEditPoints="1" noAdjustHandles="1" noChangeArrowheads="1" noChangeShapeType="1" noTextEdit="1"/>
              </p:cNvSpPr>
              <p:nvPr/>
            </p:nvSpPr>
            <p:spPr>
              <a:xfrm>
                <a:off x="2969419" y="4191000"/>
                <a:ext cx="1524000" cy="381000"/>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AB7521E-ABCA-4A49-ADDE-7AA296DB311C}"/>
                  </a:ext>
                </a:extLst>
              </p:cNvPr>
              <p:cNvSpPr txBox="1"/>
              <p:nvPr/>
            </p:nvSpPr>
            <p:spPr>
              <a:xfrm>
                <a:off x="3502819" y="3962400"/>
                <a:ext cx="1524000" cy="381000"/>
              </a:xfrm>
              <a:prstGeom prst="rect">
                <a:avLst/>
              </a:prstGeom>
            </p:spPr>
            <p:txBody>
              <a:bodyPr vert="horz" wrap="none" lIns="0" tIns="0" rIns="0" bIns="0" rtlCol="0" anchor="t">
                <a:norm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𝜏</m:t>
                      </m:r>
                    </m:oMath>
                  </m:oMathPara>
                </a14:m>
                <a:endParaRPr lang="en-US" dirty="0"/>
              </a:p>
            </p:txBody>
          </p:sp>
        </mc:Choice>
        <mc:Fallback xmlns="">
          <p:sp>
            <p:nvSpPr>
              <p:cNvPr id="18" name="TextBox 17">
                <a:extLst>
                  <a:ext uri="{FF2B5EF4-FFF2-40B4-BE49-F238E27FC236}">
                    <a16:creationId xmlns:a16="http://schemas.microsoft.com/office/drawing/2014/main" id="{DAB7521E-ABCA-4A49-ADDE-7AA296DB311C}"/>
                  </a:ext>
                </a:extLst>
              </p:cNvPr>
              <p:cNvSpPr txBox="1">
                <a:spLocks noRot="1" noChangeAspect="1" noMove="1" noResize="1" noEditPoints="1" noAdjustHandles="1" noChangeArrowheads="1" noChangeShapeType="1" noTextEdit="1"/>
              </p:cNvSpPr>
              <p:nvPr/>
            </p:nvSpPr>
            <p:spPr>
              <a:xfrm>
                <a:off x="3502819" y="3962400"/>
                <a:ext cx="1524000" cy="381000"/>
              </a:xfrm>
              <a:prstGeom prst="rect">
                <a:avLst/>
              </a:prstGeom>
              <a:blipFill>
                <a:blip r:embed="rId5"/>
                <a:stretch>
                  <a:fillRect/>
                </a:stretch>
              </a:blipFill>
            </p:spPr>
            <p:txBody>
              <a:bodyPr/>
              <a:lstStyle/>
              <a:p>
                <a:r>
                  <a:rPr lang="en-IN">
                    <a:noFill/>
                  </a:rPr>
                  <a:t> </a:t>
                </a:r>
              </a:p>
            </p:txBody>
          </p:sp>
        </mc:Fallback>
      </mc:AlternateContent>
      <p:cxnSp>
        <p:nvCxnSpPr>
          <p:cNvPr id="19" name="Straight Arrow Connector 18">
            <a:extLst>
              <a:ext uri="{FF2B5EF4-FFF2-40B4-BE49-F238E27FC236}">
                <a16:creationId xmlns:a16="http://schemas.microsoft.com/office/drawing/2014/main" id="{C00978DB-3877-4106-BD61-0FEBD1592D01}"/>
              </a:ext>
            </a:extLst>
          </p:cNvPr>
          <p:cNvCxnSpPr/>
          <p:nvPr/>
        </p:nvCxnSpPr>
        <p:spPr>
          <a:xfrm>
            <a:off x="3502819" y="4038600"/>
            <a:ext cx="381000"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0" name="Left Arrow 5">
            <a:extLst>
              <a:ext uri="{FF2B5EF4-FFF2-40B4-BE49-F238E27FC236}">
                <a16:creationId xmlns:a16="http://schemas.microsoft.com/office/drawing/2014/main" id="{8F777E9E-3E39-4C85-8380-F51A6E4411C3}"/>
              </a:ext>
            </a:extLst>
          </p:cNvPr>
          <p:cNvSpPr/>
          <p:nvPr/>
        </p:nvSpPr>
        <p:spPr>
          <a:xfrm>
            <a:off x="6931819" y="2286000"/>
            <a:ext cx="923026" cy="457200"/>
          </a:xfrm>
          <a:prstGeom prst="lef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F4FC7F54-824B-47E8-A1E3-17D8738F4494}"/>
              </a:ext>
            </a:extLst>
          </p:cNvPr>
          <p:cNvSpPr txBox="1"/>
          <p:nvPr/>
        </p:nvSpPr>
        <p:spPr>
          <a:xfrm>
            <a:off x="8151019" y="2209800"/>
            <a:ext cx="457200" cy="533400"/>
          </a:xfrm>
          <a:prstGeom prst="rect">
            <a:avLst/>
          </a:prstGeom>
        </p:spPr>
        <p:txBody>
          <a:bodyPr vert="horz" wrap="square" lIns="0" tIns="0" rIns="0" bIns="0" rtlCol="0" anchor="t">
            <a:normAutofit/>
          </a:bodyPr>
          <a:lstStyle/>
          <a:p>
            <a:r>
              <a:rPr lang="en-US" sz="3200" dirty="0"/>
              <a:t>F</a:t>
            </a:r>
            <a:r>
              <a:rPr lang="en-US" sz="3200" baseline="-25000" dirty="0"/>
              <a:t>D</a:t>
            </a:r>
            <a:endParaRPr lang="en-US" sz="3200" dirty="0"/>
          </a:p>
        </p:txBody>
      </p:sp>
      <p:graphicFrame>
        <p:nvGraphicFramePr>
          <p:cNvPr id="22" name="Object 21">
            <a:extLst>
              <a:ext uri="{FF2B5EF4-FFF2-40B4-BE49-F238E27FC236}">
                <a16:creationId xmlns:a16="http://schemas.microsoft.com/office/drawing/2014/main" id="{4DE799CA-32F9-4118-BE7D-6367660F253F}"/>
              </a:ext>
            </a:extLst>
          </p:cNvPr>
          <p:cNvGraphicFramePr>
            <a:graphicFrameLocks noChangeAspect="1"/>
          </p:cNvGraphicFramePr>
          <p:nvPr>
            <p:extLst>
              <p:ext uri="{D42A27DB-BD31-4B8C-83A1-F6EECF244321}">
                <p14:modId xmlns:p14="http://schemas.microsoft.com/office/powerpoint/2010/main" val="2910389172"/>
              </p:ext>
            </p:extLst>
          </p:nvPr>
        </p:nvGraphicFramePr>
        <p:xfrm>
          <a:off x="6059084" y="5343525"/>
          <a:ext cx="5218112" cy="590550"/>
        </p:xfrm>
        <a:graphic>
          <a:graphicData uri="http://schemas.openxmlformats.org/presentationml/2006/ole">
            <mc:AlternateContent xmlns:mc="http://schemas.openxmlformats.org/markup-compatibility/2006">
              <mc:Choice xmlns:v="urn:schemas-microsoft-com:vml" Requires="v">
                <p:oleObj spid="_x0000_s6148" name="Equation" r:id="rId6" imgW="2145960" imgH="241200" progId="Equation.3">
                  <p:embed/>
                </p:oleObj>
              </mc:Choice>
              <mc:Fallback>
                <p:oleObj name="Equation" r:id="rId6" imgW="2145960" imgH="241200" progId="Equation.3">
                  <p:embed/>
                  <p:pic>
                    <p:nvPicPr>
                      <p:cNvPr id="22" name="Object 21">
                        <a:extLst>
                          <a:ext uri="{FF2B5EF4-FFF2-40B4-BE49-F238E27FC236}">
                            <a16:creationId xmlns:a16="http://schemas.microsoft.com/office/drawing/2014/main" id="{4DE799CA-32F9-4118-BE7D-6367660F253F}"/>
                          </a:ext>
                        </a:extLst>
                      </p:cNvPr>
                      <p:cNvPicPr/>
                      <p:nvPr/>
                    </p:nvPicPr>
                    <p:blipFill>
                      <a:blip r:embed="rId7"/>
                      <a:stretch>
                        <a:fillRect/>
                      </a:stretch>
                    </p:blipFill>
                    <p:spPr>
                      <a:xfrm>
                        <a:off x="6059084" y="5343525"/>
                        <a:ext cx="5218112" cy="590550"/>
                      </a:xfrm>
                      <a:prstGeom prst="rect">
                        <a:avLst/>
                      </a:prstGeom>
                    </p:spPr>
                  </p:pic>
                </p:oleObj>
              </mc:Fallback>
            </mc:AlternateContent>
          </a:graphicData>
        </a:graphic>
      </p:graphicFrame>
    </p:spTree>
    <p:extLst>
      <p:ext uri="{BB962C8B-B14F-4D97-AF65-F5344CB8AC3E}">
        <p14:creationId xmlns:p14="http://schemas.microsoft.com/office/powerpoint/2010/main" val="2427094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Velocity Control</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Implementing velocity control:</a:t>
            </a:r>
            <a:endParaRPr lang="en-US" altLang="en-US" dirty="0"/>
          </a:p>
        </p:txBody>
      </p:sp>
      <p:pic>
        <p:nvPicPr>
          <p:cNvPr id="4" name="Picture 3">
            <a:extLst>
              <a:ext uri="{FF2B5EF4-FFF2-40B4-BE49-F238E27FC236}">
                <a16:creationId xmlns:a16="http://schemas.microsoft.com/office/drawing/2014/main" id="{CE6B2BC8-A14B-4397-BA77-203CD1891350}"/>
              </a:ext>
            </a:extLst>
          </p:cNvPr>
          <p:cNvPicPr>
            <a:picLocks noChangeAspect="1"/>
          </p:cNvPicPr>
          <p:nvPr/>
        </p:nvPicPr>
        <p:blipFill>
          <a:blip r:embed="rId4"/>
          <a:stretch>
            <a:fillRect/>
          </a:stretch>
        </p:blipFill>
        <p:spPr>
          <a:xfrm>
            <a:off x="7763013" y="2514600"/>
            <a:ext cx="4106180" cy="1192208"/>
          </a:xfrm>
          <a:prstGeom prst="rect">
            <a:avLst/>
          </a:prstGeom>
        </p:spPr>
      </p:pic>
      <p:grpSp>
        <p:nvGrpSpPr>
          <p:cNvPr id="5" name="Group 4">
            <a:extLst>
              <a:ext uri="{FF2B5EF4-FFF2-40B4-BE49-F238E27FC236}">
                <a16:creationId xmlns:a16="http://schemas.microsoft.com/office/drawing/2014/main" id="{01C226E5-AAAE-4F76-920F-00BB43BB5005}"/>
              </a:ext>
            </a:extLst>
          </p:cNvPr>
          <p:cNvGrpSpPr/>
          <p:nvPr/>
        </p:nvGrpSpPr>
        <p:grpSpPr>
          <a:xfrm>
            <a:off x="487666" y="2530044"/>
            <a:ext cx="7620001" cy="1905000"/>
            <a:chOff x="378619" y="3276600"/>
            <a:chExt cx="11582400" cy="2895600"/>
          </a:xfrm>
        </p:grpSpPr>
        <p:sp>
          <p:nvSpPr>
            <p:cNvPr id="6" name="Rectangle 5">
              <a:extLst>
                <a:ext uri="{FF2B5EF4-FFF2-40B4-BE49-F238E27FC236}">
                  <a16:creationId xmlns:a16="http://schemas.microsoft.com/office/drawing/2014/main" id="{8B51A4B3-EF2A-4A0F-B2AD-408C4F881610}"/>
                </a:ext>
              </a:extLst>
            </p:cNvPr>
            <p:cNvSpPr/>
            <p:nvPr/>
          </p:nvSpPr>
          <p:spPr>
            <a:xfrm>
              <a:off x="607219" y="3276600"/>
              <a:ext cx="5105400" cy="2667000"/>
            </a:xfrm>
            <a:prstGeom prst="rect">
              <a:avLst/>
            </a:prstGeom>
            <a:noFill/>
            <a:ln>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5821404-6787-4EAD-AEF3-F79F0567D359}"/>
                </a:ext>
              </a:extLst>
            </p:cNvPr>
            <p:cNvSpPr/>
            <p:nvPr/>
          </p:nvSpPr>
          <p:spPr>
            <a:xfrm>
              <a:off x="3807619" y="4038600"/>
              <a:ext cx="1600200" cy="8382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Arrow 14">
              <a:extLst>
                <a:ext uri="{FF2B5EF4-FFF2-40B4-BE49-F238E27FC236}">
                  <a16:creationId xmlns:a16="http://schemas.microsoft.com/office/drawing/2014/main" id="{EE68AFC9-3686-49E4-B716-92FBD0A24DB9}"/>
                </a:ext>
              </a:extLst>
            </p:cNvPr>
            <p:cNvSpPr/>
            <p:nvPr/>
          </p:nvSpPr>
          <p:spPr>
            <a:xfrm>
              <a:off x="3274219" y="4267200"/>
              <a:ext cx="457200" cy="38100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35B4B67-9865-4C05-B18F-200362B4C403}"/>
                </a:ext>
              </a:extLst>
            </p:cNvPr>
            <p:cNvSpPr txBox="1"/>
            <p:nvPr/>
          </p:nvSpPr>
          <p:spPr>
            <a:xfrm>
              <a:off x="3807619" y="4267200"/>
              <a:ext cx="1524000" cy="381000"/>
            </a:xfrm>
            <a:prstGeom prst="rect">
              <a:avLst/>
            </a:prstGeom>
            <a:noFill/>
          </p:spPr>
          <p:txBody>
            <a:bodyPr vert="horz" wrap="square" lIns="0" tIns="0" rIns="0" bIns="0" rtlCol="0" anchor="t">
              <a:normAutofit fontScale="92500" lnSpcReduction="10000"/>
            </a:bodyPr>
            <a:lstStyle/>
            <a:p>
              <a:pPr algn="ctr"/>
              <a:endParaRPr lang="en-US" dirty="0"/>
            </a:p>
          </p:txBody>
        </p:sp>
        <p:sp>
          <p:nvSpPr>
            <p:cNvPr id="10" name="TextBox 9">
              <a:extLst>
                <a:ext uri="{FF2B5EF4-FFF2-40B4-BE49-F238E27FC236}">
                  <a16:creationId xmlns:a16="http://schemas.microsoft.com/office/drawing/2014/main" id="{3387EDD0-35F0-4E42-8DC3-CB095BCFD65B}"/>
                </a:ext>
              </a:extLst>
            </p:cNvPr>
            <p:cNvSpPr txBox="1"/>
            <p:nvPr/>
          </p:nvSpPr>
          <p:spPr>
            <a:xfrm>
              <a:off x="378619" y="3962400"/>
              <a:ext cx="1524000" cy="381000"/>
            </a:xfrm>
            <a:prstGeom prst="rect">
              <a:avLst/>
            </a:prstGeom>
            <a:noFill/>
          </p:spPr>
          <p:txBody>
            <a:bodyPr vert="horz" wrap="square" lIns="0" tIns="0" rIns="0" bIns="0" rtlCol="0" anchor="t">
              <a:normAutofit lnSpcReduction="10000"/>
            </a:bodyPr>
            <a:lstStyle/>
            <a:p>
              <a:pPr algn="ctr"/>
              <a:r>
                <a:rPr lang="en-US" dirty="0"/>
                <a:t>Setpoint</a:t>
              </a:r>
            </a:p>
          </p:txBody>
        </p:sp>
        <p:sp>
          <p:nvSpPr>
            <p:cNvPr id="11" name="Right Arrow 23">
              <a:extLst>
                <a:ext uri="{FF2B5EF4-FFF2-40B4-BE49-F238E27FC236}">
                  <a16:creationId xmlns:a16="http://schemas.microsoft.com/office/drawing/2014/main" id="{F4915568-2163-427F-944D-424B12131A37}"/>
                </a:ext>
              </a:extLst>
            </p:cNvPr>
            <p:cNvSpPr/>
            <p:nvPr/>
          </p:nvSpPr>
          <p:spPr>
            <a:xfrm>
              <a:off x="5484019" y="4267200"/>
              <a:ext cx="457200" cy="38100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Bent-Up Arrow 4">
              <a:extLst>
                <a:ext uri="{FF2B5EF4-FFF2-40B4-BE49-F238E27FC236}">
                  <a16:creationId xmlns:a16="http://schemas.microsoft.com/office/drawing/2014/main" id="{88167B95-C7C4-492A-A647-BCCBE1562958}"/>
                </a:ext>
              </a:extLst>
            </p:cNvPr>
            <p:cNvSpPr/>
            <p:nvPr/>
          </p:nvSpPr>
          <p:spPr>
            <a:xfrm rot="5400000" flipV="1">
              <a:off x="8951118" y="2705100"/>
              <a:ext cx="685801" cy="5334000"/>
            </a:xfrm>
            <a:prstGeom prst="bentUpArrow">
              <a:avLst>
                <a:gd name="adj1" fmla="val 18548"/>
                <a:gd name="adj2" fmla="val 24539"/>
                <a:gd name="adj3" fmla="val 33756"/>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Bent-Up Arrow 16">
              <a:extLst>
                <a:ext uri="{FF2B5EF4-FFF2-40B4-BE49-F238E27FC236}">
                  <a16:creationId xmlns:a16="http://schemas.microsoft.com/office/drawing/2014/main" id="{B78F6DFD-583A-473B-BA13-FF834765A603}"/>
                </a:ext>
              </a:extLst>
            </p:cNvPr>
            <p:cNvSpPr/>
            <p:nvPr/>
          </p:nvSpPr>
          <p:spPr>
            <a:xfrm rot="10800000" flipV="1">
              <a:off x="2588419" y="4914902"/>
              <a:ext cx="3428999" cy="685800"/>
            </a:xfrm>
            <a:prstGeom prst="bentUpArrow">
              <a:avLst>
                <a:gd name="adj1" fmla="val 25000"/>
                <a:gd name="adj2" fmla="val 37442"/>
                <a:gd name="adj3" fmla="val 49885"/>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C46A090-B13B-4B16-9441-8297A5C10DB7}"/>
                </a:ext>
              </a:extLst>
            </p:cNvPr>
            <p:cNvSpPr/>
            <p:nvPr/>
          </p:nvSpPr>
          <p:spPr>
            <a:xfrm>
              <a:off x="6017419" y="4038600"/>
              <a:ext cx="1600200" cy="8382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4483B26-BF94-4475-A716-8F2583BF4459}"/>
                </a:ext>
              </a:extLst>
            </p:cNvPr>
            <p:cNvSpPr txBox="1"/>
            <p:nvPr/>
          </p:nvSpPr>
          <p:spPr>
            <a:xfrm>
              <a:off x="6017419" y="4267200"/>
              <a:ext cx="1524000" cy="381000"/>
            </a:xfrm>
            <a:prstGeom prst="rect">
              <a:avLst/>
            </a:prstGeom>
            <a:noFill/>
          </p:spPr>
          <p:txBody>
            <a:bodyPr vert="horz" wrap="square" lIns="0" tIns="0" rIns="0" bIns="0" rtlCol="0" anchor="t">
              <a:normAutofit fontScale="77500" lnSpcReduction="20000"/>
            </a:bodyPr>
            <a:lstStyle/>
            <a:p>
              <a:pPr algn="ctr"/>
              <a:r>
                <a:rPr lang="en-US" dirty="0"/>
                <a:t>Motor drivers</a:t>
              </a:r>
            </a:p>
          </p:txBody>
        </p:sp>
        <p:sp>
          <p:nvSpPr>
            <p:cNvPr id="16" name="Right Arrow 24">
              <a:extLst>
                <a:ext uri="{FF2B5EF4-FFF2-40B4-BE49-F238E27FC236}">
                  <a16:creationId xmlns:a16="http://schemas.microsoft.com/office/drawing/2014/main" id="{7A93EF4D-DEBD-4B9C-97A0-16B0C700B845}"/>
                </a:ext>
              </a:extLst>
            </p:cNvPr>
            <p:cNvSpPr/>
            <p:nvPr/>
          </p:nvSpPr>
          <p:spPr>
            <a:xfrm>
              <a:off x="7693819" y="4267200"/>
              <a:ext cx="457200" cy="38100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23A35B0-6F09-49D2-9955-061A580C7B4E}"/>
                </a:ext>
              </a:extLst>
            </p:cNvPr>
            <p:cNvSpPr/>
            <p:nvPr/>
          </p:nvSpPr>
          <p:spPr>
            <a:xfrm>
              <a:off x="8227219" y="4038600"/>
              <a:ext cx="1600200" cy="8382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98C89A1-74CC-4F1E-895F-7A4F6F2137AB}"/>
                </a:ext>
              </a:extLst>
            </p:cNvPr>
            <p:cNvSpPr txBox="1"/>
            <p:nvPr/>
          </p:nvSpPr>
          <p:spPr>
            <a:xfrm>
              <a:off x="8227219" y="4267200"/>
              <a:ext cx="1524000" cy="381000"/>
            </a:xfrm>
            <a:prstGeom prst="rect">
              <a:avLst/>
            </a:prstGeom>
            <a:noFill/>
          </p:spPr>
          <p:txBody>
            <a:bodyPr vert="horz" wrap="square" lIns="0" tIns="0" rIns="0" bIns="0" rtlCol="0" anchor="t">
              <a:normAutofit fontScale="92500" lnSpcReduction="20000"/>
            </a:bodyPr>
            <a:lstStyle/>
            <a:p>
              <a:pPr algn="ctr"/>
              <a:r>
                <a:rPr lang="en-US" sz="1100" dirty="0"/>
                <a:t>Car w. motors</a:t>
              </a:r>
            </a:p>
            <a:p>
              <a:pPr algn="ctr"/>
              <a:r>
                <a:rPr lang="en-US" sz="1100" dirty="0"/>
                <a:t> and mass</a:t>
              </a:r>
            </a:p>
          </p:txBody>
        </p:sp>
        <p:sp>
          <p:nvSpPr>
            <p:cNvPr id="19" name="Right Arrow 27">
              <a:extLst>
                <a:ext uri="{FF2B5EF4-FFF2-40B4-BE49-F238E27FC236}">
                  <a16:creationId xmlns:a16="http://schemas.microsoft.com/office/drawing/2014/main" id="{D1AE3FA8-04B4-4B5C-9CDD-8701F16F6F0F}"/>
                </a:ext>
              </a:extLst>
            </p:cNvPr>
            <p:cNvSpPr/>
            <p:nvPr/>
          </p:nvSpPr>
          <p:spPr>
            <a:xfrm>
              <a:off x="9903621" y="4229100"/>
              <a:ext cx="1103374" cy="41910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32FF3DA-93CB-4940-9810-CCD994C9FF58}"/>
                </a:ext>
              </a:extLst>
            </p:cNvPr>
            <p:cNvSpPr/>
            <p:nvPr/>
          </p:nvSpPr>
          <p:spPr>
            <a:xfrm>
              <a:off x="2512219" y="4114800"/>
              <a:ext cx="609600" cy="609600"/>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ight Arrow 28">
              <a:extLst>
                <a:ext uri="{FF2B5EF4-FFF2-40B4-BE49-F238E27FC236}">
                  <a16:creationId xmlns:a16="http://schemas.microsoft.com/office/drawing/2014/main" id="{C896F8AF-9DBA-4A62-A7BC-09AEF870B544}"/>
                </a:ext>
              </a:extLst>
            </p:cNvPr>
            <p:cNvSpPr/>
            <p:nvPr/>
          </p:nvSpPr>
          <p:spPr>
            <a:xfrm>
              <a:off x="912019" y="4267200"/>
              <a:ext cx="1447800" cy="38100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BB575DE-1B8A-42CB-BFF2-8C1C879E09EB}"/>
                </a:ext>
              </a:extLst>
            </p:cNvPr>
            <p:cNvSpPr txBox="1"/>
            <p:nvPr/>
          </p:nvSpPr>
          <p:spPr>
            <a:xfrm>
              <a:off x="9992010" y="3467102"/>
              <a:ext cx="1524000" cy="381000"/>
            </a:xfrm>
            <a:prstGeom prst="rect">
              <a:avLst/>
            </a:prstGeom>
            <a:noFill/>
          </p:spPr>
          <p:txBody>
            <a:bodyPr vert="horz" wrap="square" lIns="0" tIns="0" rIns="0" bIns="0" rtlCol="0" anchor="t">
              <a:normAutofit lnSpcReduction="10000"/>
            </a:bodyPr>
            <a:lstStyle/>
            <a:p>
              <a:pPr algn="ctr"/>
              <a:r>
                <a:rPr lang="en-US" dirty="0"/>
                <a:t>Output</a:t>
              </a:r>
            </a:p>
          </p:txBody>
        </p:sp>
        <p:sp>
          <p:nvSpPr>
            <p:cNvPr id="23" name="TextBox 22">
              <a:extLst>
                <a:ext uri="{FF2B5EF4-FFF2-40B4-BE49-F238E27FC236}">
                  <a16:creationId xmlns:a16="http://schemas.microsoft.com/office/drawing/2014/main" id="{7265D5BB-9D76-4E60-830F-55B639C101A6}"/>
                </a:ext>
              </a:extLst>
            </p:cNvPr>
            <p:cNvSpPr txBox="1"/>
            <p:nvPr/>
          </p:nvSpPr>
          <p:spPr>
            <a:xfrm>
              <a:off x="5636419" y="5791200"/>
              <a:ext cx="1524000" cy="381000"/>
            </a:xfrm>
            <a:prstGeom prst="rect">
              <a:avLst/>
            </a:prstGeom>
            <a:noFill/>
          </p:spPr>
          <p:txBody>
            <a:bodyPr vert="horz" wrap="square" lIns="0" tIns="0" rIns="0" bIns="0" rtlCol="0" anchor="t">
              <a:normAutofit lnSpcReduction="10000"/>
            </a:bodyPr>
            <a:lstStyle/>
            <a:p>
              <a:pPr algn="ctr"/>
              <a:r>
                <a:rPr lang="en-US" dirty="0"/>
                <a:t>Feedback</a:t>
              </a:r>
            </a:p>
          </p:txBody>
        </p:sp>
        <p:sp>
          <p:nvSpPr>
            <p:cNvPr id="24" name="TextBox 23">
              <a:extLst>
                <a:ext uri="{FF2B5EF4-FFF2-40B4-BE49-F238E27FC236}">
                  <a16:creationId xmlns:a16="http://schemas.microsoft.com/office/drawing/2014/main" id="{7E660D58-C11A-4769-B462-77FFE10F7475}"/>
                </a:ext>
              </a:extLst>
            </p:cNvPr>
            <p:cNvSpPr txBox="1"/>
            <p:nvPr/>
          </p:nvSpPr>
          <p:spPr>
            <a:xfrm>
              <a:off x="2055019" y="4267200"/>
              <a:ext cx="1524000" cy="381000"/>
            </a:xfrm>
            <a:prstGeom prst="rect">
              <a:avLst/>
            </a:prstGeom>
            <a:noFill/>
          </p:spPr>
          <p:txBody>
            <a:bodyPr vert="horz" wrap="square" lIns="0" tIns="0" rIns="0" bIns="0" rtlCol="0" anchor="t">
              <a:normAutofit lnSpcReduction="10000"/>
            </a:bodyPr>
            <a:lstStyle/>
            <a:p>
              <a:pPr algn="ctr"/>
              <a:r>
                <a:rPr lang="en-US" dirty="0"/>
                <a:t>∑</a:t>
              </a:r>
            </a:p>
          </p:txBody>
        </p:sp>
        <p:sp>
          <p:nvSpPr>
            <p:cNvPr id="25" name="TextBox 24">
              <a:extLst>
                <a:ext uri="{FF2B5EF4-FFF2-40B4-BE49-F238E27FC236}">
                  <a16:creationId xmlns:a16="http://schemas.microsoft.com/office/drawing/2014/main" id="{B2576F9E-8877-460C-B26F-FA6C3D5CA1E1}"/>
                </a:ext>
              </a:extLst>
            </p:cNvPr>
            <p:cNvSpPr txBox="1"/>
            <p:nvPr/>
          </p:nvSpPr>
          <p:spPr>
            <a:xfrm>
              <a:off x="1674019" y="4648200"/>
              <a:ext cx="1524000" cy="381000"/>
            </a:xfrm>
            <a:prstGeom prst="rect">
              <a:avLst/>
            </a:prstGeom>
            <a:noFill/>
          </p:spPr>
          <p:txBody>
            <a:bodyPr vert="horz" wrap="square" lIns="0" tIns="0" rIns="0" bIns="0" rtlCol="0" anchor="t">
              <a:normAutofit lnSpcReduction="10000"/>
            </a:bodyPr>
            <a:lstStyle/>
            <a:p>
              <a:pPr algn="ctr"/>
              <a:r>
                <a:rPr lang="en-US" dirty="0"/>
                <a:t>+</a:t>
              </a:r>
            </a:p>
          </p:txBody>
        </p:sp>
        <p:sp>
          <p:nvSpPr>
            <p:cNvPr id="26" name="TextBox 25">
              <a:extLst>
                <a:ext uri="{FF2B5EF4-FFF2-40B4-BE49-F238E27FC236}">
                  <a16:creationId xmlns:a16="http://schemas.microsoft.com/office/drawing/2014/main" id="{ACA76F82-7C8D-48D8-9AA0-0F281B183CA1}"/>
                </a:ext>
              </a:extLst>
            </p:cNvPr>
            <p:cNvSpPr txBox="1"/>
            <p:nvPr/>
          </p:nvSpPr>
          <p:spPr>
            <a:xfrm>
              <a:off x="2359819" y="4648200"/>
              <a:ext cx="1524000" cy="381000"/>
            </a:xfrm>
            <a:prstGeom prst="rect">
              <a:avLst/>
            </a:prstGeom>
            <a:noFill/>
          </p:spPr>
          <p:txBody>
            <a:bodyPr vert="horz" wrap="square" lIns="0" tIns="0" rIns="0" bIns="0" rtlCol="0" anchor="t">
              <a:normAutofit fontScale="92500" lnSpcReduction="20000"/>
            </a:bodyPr>
            <a:lstStyle/>
            <a:p>
              <a:pPr algn="ctr"/>
              <a:r>
                <a:rPr lang="en-US" sz="2000" dirty="0"/>
                <a:t>-</a:t>
              </a:r>
            </a:p>
          </p:txBody>
        </p:sp>
        <p:sp>
          <p:nvSpPr>
            <p:cNvPr id="27" name="TextBox 26">
              <a:extLst>
                <a:ext uri="{FF2B5EF4-FFF2-40B4-BE49-F238E27FC236}">
                  <a16:creationId xmlns:a16="http://schemas.microsoft.com/office/drawing/2014/main" id="{4F0AE340-A21E-4625-91B3-2E349C9DA60C}"/>
                </a:ext>
              </a:extLst>
            </p:cNvPr>
            <p:cNvSpPr txBox="1"/>
            <p:nvPr/>
          </p:nvSpPr>
          <p:spPr>
            <a:xfrm>
              <a:off x="2664619" y="3581400"/>
              <a:ext cx="1524000" cy="381000"/>
            </a:xfrm>
            <a:prstGeom prst="rect">
              <a:avLst/>
            </a:prstGeom>
            <a:noFill/>
          </p:spPr>
          <p:txBody>
            <a:bodyPr vert="horz" wrap="square" lIns="0" tIns="0" rIns="0" bIns="0" rtlCol="0" anchor="t">
              <a:normAutofit lnSpcReduction="10000"/>
            </a:bodyPr>
            <a:lstStyle/>
            <a:p>
              <a:pPr algn="ctr"/>
              <a:r>
                <a:rPr lang="en-US" dirty="0"/>
                <a:t>Error</a:t>
              </a:r>
            </a:p>
          </p:txBody>
        </p:sp>
        <p:sp>
          <p:nvSpPr>
            <p:cNvPr id="28" name="TextBox 27">
              <a:extLst>
                <a:ext uri="{FF2B5EF4-FFF2-40B4-BE49-F238E27FC236}">
                  <a16:creationId xmlns:a16="http://schemas.microsoft.com/office/drawing/2014/main" id="{36693A4A-087F-4E26-843E-22A54DFD392F}"/>
                </a:ext>
              </a:extLst>
            </p:cNvPr>
            <p:cNvSpPr txBox="1"/>
            <p:nvPr/>
          </p:nvSpPr>
          <p:spPr>
            <a:xfrm>
              <a:off x="683419" y="5562600"/>
              <a:ext cx="1524000" cy="381000"/>
            </a:xfrm>
            <a:prstGeom prst="rect">
              <a:avLst/>
            </a:prstGeom>
            <a:noFill/>
          </p:spPr>
          <p:txBody>
            <a:bodyPr vert="horz" wrap="square" lIns="0" tIns="0" rIns="0" bIns="0" rtlCol="0" anchor="t">
              <a:normAutofit fontScale="62500" lnSpcReduction="20000"/>
            </a:bodyPr>
            <a:lstStyle/>
            <a:p>
              <a:pPr algn="ctr"/>
              <a:r>
                <a:rPr lang="en-US" dirty="0">
                  <a:solidFill>
                    <a:srgbClr val="FF0000"/>
                  </a:solidFill>
                </a:rPr>
                <a:t>Microcontroller</a:t>
              </a:r>
            </a:p>
          </p:txBody>
        </p:sp>
      </p:grpSp>
      <p:graphicFrame>
        <p:nvGraphicFramePr>
          <p:cNvPr id="29" name="Object 28">
            <a:extLst>
              <a:ext uri="{FF2B5EF4-FFF2-40B4-BE49-F238E27FC236}">
                <a16:creationId xmlns:a16="http://schemas.microsoft.com/office/drawing/2014/main" id="{7DE6B6F7-F15D-4BCB-89E1-84B558BEA75F}"/>
              </a:ext>
            </a:extLst>
          </p:cNvPr>
          <p:cNvGraphicFramePr>
            <a:graphicFrameLocks noChangeAspect="1"/>
          </p:cNvGraphicFramePr>
          <p:nvPr>
            <p:extLst>
              <p:ext uri="{D42A27DB-BD31-4B8C-83A1-F6EECF244321}">
                <p14:modId xmlns:p14="http://schemas.microsoft.com/office/powerpoint/2010/main" val="2174503992"/>
              </p:ext>
            </p:extLst>
          </p:nvPr>
        </p:nvGraphicFramePr>
        <p:xfrm>
          <a:off x="2854325" y="3205163"/>
          <a:ext cx="865188" cy="239712"/>
        </p:xfrm>
        <a:graphic>
          <a:graphicData uri="http://schemas.openxmlformats.org/presentationml/2006/ole">
            <mc:AlternateContent xmlns:mc="http://schemas.openxmlformats.org/markup-compatibility/2006">
              <mc:Choice xmlns:v="urn:schemas-microsoft-com:vml" Requires="v">
                <p:oleObj spid="_x0000_s7172" name="Equation" r:id="rId5" imgW="876240" imgH="241200" progId="Equation.3">
                  <p:embed/>
                </p:oleObj>
              </mc:Choice>
              <mc:Fallback>
                <p:oleObj name="Equation" r:id="rId5" imgW="876240" imgH="241200" progId="Equation.3">
                  <p:embed/>
                  <p:pic>
                    <p:nvPicPr>
                      <p:cNvPr id="29" name="Object 28">
                        <a:extLst>
                          <a:ext uri="{FF2B5EF4-FFF2-40B4-BE49-F238E27FC236}">
                            <a16:creationId xmlns:a16="http://schemas.microsoft.com/office/drawing/2014/main" id="{7DE6B6F7-F15D-4BCB-89E1-84B558BEA75F}"/>
                          </a:ext>
                        </a:extLst>
                      </p:cNvPr>
                      <p:cNvPicPr/>
                      <p:nvPr/>
                    </p:nvPicPr>
                    <p:blipFill>
                      <a:blip r:embed="rId6"/>
                      <a:stretch>
                        <a:fillRect/>
                      </a:stretch>
                    </p:blipFill>
                    <p:spPr>
                      <a:xfrm>
                        <a:off x="2854325" y="3205163"/>
                        <a:ext cx="865188" cy="239712"/>
                      </a:xfrm>
                      <a:prstGeom prst="rect">
                        <a:avLst/>
                      </a:prstGeom>
                    </p:spPr>
                  </p:pic>
                </p:oleObj>
              </mc:Fallback>
            </mc:AlternateContent>
          </a:graphicData>
        </a:graphic>
      </p:graphicFrame>
    </p:spTree>
    <p:extLst>
      <p:ext uri="{BB962C8B-B14F-4D97-AF65-F5344CB8AC3E}">
        <p14:creationId xmlns:p14="http://schemas.microsoft.com/office/powerpoint/2010/main" val="1392029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Steering Control: Introduction</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Objective for steering control:</a:t>
            </a:r>
          </a:p>
          <a:p>
            <a:pPr lvl="1"/>
            <a:r>
              <a:rPr lang="en-US" dirty="0"/>
              <a:t>Keep the track centered on the track</a:t>
            </a:r>
          </a:p>
          <a:p>
            <a:pPr lvl="1"/>
            <a:r>
              <a:rPr lang="en-US" dirty="0"/>
              <a:t>Track is assumed a black centerline </a:t>
            </a:r>
          </a:p>
        </p:txBody>
      </p:sp>
      <p:sp>
        <p:nvSpPr>
          <p:cNvPr id="4" name="TextBox 3">
            <a:extLst>
              <a:ext uri="{FF2B5EF4-FFF2-40B4-BE49-F238E27FC236}">
                <a16:creationId xmlns:a16="http://schemas.microsoft.com/office/drawing/2014/main" id="{C917B75A-8366-4964-B304-BF72D844C920}"/>
              </a:ext>
            </a:extLst>
          </p:cNvPr>
          <p:cNvSpPr txBox="1"/>
          <p:nvPr/>
        </p:nvSpPr>
        <p:spPr>
          <a:xfrm>
            <a:off x="10741819" y="1447800"/>
            <a:ext cx="457200" cy="533400"/>
          </a:xfrm>
          <a:prstGeom prst="rect">
            <a:avLst/>
          </a:prstGeom>
        </p:spPr>
        <p:txBody>
          <a:bodyPr vert="horz" wrap="square" lIns="0" tIns="0" rIns="0" bIns="0" rtlCol="0" anchor="t">
            <a:normAutofit/>
          </a:bodyPr>
          <a:lstStyle/>
          <a:p>
            <a:endParaRPr lang="en-US" dirty="0"/>
          </a:p>
        </p:txBody>
      </p:sp>
      <p:grpSp>
        <p:nvGrpSpPr>
          <p:cNvPr id="5" name="Group 4">
            <a:extLst>
              <a:ext uri="{FF2B5EF4-FFF2-40B4-BE49-F238E27FC236}">
                <a16:creationId xmlns:a16="http://schemas.microsoft.com/office/drawing/2014/main" id="{8DDCAC6B-8662-405A-AA49-F4CB2BCFAFBF}"/>
              </a:ext>
            </a:extLst>
          </p:cNvPr>
          <p:cNvGrpSpPr/>
          <p:nvPr/>
        </p:nvGrpSpPr>
        <p:grpSpPr>
          <a:xfrm rot="2567634">
            <a:off x="1152758" y="2980898"/>
            <a:ext cx="1456349" cy="1055037"/>
            <a:chOff x="9589049" y="2715516"/>
            <a:chExt cx="1456349" cy="1055037"/>
          </a:xfrm>
        </p:grpSpPr>
        <p:sp>
          <p:nvSpPr>
            <p:cNvPr id="6" name="Rectangle 5">
              <a:extLst>
                <a:ext uri="{FF2B5EF4-FFF2-40B4-BE49-F238E27FC236}">
                  <a16:creationId xmlns:a16="http://schemas.microsoft.com/office/drawing/2014/main" id="{EC90D17A-CDD1-4754-9103-A1BC7AE82637}"/>
                </a:ext>
              </a:extLst>
            </p:cNvPr>
            <p:cNvSpPr/>
            <p:nvPr/>
          </p:nvSpPr>
          <p:spPr>
            <a:xfrm rot="19028615">
              <a:off x="9666535" y="3248915"/>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7E0EA16-0482-4532-B28F-DDA150FEF982}"/>
                </a:ext>
              </a:extLst>
            </p:cNvPr>
            <p:cNvSpPr/>
            <p:nvPr/>
          </p:nvSpPr>
          <p:spPr>
            <a:xfrm rot="19032366">
              <a:off x="10199934" y="2715516"/>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A91EF64-5A1C-4AC7-892C-217DA4B51390}"/>
                </a:ext>
              </a:extLst>
            </p:cNvPr>
            <p:cNvSpPr/>
            <p:nvPr/>
          </p:nvSpPr>
          <p:spPr>
            <a:xfrm rot="19028615">
              <a:off x="10047534" y="36299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CA85356-D295-4F30-B8E1-799EA5EEF07F}"/>
                </a:ext>
              </a:extLst>
            </p:cNvPr>
            <p:cNvSpPr/>
            <p:nvPr/>
          </p:nvSpPr>
          <p:spPr>
            <a:xfrm rot="19032366">
              <a:off x="10580934" y="30965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2F70DD1-5EB6-4E08-BDAA-9ABC21B73C3F}"/>
                </a:ext>
              </a:extLst>
            </p:cNvPr>
            <p:cNvSpPr/>
            <p:nvPr/>
          </p:nvSpPr>
          <p:spPr>
            <a:xfrm rot="19028615">
              <a:off x="9589049" y="2812188"/>
              <a:ext cx="1456349" cy="91024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0251D0C0-D01C-4542-AE8D-373EDD377DFD}"/>
                  </a:ext>
                </a:extLst>
              </p14:cNvPr>
              <p14:cNvContentPartPr/>
              <p14:nvPr/>
            </p14:nvContentPartPr>
            <p14:xfrm>
              <a:off x="1024296" y="3136027"/>
              <a:ext cx="9273780" cy="1699380"/>
            </p14:xfrm>
          </p:contentPart>
        </mc:Choice>
        <mc:Fallback xmlns="">
          <p:pic>
            <p:nvPicPr>
              <p:cNvPr id="11" name="Ink 10">
                <a:extLst>
                  <a:ext uri="{FF2B5EF4-FFF2-40B4-BE49-F238E27FC236}">
                    <a16:creationId xmlns:a16="http://schemas.microsoft.com/office/drawing/2014/main" id="{0251D0C0-D01C-4542-AE8D-373EDD377DFD}"/>
                  </a:ext>
                </a:extLst>
              </p:cNvPr>
              <p:cNvPicPr/>
              <p:nvPr/>
            </p:nvPicPr>
            <p:blipFill>
              <a:blip r:embed="rId4"/>
              <a:stretch>
                <a:fillRect/>
              </a:stretch>
            </p:blipFill>
            <p:spPr>
              <a:xfrm>
                <a:off x="992619" y="3104357"/>
                <a:ext cx="9336774" cy="1762360"/>
              </a:xfrm>
              <a:prstGeom prst="rect">
                <a:avLst/>
              </a:prstGeom>
            </p:spPr>
          </p:pic>
        </mc:Fallback>
      </mc:AlternateContent>
      <p:grpSp>
        <p:nvGrpSpPr>
          <p:cNvPr id="12" name="Group 11">
            <a:extLst>
              <a:ext uri="{FF2B5EF4-FFF2-40B4-BE49-F238E27FC236}">
                <a16:creationId xmlns:a16="http://schemas.microsoft.com/office/drawing/2014/main" id="{34AD563C-2F6F-4050-ADB1-7A654D846C28}"/>
              </a:ext>
            </a:extLst>
          </p:cNvPr>
          <p:cNvGrpSpPr/>
          <p:nvPr/>
        </p:nvGrpSpPr>
        <p:grpSpPr>
          <a:xfrm rot="4811304">
            <a:off x="3723335" y="3788318"/>
            <a:ext cx="1456349" cy="1055037"/>
            <a:chOff x="9589049" y="2715516"/>
            <a:chExt cx="1456349" cy="1055037"/>
          </a:xfrm>
        </p:grpSpPr>
        <p:sp>
          <p:nvSpPr>
            <p:cNvPr id="13" name="Rectangle 12">
              <a:extLst>
                <a:ext uri="{FF2B5EF4-FFF2-40B4-BE49-F238E27FC236}">
                  <a16:creationId xmlns:a16="http://schemas.microsoft.com/office/drawing/2014/main" id="{B19025E8-F4CA-4D65-8E05-1AFE0EF5B59C}"/>
                </a:ext>
              </a:extLst>
            </p:cNvPr>
            <p:cNvSpPr/>
            <p:nvPr/>
          </p:nvSpPr>
          <p:spPr>
            <a:xfrm rot="19028615">
              <a:off x="9666535" y="3248915"/>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D586564-3DBC-47AD-BFF4-3484077EC8B9}"/>
                </a:ext>
              </a:extLst>
            </p:cNvPr>
            <p:cNvSpPr/>
            <p:nvPr/>
          </p:nvSpPr>
          <p:spPr>
            <a:xfrm rot="19032366">
              <a:off x="10199934" y="2715516"/>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10CFBD8-14C3-4B5F-9A69-EC68A19451A1}"/>
                </a:ext>
              </a:extLst>
            </p:cNvPr>
            <p:cNvSpPr/>
            <p:nvPr/>
          </p:nvSpPr>
          <p:spPr>
            <a:xfrm rot="19028615">
              <a:off x="10047534" y="36299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2703D94-97AD-4933-8E74-0F949AD1368B}"/>
                </a:ext>
              </a:extLst>
            </p:cNvPr>
            <p:cNvSpPr/>
            <p:nvPr/>
          </p:nvSpPr>
          <p:spPr>
            <a:xfrm rot="19032366">
              <a:off x="10580934" y="30965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9E39419-35CB-4B08-B54B-C0A13267FED9}"/>
                </a:ext>
              </a:extLst>
            </p:cNvPr>
            <p:cNvSpPr/>
            <p:nvPr/>
          </p:nvSpPr>
          <p:spPr>
            <a:xfrm rot="19028615">
              <a:off x="9589049" y="2812188"/>
              <a:ext cx="1456349" cy="91024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DFA21C40-743D-4730-BE22-156917F7375E}"/>
              </a:ext>
            </a:extLst>
          </p:cNvPr>
          <p:cNvGrpSpPr/>
          <p:nvPr/>
        </p:nvGrpSpPr>
        <p:grpSpPr>
          <a:xfrm rot="238302">
            <a:off x="6814208" y="3261549"/>
            <a:ext cx="1456349" cy="1055037"/>
            <a:chOff x="9589049" y="2715516"/>
            <a:chExt cx="1456349" cy="1055037"/>
          </a:xfrm>
        </p:grpSpPr>
        <p:sp>
          <p:nvSpPr>
            <p:cNvPr id="19" name="Rectangle 18">
              <a:extLst>
                <a:ext uri="{FF2B5EF4-FFF2-40B4-BE49-F238E27FC236}">
                  <a16:creationId xmlns:a16="http://schemas.microsoft.com/office/drawing/2014/main" id="{705302A8-8EE0-4C18-9975-846D4270A45A}"/>
                </a:ext>
              </a:extLst>
            </p:cNvPr>
            <p:cNvSpPr/>
            <p:nvPr/>
          </p:nvSpPr>
          <p:spPr>
            <a:xfrm rot="19028615">
              <a:off x="9666535" y="3248915"/>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4FD8451-A325-4553-AEB7-ADCA9D9A647B}"/>
                </a:ext>
              </a:extLst>
            </p:cNvPr>
            <p:cNvSpPr/>
            <p:nvPr/>
          </p:nvSpPr>
          <p:spPr>
            <a:xfrm rot="19032366">
              <a:off x="10199934" y="2715516"/>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36335A5-FCF2-418C-B6B3-04EF08C6AFAA}"/>
                </a:ext>
              </a:extLst>
            </p:cNvPr>
            <p:cNvSpPr/>
            <p:nvPr/>
          </p:nvSpPr>
          <p:spPr>
            <a:xfrm rot="19028615">
              <a:off x="10047534" y="36299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AE5628F-B856-4D85-87C7-66B65FBC4B62}"/>
                </a:ext>
              </a:extLst>
            </p:cNvPr>
            <p:cNvSpPr/>
            <p:nvPr/>
          </p:nvSpPr>
          <p:spPr>
            <a:xfrm rot="19032366">
              <a:off x="10580934" y="30965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A8E64FD-FACF-42C1-87E2-5A626C0FE9F8}"/>
                </a:ext>
              </a:extLst>
            </p:cNvPr>
            <p:cNvSpPr/>
            <p:nvPr/>
          </p:nvSpPr>
          <p:spPr>
            <a:xfrm rot="19028615">
              <a:off x="9589049" y="2812188"/>
              <a:ext cx="1456349" cy="91024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4" name="Arrow: Right 23">
            <a:extLst>
              <a:ext uri="{FF2B5EF4-FFF2-40B4-BE49-F238E27FC236}">
                <a16:creationId xmlns:a16="http://schemas.microsoft.com/office/drawing/2014/main" id="{EBBC02B4-3894-44ED-B64A-022275553544}"/>
              </a:ext>
            </a:extLst>
          </p:cNvPr>
          <p:cNvSpPr/>
          <p:nvPr/>
        </p:nvSpPr>
        <p:spPr>
          <a:xfrm>
            <a:off x="1753310" y="4186020"/>
            <a:ext cx="413693" cy="216499"/>
          </a:xfrm>
          <a:prstGeom prst="rightArrow">
            <a:avLst/>
          </a:prstGeom>
          <a:solidFill>
            <a:srgbClr val="FFC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Arrow: Right 24">
            <a:extLst>
              <a:ext uri="{FF2B5EF4-FFF2-40B4-BE49-F238E27FC236}">
                <a16:creationId xmlns:a16="http://schemas.microsoft.com/office/drawing/2014/main" id="{9119DAD9-CDBE-4507-9E2E-156EF23A4191}"/>
              </a:ext>
            </a:extLst>
          </p:cNvPr>
          <p:cNvSpPr/>
          <p:nvPr/>
        </p:nvSpPr>
        <p:spPr>
          <a:xfrm rot="2480945">
            <a:off x="3784142" y="4799816"/>
            <a:ext cx="413693" cy="216499"/>
          </a:xfrm>
          <a:prstGeom prst="rightArrow">
            <a:avLst/>
          </a:prstGeom>
          <a:solidFill>
            <a:srgbClr val="FFC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Arrow: Right 25">
            <a:extLst>
              <a:ext uri="{FF2B5EF4-FFF2-40B4-BE49-F238E27FC236}">
                <a16:creationId xmlns:a16="http://schemas.microsoft.com/office/drawing/2014/main" id="{82EE8EE9-EAB8-4971-9E87-B095BD5A7B00}"/>
              </a:ext>
            </a:extLst>
          </p:cNvPr>
          <p:cNvSpPr/>
          <p:nvPr/>
        </p:nvSpPr>
        <p:spPr>
          <a:xfrm rot="19176702">
            <a:off x="7896807" y="4254472"/>
            <a:ext cx="413693" cy="216499"/>
          </a:xfrm>
          <a:prstGeom prst="rightArrow">
            <a:avLst/>
          </a:prstGeom>
          <a:solidFill>
            <a:srgbClr val="FFC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065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Non-Holonomic System</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1171111"/>
            <a:ext cx="8025013" cy="4086225"/>
          </a:xfrm>
        </p:spPr>
        <p:txBody>
          <a:bodyPr/>
          <a:lstStyle/>
          <a:p>
            <a:r>
              <a:rPr lang="en-US" dirty="0"/>
              <a:t>An autonomous car is non-holonomic. This means that it cannot move in all directions</a:t>
            </a:r>
          </a:p>
          <a:p>
            <a:pPr lvl="1"/>
            <a:r>
              <a:rPr lang="en-US" dirty="0"/>
              <a:t>Only move forward and turn</a:t>
            </a:r>
          </a:p>
          <a:p>
            <a:endParaRPr lang="en-US" dirty="0"/>
          </a:p>
          <a:p>
            <a:r>
              <a:rPr lang="en-US" dirty="0"/>
              <a:t>Simplified systems: Unicycle</a:t>
            </a:r>
          </a:p>
          <a:p>
            <a:endParaRPr lang="en-US" dirty="0"/>
          </a:p>
          <a:p>
            <a:pPr lvl="1"/>
            <a:r>
              <a:rPr lang="en-US" dirty="0"/>
              <a:t>Configuration:</a:t>
            </a:r>
          </a:p>
          <a:p>
            <a:endParaRPr lang="en-US" dirty="0"/>
          </a:p>
          <a:p>
            <a:endParaRPr lang="en-US" dirty="0"/>
          </a:p>
          <a:p>
            <a:pPr lvl="1"/>
            <a:r>
              <a:rPr lang="en-US" dirty="0"/>
              <a:t>Equation of motion:</a:t>
            </a:r>
          </a:p>
        </p:txBody>
      </p:sp>
      <p:pic>
        <p:nvPicPr>
          <p:cNvPr id="4" name="Picture 2" descr="https://i5.walmartimages.com/asr/6ab067f0-d706-4c9a-801c-ff00380ddef4_1.0d1426e9bc3764c87cfa047c63742bd8.jpeg?odnHeight=450&amp;odnWidth=450&amp;odnBg=FFFFFF">
            <a:extLst>
              <a:ext uri="{FF2B5EF4-FFF2-40B4-BE49-F238E27FC236}">
                <a16:creationId xmlns:a16="http://schemas.microsoft.com/office/drawing/2014/main" id="{FDDE040B-C143-45CE-B442-F7143C7FE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7419" y="3352800"/>
            <a:ext cx="1924050" cy="19240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1587FFB1-0BB4-4CBC-BEAC-2736235A6EA6}"/>
              </a:ext>
            </a:extLst>
          </p:cNvPr>
          <p:cNvCxnSpPr/>
          <p:nvPr/>
        </p:nvCxnSpPr>
        <p:spPr>
          <a:xfrm flipV="1">
            <a:off x="8989219" y="3276600"/>
            <a:ext cx="0" cy="22098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73F9CDF-8AD9-4C2B-A1A1-EF908FDCDACA}"/>
              </a:ext>
            </a:extLst>
          </p:cNvPr>
          <p:cNvCxnSpPr/>
          <p:nvPr/>
        </p:nvCxnSpPr>
        <p:spPr>
          <a:xfrm rot="5400000" flipV="1">
            <a:off x="9865519" y="4152900"/>
            <a:ext cx="0" cy="22098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7FCEE66-CB49-4662-A1F1-9DCF9E3CA856}"/>
              </a:ext>
            </a:extLst>
          </p:cNvPr>
          <p:cNvSpPr/>
          <p:nvPr/>
        </p:nvSpPr>
        <p:spPr>
          <a:xfrm rot="19028615">
            <a:off x="9508828" y="4393716"/>
            <a:ext cx="685800" cy="228600"/>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D56CFD0-FAD3-436E-B2E0-DADACDAF453E}"/>
              </a:ext>
            </a:extLst>
          </p:cNvPr>
          <p:cNvCxnSpPr/>
          <p:nvPr/>
        </p:nvCxnSpPr>
        <p:spPr>
          <a:xfrm flipV="1">
            <a:off x="8989219" y="3429000"/>
            <a:ext cx="2057400" cy="1811956"/>
          </a:xfrm>
          <a:prstGeom prst="line">
            <a:avLst/>
          </a:prstGeom>
          <a:ln w="19050">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ight Arrow 18">
            <a:extLst>
              <a:ext uri="{FF2B5EF4-FFF2-40B4-BE49-F238E27FC236}">
                <a16:creationId xmlns:a16="http://schemas.microsoft.com/office/drawing/2014/main" id="{AB1CAB5E-6144-4543-AD6C-F4DA3E5754B4}"/>
              </a:ext>
            </a:extLst>
          </p:cNvPr>
          <p:cNvSpPr/>
          <p:nvPr/>
        </p:nvSpPr>
        <p:spPr>
          <a:xfrm rot="18989337">
            <a:off x="10271548" y="3894979"/>
            <a:ext cx="307675" cy="152400"/>
          </a:xfrm>
          <a:prstGeom prst="rightArrow">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Arc 9">
            <a:extLst>
              <a:ext uri="{FF2B5EF4-FFF2-40B4-BE49-F238E27FC236}">
                <a16:creationId xmlns:a16="http://schemas.microsoft.com/office/drawing/2014/main" id="{08BD6C1A-9468-4ABB-85DB-3B999574297C}"/>
              </a:ext>
            </a:extLst>
          </p:cNvPr>
          <p:cNvSpPr/>
          <p:nvPr/>
        </p:nvSpPr>
        <p:spPr>
          <a:xfrm>
            <a:off x="8532019" y="4876800"/>
            <a:ext cx="838200" cy="838200"/>
          </a:xfrm>
          <a:prstGeom prst="arc">
            <a:avLst>
              <a:gd name="adj1" fmla="val 17839482"/>
              <a:gd name="adj2" fmla="val 828081"/>
            </a:avLst>
          </a:prstGeom>
          <a:ln w="19050">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F6129F30-5771-48D9-8C53-937C82BA952E}"/>
              </a:ext>
            </a:extLst>
          </p:cNvPr>
          <p:cNvSpPr txBox="1"/>
          <p:nvPr/>
        </p:nvSpPr>
        <p:spPr>
          <a:xfrm>
            <a:off x="10741819" y="1447800"/>
            <a:ext cx="457200" cy="533400"/>
          </a:xfrm>
          <a:prstGeom prst="rect">
            <a:avLst/>
          </a:prstGeom>
        </p:spPr>
        <p:txBody>
          <a:bodyPr vert="horz" wrap="square" lIns="0" tIns="0" rIns="0" bIns="0" rtlCol="0" anchor="t">
            <a:normAutofit/>
          </a:bodyPr>
          <a:lstStyle/>
          <a:p>
            <a:endParaRPr lang="en-US" dirty="0"/>
          </a:p>
        </p:txBody>
      </p:sp>
      <p:sp>
        <p:nvSpPr>
          <p:cNvPr id="12" name="TextBox 11">
            <a:extLst>
              <a:ext uri="{FF2B5EF4-FFF2-40B4-BE49-F238E27FC236}">
                <a16:creationId xmlns:a16="http://schemas.microsoft.com/office/drawing/2014/main" id="{7A5F3B38-15F4-4C5A-B03D-D33546C1B8A3}"/>
              </a:ext>
            </a:extLst>
          </p:cNvPr>
          <p:cNvSpPr txBox="1"/>
          <p:nvPr/>
        </p:nvSpPr>
        <p:spPr>
          <a:xfrm>
            <a:off x="11046619" y="5121677"/>
            <a:ext cx="457200" cy="533400"/>
          </a:xfrm>
          <a:prstGeom prst="rect">
            <a:avLst/>
          </a:prstGeom>
        </p:spPr>
        <p:txBody>
          <a:bodyPr vert="horz" wrap="square" lIns="0" tIns="0" rIns="0" bIns="0" rtlCol="0" anchor="t">
            <a:normAutofit/>
          </a:bodyPr>
          <a:lstStyle/>
          <a:p>
            <a:r>
              <a:rPr lang="en-US" dirty="0"/>
              <a:t>x</a:t>
            </a:r>
          </a:p>
        </p:txBody>
      </p:sp>
      <p:sp>
        <p:nvSpPr>
          <p:cNvPr id="13" name="TextBox 12">
            <a:extLst>
              <a:ext uri="{FF2B5EF4-FFF2-40B4-BE49-F238E27FC236}">
                <a16:creationId xmlns:a16="http://schemas.microsoft.com/office/drawing/2014/main" id="{C5D0D1A8-7B62-4954-A23A-FB9E3D47824B}"/>
              </a:ext>
            </a:extLst>
          </p:cNvPr>
          <p:cNvSpPr txBox="1"/>
          <p:nvPr/>
        </p:nvSpPr>
        <p:spPr>
          <a:xfrm>
            <a:off x="8760619" y="3276600"/>
            <a:ext cx="457200" cy="533400"/>
          </a:xfrm>
          <a:prstGeom prst="rect">
            <a:avLst/>
          </a:prstGeom>
        </p:spPr>
        <p:txBody>
          <a:bodyPr vert="horz" wrap="square" lIns="0" tIns="0" rIns="0" bIns="0" rtlCol="0" anchor="t">
            <a:normAutofit/>
          </a:bodyPr>
          <a:lstStyle/>
          <a:p>
            <a:r>
              <a:rPr lang="en-US" dirty="0"/>
              <a:t>y</a:t>
            </a:r>
          </a:p>
        </p:txBody>
      </p:sp>
      <p:graphicFrame>
        <p:nvGraphicFramePr>
          <p:cNvPr id="14" name="Object 13">
            <a:extLst>
              <a:ext uri="{FF2B5EF4-FFF2-40B4-BE49-F238E27FC236}">
                <a16:creationId xmlns:a16="http://schemas.microsoft.com/office/drawing/2014/main" id="{C821095D-3797-4F8A-8C5F-4972568C27B6}"/>
              </a:ext>
            </a:extLst>
          </p:cNvPr>
          <p:cNvGraphicFramePr>
            <a:graphicFrameLocks noChangeAspect="1"/>
          </p:cNvGraphicFramePr>
          <p:nvPr>
            <p:extLst>
              <p:ext uri="{D42A27DB-BD31-4B8C-83A1-F6EECF244321}">
                <p14:modId xmlns:p14="http://schemas.microsoft.com/office/powerpoint/2010/main" val="1448578238"/>
              </p:ext>
            </p:extLst>
          </p:nvPr>
        </p:nvGraphicFramePr>
        <p:xfrm>
          <a:off x="3103964" y="3224211"/>
          <a:ext cx="855663" cy="1171575"/>
        </p:xfrm>
        <a:graphic>
          <a:graphicData uri="http://schemas.openxmlformats.org/presentationml/2006/ole">
            <mc:AlternateContent xmlns:mc="http://schemas.openxmlformats.org/markup-compatibility/2006">
              <mc:Choice xmlns:v="urn:schemas-microsoft-com:vml" Requires="v">
                <p:oleObj spid="_x0000_s8200" name="Equation" r:id="rId5" imgW="520560" imgH="711000" progId="Equation.3">
                  <p:embed/>
                </p:oleObj>
              </mc:Choice>
              <mc:Fallback>
                <p:oleObj name="Equation" r:id="rId5" imgW="520560" imgH="711000" progId="Equation.3">
                  <p:embed/>
                  <p:pic>
                    <p:nvPicPr>
                      <p:cNvPr id="14" name="Object 13">
                        <a:extLst>
                          <a:ext uri="{FF2B5EF4-FFF2-40B4-BE49-F238E27FC236}">
                            <a16:creationId xmlns:a16="http://schemas.microsoft.com/office/drawing/2014/main" id="{C821095D-3797-4F8A-8C5F-4972568C27B6}"/>
                          </a:ext>
                        </a:extLst>
                      </p:cNvPr>
                      <p:cNvPicPr/>
                      <p:nvPr/>
                    </p:nvPicPr>
                    <p:blipFill>
                      <a:blip r:embed="rId6"/>
                      <a:stretch>
                        <a:fillRect/>
                      </a:stretch>
                    </p:blipFill>
                    <p:spPr>
                      <a:xfrm>
                        <a:off x="3103964" y="3224211"/>
                        <a:ext cx="855663" cy="117157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3F34E62E-1BF0-4DB1-AE5F-CC3F50A8DBCA}"/>
              </a:ext>
            </a:extLst>
          </p:cNvPr>
          <p:cNvGraphicFramePr>
            <a:graphicFrameLocks noChangeAspect="1"/>
          </p:cNvGraphicFramePr>
          <p:nvPr>
            <p:extLst>
              <p:ext uri="{D42A27DB-BD31-4B8C-83A1-F6EECF244321}">
                <p14:modId xmlns:p14="http://schemas.microsoft.com/office/powerpoint/2010/main" val="4183123136"/>
              </p:ext>
            </p:extLst>
          </p:nvPr>
        </p:nvGraphicFramePr>
        <p:xfrm>
          <a:off x="3893148" y="4437856"/>
          <a:ext cx="2190750" cy="1171575"/>
        </p:xfrm>
        <a:graphic>
          <a:graphicData uri="http://schemas.openxmlformats.org/presentationml/2006/ole">
            <mc:AlternateContent xmlns:mc="http://schemas.openxmlformats.org/markup-compatibility/2006">
              <mc:Choice xmlns:v="urn:schemas-microsoft-com:vml" Requires="v">
                <p:oleObj spid="_x0000_s8201" name="Equation" r:id="rId7" imgW="1333440" imgH="711000" progId="Equation.3">
                  <p:embed/>
                </p:oleObj>
              </mc:Choice>
              <mc:Fallback>
                <p:oleObj name="Equation" r:id="rId7" imgW="1333440" imgH="711000" progId="Equation.3">
                  <p:embed/>
                  <p:pic>
                    <p:nvPicPr>
                      <p:cNvPr id="15" name="Object 14">
                        <a:extLst>
                          <a:ext uri="{FF2B5EF4-FFF2-40B4-BE49-F238E27FC236}">
                            <a16:creationId xmlns:a16="http://schemas.microsoft.com/office/drawing/2014/main" id="{3F34E62E-1BF0-4DB1-AE5F-CC3F50A8DBCA}"/>
                          </a:ext>
                        </a:extLst>
                      </p:cNvPr>
                      <p:cNvPicPr/>
                      <p:nvPr/>
                    </p:nvPicPr>
                    <p:blipFill>
                      <a:blip r:embed="rId8"/>
                      <a:stretch>
                        <a:fillRect/>
                      </a:stretch>
                    </p:blipFill>
                    <p:spPr>
                      <a:xfrm>
                        <a:off x="3893148" y="4437856"/>
                        <a:ext cx="2190750" cy="117157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89A44D5B-9D58-4404-99AB-181EE4299DF7}"/>
              </a:ext>
            </a:extLst>
          </p:cNvPr>
          <p:cNvGraphicFramePr>
            <a:graphicFrameLocks noChangeAspect="1"/>
          </p:cNvGraphicFramePr>
          <p:nvPr>
            <p:extLst>
              <p:ext uri="{D42A27DB-BD31-4B8C-83A1-F6EECF244321}">
                <p14:modId xmlns:p14="http://schemas.microsoft.com/office/powerpoint/2010/main" val="841559030"/>
              </p:ext>
            </p:extLst>
          </p:nvPr>
        </p:nvGraphicFramePr>
        <p:xfrm>
          <a:off x="9370219" y="4876800"/>
          <a:ext cx="209550" cy="293688"/>
        </p:xfrm>
        <a:graphic>
          <a:graphicData uri="http://schemas.openxmlformats.org/presentationml/2006/ole">
            <mc:AlternateContent xmlns:mc="http://schemas.openxmlformats.org/markup-compatibility/2006">
              <mc:Choice xmlns:v="urn:schemas-microsoft-com:vml" Requires="v">
                <p:oleObj spid="_x0000_s8202" name="Equation" r:id="rId9" imgW="126720" imgH="177480" progId="Equation.3">
                  <p:embed/>
                </p:oleObj>
              </mc:Choice>
              <mc:Fallback>
                <p:oleObj name="Equation" r:id="rId9" imgW="126720" imgH="177480" progId="Equation.3">
                  <p:embed/>
                  <p:pic>
                    <p:nvPicPr>
                      <p:cNvPr id="16" name="Object 15">
                        <a:extLst>
                          <a:ext uri="{FF2B5EF4-FFF2-40B4-BE49-F238E27FC236}">
                            <a16:creationId xmlns:a16="http://schemas.microsoft.com/office/drawing/2014/main" id="{89A44D5B-9D58-4404-99AB-181EE4299DF7}"/>
                          </a:ext>
                        </a:extLst>
                      </p:cNvPr>
                      <p:cNvPicPr/>
                      <p:nvPr/>
                    </p:nvPicPr>
                    <p:blipFill>
                      <a:blip r:embed="rId10"/>
                      <a:stretch>
                        <a:fillRect/>
                      </a:stretch>
                    </p:blipFill>
                    <p:spPr>
                      <a:xfrm>
                        <a:off x="9370219" y="4876800"/>
                        <a:ext cx="209550" cy="293688"/>
                      </a:xfrm>
                      <a:prstGeom prst="rect">
                        <a:avLst/>
                      </a:prstGeom>
                    </p:spPr>
                  </p:pic>
                </p:oleObj>
              </mc:Fallback>
            </mc:AlternateContent>
          </a:graphicData>
        </a:graphic>
      </p:graphicFrame>
      <p:grpSp>
        <p:nvGrpSpPr>
          <p:cNvPr id="17" name="Group 16">
            <a:extLst>
              <a:ext uri="{FF2B5EF4-FFF2-40B4-BE49-F238E27FC236}">
                <a16:creationId xmlns:a16="http://schemas.microsoft.com/office/drawing/2014/main" id="{FF6145C2-7D60-40C1-8602-6421970375DB}"/>
              </a:ext>
            </a:extLst>
          </p:cNvPr>
          <p:cNvGrpSpPr/>
          <p:nvPr/>
        </p:nvGrpSpPr>
        <p:grpSpPr>
          <a:xfrm rot="2567634">
            <a:off x="8559951" y="970925"/>
            <a:ext cx="1456349" cy="1055037"/>
            <a:chOff x="9589049" y="2715516"/>
            <a:chExt cx="1456349" cy="1055037"/>
          </a:xfrm>
        </p:grpSpPr>
        <p:sp>
          <p:nvSpPr>
            <p:cNvPr id="18" name="Rectangle 17">
              <a:extLst>
                <a:ext uri="{FF2B5EF4-FFF2-40B4-BE49-F238E27FC236}">
                  <a16:creationId xmlns:a16="http://schemas.microsoft.com/office/drawing/2014/main" id="{4892598A-FBFF-4948-B467-A370AE2F5457}"/>
                </a:ext>
              </a:extLst>
            </p:cNvPr>
            <p:cNvSpPr/>
            <p:nvPr/>
          </p:nvSpPr>
          <p:spPr>
            <a:xfrm rot="19028615">
              <a:off x="9666535" y="3248915"/>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81DF019-27EB-4822-82DC-21C34F665E5B}"/>
                </a:ext>
              </a:extLst>
            </p:cNvPr>
            <p:cNvSpPr/>
            <p:nvPr/>
          </p:nvSpPr>
          <p:spPr>
            <a:xfrm rot="19032366">
              <a:off x="10199934" y="2715516"/>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840AA9C-788D-4D31-9B03-E9C777D19A55}"/>
                </a:ext>
              </a:extLst>
            </p:cNvPr>
            <p:cNvSpPr/>
            <p:nvPr/>
          </p:nvSpPr>
          <p:spPr>
            <a:xfrm rot="19028615">
              <a:off x="10047534" y="36299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7502C97-2F0C-4E36-A255-73C5350D99DB}"/>
                </a:ext>
              </a:extLst>
            </p:cNvPr>
            <p:cNvSpPr/>
            <p:nvPr/>
          </p:nvSpPr>
          <p:spPr>
            <a:xfrm rot="19032366">
              <a:off x="10580934" y="30965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1F0AA28-02EF-4D70-A1AD-578505A824B4}"/>
                </a:ext>
              </a:extLst>
            </p:cNvPr>
            <p:cNvSpPr/>
            <p:nvPr/>
          </p:nvSpPr>
          <p:spPr>
            <a:xfrm rot="19028615">
              <a:off x="9589049" y="2812188"/>
              <a:ext cx="1456349" cy="91024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Arrow: Down 22">
            <a:extLst>
              <a:ext uri="{FF2B5EF4-FFF2-40B4-BE49-F238E27FC236}">
                <a16:creationId xmlns:a16="http://schemas.microsoft.com/office/drawing/2014/main" id="{F19F76B8-D56F-4FCB-8C43-9191A17F897F}"/>
              </a:ext>
            </a:extLst>
          </p:cNvPr>
          <p:cNvSpPr/>
          <p:nvPr/>
        </p:nvSpPr>
        <p:spPr>
          <a:xfrm>
            <a:off x="9112102" y="2135760"/>
            <a:ext cx="365146" cy="448079"/>
          </a:xfrm>
          <a:prstGeom prst="downArrow">
            <a:avLst/>
          </a:prstGeom>
          <a:solidFill>
            <a:srgbClr val="FFC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D4D14892-240C-4202-977A-ED3AC93BA272}"/>
              </a:ext>
            </a:extLst>
          </p:cNvPr>
          <p:cNvGrpSpPr/>
          <p:nvPr/>
        </p:nvGrpSpPr>
        <p:grpSpPr>
          <a:xfrm>
            <a:off x="8989219" y="2135760"/>
            <a:ext cx="565634" cy="483032"/>
            <a:chOff x="8956984" y="2135760"/>
            <a:chExt cx="565634" cy="483032"/>
          </a:xfrm>
        </p:grpSpPr>
        <p:cxnSp>
          <p:nvCxnSpPr>
            <p:cNvPr id="25" name="Straight Connector 24">
              <a:extLst>
                <a:ext uri="{FF2B5EF4-FFF2-40B4-BE49-F238E27FC236}">
                  <a16:creationId xmlns:a16="http://schemas.microsoft.com/office/drawing/2014/main" id="{155BDE10-1263-4AC4-AFA9-E21EED01BBBB}"/>
                </a:ext>
              </a:extLst>
            </p:cNvPr>
            <p:cNvCxnSpPr/>
            <p:nvPr/>
          </p:nvCxnSpPr>
          <p:spPr>
            <a:xfrm>
              <a:off x="8989219" y="2135760"/>
              <a:ext cx="533399" cy="448079"/>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0D60BB7-17D5-45F2-B118-006634E419E0}"/>
                </a:ext>
              </a:extLst>
            </p:cNvPr>
            <p:cNvCxnSpPr>
              <a:cxnSpLocks/>
            </p:cNvCxnSpPr>
            <p:nvPr/>
          </p:nvCxnSpPr>
          <p:spPr>
            <a:xfrm flipH="1">
              <a:off x="8956984" y="2170713"/>
              <a:ext cx="533399" cy="448079"/>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7773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Non-Holonomic System</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1171111"/>
            <a:ext cx="7204265" cy="4086225"/>
          </a:xfrm>
        </p:spPr>
        <p:txBody>
          <a:bodyPr/>
          <a:lstStyle/>
          <a:p>
            <a:r>
              <a:rPr lang="en-US" dirty="0"/>
              <a:t>An autonomous car is non-holonomic. This means that it cannot move in all directions</a:t>
            </a:r>
          </a:p>
          <a:p>
            <a:pPr lvl="1"/>
            <a:r>
              <a:rPr lang="en-US" dirty="0"/>
              <a:t>Only move forward and turn</a:t>
            </a:r>
          </a:p>
          <a:p>
            <a:endParaRPr lang="en-US" dirty="0"/>
          </a:p>
          <a:p>
            <a:r>
              <a:rPr lang="en-US" dirty="0"/>
              <a:t>Simplified systems: Unicycle</a:t>
            </a:r>
          </a:p>
          <a:p>
            <a:endParaRPr lang="en-US" dirty="0"/>
          </a:p>
          <a:p>
            <a:pPr lvl="1"/>
            <a:r>
              <a:rPr lang="en-US" dirty="0"/>
              <a:t>Configuration:</a:t>
            </a:r>
          </a:p>
          <a:p>
            <a:endParaRPr lang="en-US" dirty="0"/>
          </a:p>
          <a:p>
            <a:endParaRPr lang="en-US" dirty="0"/>
          </a:p>
          <a:p>
            <a:pPr lvl="1"/>
            <a:r>
              <a:rPr lang="en-US" dirty="0"/>
              <a:t>Equation of motion:</a:t>
            </a:r>
          </a:p>
          <a:p>
            <a:pPr marL="538162" lvl="2" indent="0">
              <a:buNone/>
            </a:pPr>
            <a:endParaRPr lang="en-US" dirty="0"/>
          </a:p>
          <a:p>
            <a:pPr lvl="1"/>
            <a:endParaRPr lang="en-US" dirty="0"/>
          </a:p>
          <a:p>
            <a:endParaRPr lang="en-US" dirty="0"/>
          </a:p>
        </p:txBody>
      </p:sp>
      <p:sp>
        <p:nvSpPr>
          <p:cNvPr id="4" name="TextBox 3">
            <a:extLst>
              <a:ext uri="{FF2B5EF4-FFF2-40B4-BE49-F238E27FC236}">
                <a16:creationId xmlns:a16="http://schemas.microsoft.com/office/drawing/2014/main" id="{DCFDFC5E-C725-42BE-81F2-389FC608A114}"/>
              </a:ext>
            </a:extLst>
          </p:cNvPr>
          <p:cNvSpPr txBox="1"/>
          <p:nvPr/>
        </p:nvSpPr>
        <p:spPr>
          <a:xfrm>
            <a:off x="10741819" y="831146"/>
            <a:ext cx="457200" cy="533400"/>
          </a:xfrm>
          <a:prstGeom prst="rect">
            <a:avLst/>
          </a:prstGeom>
        </p:spPr>
        <p:txBody>
          <a:bodyPr vert="horz" wrap="square" lIns="0" tIns="0" rIns="0" bIns="0" rtlCol="0" anchor="t">
            <a:normAutofit/>
          </a:bodyPr>
          <a:lstStyle/>
          <a:p>
            <a:endParaRPr lang="en-US" dirty="0"/>
          </a:p>
        </p:txBody>
      </p:sp>
      <p:graphicFrame>
        <p:nvGraphicFramePr>
          <p:cNvPr id="5" name="Object 4">
            <a:extLst>
              <a:ext uri="{FF2B5EF4-FFF2-40B4-BE49-F238E27FC236}">
                <a16:creationId xmlns:a16="http://schemas.microsoft.com/office/drawing/2014/main" id="{6D6FBD54-28D1-49F2-9602-B44D87CDBC30}"/>
              </a:ext>
            </a:extLst>
          </p:cNvPr>
          <p:cNvGraphicFramePr>
            <a:graphicFrameLocks noChangeAspect="1"/>
          </p:cNvGraphicFramePr>
          <p:nvPr>
            <p:extLst>
              <p:ext uri="{D42A27DB-BD31-4B8C-83A1-F6EECF244321}">
                <p14:modId xmlns:p14="http://schemas.microsoft.com/office/powerpoint/2010/main" val="147911822"/>
              </p:ext>
            </p:extLst>
          </p:nvPr>
        </p:nvGraphicFramePr>
        <p:xfrm>
          <a:off x="3152775" y="3193346"/>
          <a:ext cx="855663" cy="1171575"/>
        </p:xfrm>
        <a:graphic>
          <a:graphicData uri="http://schemas.openxmlformats.org/presentationml/2006/ole">
            <mc:AlternateContent xmlns:mc="http://schemas.openxmlformats.org/markup-compatibility/2006">
              <mc:Choice xmlns:v="urn:schemas-microsoft-com:vml" Requires="v">
                <p:oleObj spid="_x0000_s9226" name="Equation" r:id="rId4" imgW="520560" imgH="711000" progId="Equation.3">
                  <p:embed/>
                </p:oleObj>
              </mc:Choice>
              <mc:Fallback>
                <p:oleObj name="Equation" r:id="rId4" imgW="520560" imgH="711000" progId="Equation.3">
                  <p:embed/>
                  <p:pic>
                    <p:nvPicPr>
                      <p:cNvPr id="5" name="Object 4">
                        <a:extLst>
                          <a:ext uri="{FF2B5EF4-FFF2-40B4-BE49-F238E27FC236}">
                            <a16:creationId xmlns:a16="http://schemas.microsoft.com/office/drawing/2014/main" id="{6D6FBD54-28D1-49F2-9602-B44D87CDBC30}"/>
                          </a:ext>
                        </a:extLst>
                      </p:cNvPr>
                      <p:cNvPicPr/>
                      <p:nvPr/>
                    </p:nvPicPr>
                    <p:blipFill>
                      <a:blip r:embed="rId5"/>
                      <a:stretch>
                        <a:fillRect/>
                      </a:stretch>
                    </p:blipFill>
                    <p:spPr>
                      <a:xfrm>
                        <a:off x="3152775" y="3193346"/>
                        <a:ext cx="855663" cy="117157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287A87D-4946-4EEA-BD7F-0CE4DC438A1D}"/>
              </a:ext>
            </a:extLst>
          </p:cNvPr>
          <p:cNvGraphicFramePr>
            <a:graphicFrameLocks noChangeAspect="1"/>
          </p:cNvGraphicFramePr>
          <p:nvPr>
            <p:extLst>
              <p:ext uri="{D42A27DB-BD31-4B8C-83A1-F6EECF244321}">
                <p14:modId xmlns:p14="http://schemas.microsoft.com/office/powerpoint/2010/main" val="1626966934"/>
              </p:ext>
            </p:extLst>
          </p:nvPr>
        </p:nvGraphicFramePr>
        <p:xfrm>
          <a:off x="3960019" y="4564946"/>
          <a:ext cx="2190750" cy="1171575"/>
        </p:xfrm>
        <a:graphic>
          <a:graphicData uri="http://schemas.openxmlformats.org/presentationml/2006/ole">
            <mc:AlternateContent xmlns:mc="http://schemas.openxmlformats.org/markup-compatibility/2006">
              <mc:Choice xmlns:v="urn:schemas-microsoft-com:vml" Requires="v">
                <p:oleObj spid="_x0000_s9227" name="Equation" r:id="rId6" imgW="1333440" imgH="711000" progId="Equation.3">
                  <p:embed/>
                </p:oleObj>
              </mc:Choice>
              <mc:Fallback>
                <p:oleObj name="Equation" r:id="rId6" imgW="1333440" imgH="711000" progId="Equation.3">
                  <p:embed/>
                  <p:pic>
                    <p:nvPicPr>
                      <p:cNvPr id="6" name="Object 5">
                        <a:extLst>
                          <a:ext uri="{FF2B5EF4-FFF2-40B4-BE49-F238E27FC236}">
                            <a16:creationId xmlns:a16="http://schemas.microsoft.com/office/drawing/2014/main" id="{4287A87D-4946-4EEA-BD7F-0CE4DC438A1D}"/>
                          </a:ext>
                        </a:extLst>
                      </p:cNvPr>
                      <p:cNvPicPr/>
                      <p:nvPr/>
                    </p:nvPicPr>
                    <p:blipFill>
                      <a:blip r:embed="rId7"/>
                      <a:stretch>
                        <a:fillRect/>
                      </a:stretch>
                    </p:blipFill>
                    <p:spPr>
                      <a:xfrm>
                        <a:off x="3960019" y="4564946"/>
                        <a:ext cx="2190750" cy="1171575"/>
                      </a:xfrm>
                      <a:prstGeom prst="rect">
                        <a:avLst/>
                      </a:prstGeom>
                    </p:spPr>
                  </p:pic>
                </p:oleObj>
              </mc:Fallback>
            </mc:AlternateContent>
          </a:graphicData>
        </a:graphic>
      </p:graphicFrame>
      <p:grpSp>
        <p:nvGrpSpPr>
          <p:cNvPr id="7" name="Group 6">
            <a:extLst>
              <a:ext uri="{FF2B5EF4-FFF2-40B4-BE49-F238E27FC236}">
                <a16:creationId xmlns:a16="http://schemas.microsoft.com/office/drawing/2014/main" id="{9596278F-C677-408F-AA54-7EA81FD3FA58}"/>
              </a:ext>
            </a:extLst>
          </p:cNvPr>
          <p:cNvGrpSpPr/>
          <p:nvPr/>
        </p:nvGrpSpPr>
        <p:grpSpPr>
          <a:xfrm rot="2567634">
            <a:off x="8559951" y="354271"/>
            <a:ext cx="1456349" cy="1055037"/>
            <a:chOff x="9589049" y="2715516"/>
            <a:chExt cx="1456349" cy="1055037"/>
          </a:xfrm>
        </p:grpSpPr>
        <p:sp>
          <p:nvSpPr>
            <p:cNvPr id="8" name="Rectangle 7">
              <a:extLst>
                <a:ext uri="{FF2B5EF4-FFF2-40B4-BE49-F238E27FC236}">
                  <a16:creationId xmlns:a16="http://schemas.microsoft.com/office/drawing/2014/main" id="{E37E6CE3-7D0C-48C9-ADE1-6E7C21CC0877}"/>
                </a:ext>
              </a:extLst>
            </p:cNvPr>
            <p:cNvSpPr/>
            <p:nvPr/>
          </p:nvSpPr>
          <p:spPr>
            <a:xfrm rot="19028615">
              <a:off x="9666535" y="3248915"/>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3D182A-5D3D-4B47-9363-79DF357B66BA}"/>
                </a:ext>
              </a:extLst>
            </p:cNvPr>
            <p:cNvSpPr/>
            <p:nvPr/>
          </p:nvSpPr>
          <p:spPr>
            <a:xfrm rot="19032366">
              <a:off x="10199934" y="2715516"/>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0E13437-758C-409B-AD14-8A092D5B5E0A}"/>
                </a:ext>
              </a:extLst>
            </p:cNvPr>
            <p:cNvSpPr/>
            <p:nvPr/>
          </p:nvSpPr>
          <p:spPr>
            <a:xfrm rot="19028615">
              <a:off x="10047534" y="36299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7026B79-C64B-42C9-9393-7B82D0270B97}"/>
                </a:ext>
              </a:extLst>
            </p:cNvPr>
            <p:cNvSpPr/>
            <p:nvPr/>
          </p:nvSpPr>
          <p:spPr>
            <a:xfrm rot="19032366">
              <a:off x="10580934" y="30965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52E805E-082E-4D70-943A-B04D47477D20}"/>
                </a:ext>
              </a:extLst>
            </p:cNvPr>
            <p:cNvSpPr/>
            <p:nvPr/>
          </p:nvSpPr>
          <p:spPr>
            <a:xfrm rot="19028615">
              <a:off x="9589049" y="2812188"/>
              <a:ext cx="1456349" cy="91024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Arrow: Down 12">
            <a:extLst>
              <a:ext uri="{FF2B5EF4-FFF2-40B4-BE49-F238E27FC236}">
                <a16:creationId xmlns:a16="http://schemas.microsoft.com/office/drawing/2014/main" id="{7F64F2F2-C65F-4D33-9427-C00BBE51A78F}"/>
              </a:ext>
            </a:extLst>
          </p:cNvPr>
          <p:cNvSpPr/>
          <p:nvPr/>
        </p:nvSpPr>
        <p:spPr>
          <a:xfrm>
            <a:off x="9112102" y="1519106"/>
            <a:ext cx="365146" cy="448079"/>
          </a:xfrm>
          <a:prstGeom prst="downArrow">
            <a:avLst/>
          </a:prstGeom>
          <a:solidFill>
            <a:srgbClr val="FFC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73B6888A-AFCC-4196-9E75-63D58ECB9CBC}"/>
              </a:ext>
            </a:extLst>
          </p:cNvPr>
          <p:cNvGrpSpPr/>
          <p:nvPr/>
        </p:nvGrpSpPr>
        <p:grpSpPr>
          <a:xfrm>
            <a:off x="8989219" y="1519106"/>
            <a:ext cx="565634" cy="483032"/>
            <a:chOff x="8956984" y="2135760"/>
            <a:chExt cx="565634" cy="483032"/>
          </a:xfrm>
        </p:grpSpPr>
        <p:cxnSp>
          <p:nvCxnSpPr>
            <p:cNvPr id="15" name="Straight Connector 14">
              <a:extLst>
                <a:ext uri="{FF2B5EF4-FFF2-40B4-BE49-F238E27FC236}">
                  <a16:creationId xmlns:a16="http://schemas.microsoft.com/office/drawing/2014/main" id="{1BFA2BBF-34AB-4E47-BA37-FD0166E78AA4}"/>
                </a:ext>
              </a:extLst>
            </p:cNvPr>
            <p:cNvCxnSpPr/>
            <p:nvPr/>
          </p:nvCxnSpPr>
          <p:spPr>
            <a:xfrm>
              <a:off x="8989219" y="2135760"/>
              <a:ext cx="533399" cy="448079"/>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59B051B-1474-43E1-AFA5-6DBFD4706A52}"/>
                </a:ext>
              </a:extLst>
            </p:cNvPr>
            <p:cNvCxnSpPr>
              <a:cxnSpLocks/>
            </p:cNvCxnSpPr>
            <p:nvPr/>
          </p:nvCxnSpPr>
          <p:spPr>
            <a:xfrm flipH="1">
              <a:off x="8956984" y="2170713"/>
              <a:ext cx="533399" cy="448079"/>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A0FE52E7-FA89-4FA4-B19E-6B0E6E152C2A}"/>
              </a:ext>
            </a:extLst>
          </p:cNvPr>
          <p:cNvGrpSpPr/>
          <p:nvPr/>
        </p:nvGrpSpPr>
        <p:grpSpPr>
          <a:xfrm>
            <a:off x="6059084" y="2598033"/>
            <a:ext cx="5029200" cy="2362200"/>
            <a:chOff x="6017419" y="2438400"/>
            <a:chExt cx="5029200" cy="2362200"/>
          </a:xfrm>
        </p:grpSpPr>
        <p:pic>
          <p:nvPicPr>
            <p:cNvPr id="18" name="Picture 2" descr="https://i5.walmartimages.com/asr/6ab067f0-d706-4c9a-801c-ff00380ddef4_1.0d1426e9bc3764c87cfa047c63742bd8.jpeg?odnHeight=450&amp;odnWidth=450&amp;odnBg=FFFFFF">
              <a:extLst>
                <a:ext uri="{FF2B5EF4-FFF2-40B4-BE49-F238E27FC236}">
                  <a16:creationId xmlns:a16="http://schemas.microsoft.com/office/drawing/2014/main" id="{449E458E-1A51-4669-84F8-DF1E0295AB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7419" y="2667000"/>
              <a:ext cx="1924050" cy="192405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FD537FAC-0D9E-44DF-A123-D47D73258314}"/>
                </a:ext>
              </a:extLst>
            </p:cNvPr>
            <p:cNvCxnSpPr/>
            <p:nvPr/>
          </p:nvCxnSpPr>
          <p:spPr>
            <a:xfrm flipV="1">
              <a:off x="8989219" y="2590800"/>
              <a:ext cx="0" cy="22098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BBFA754-789E-4F50-BB6E-B92611667734}"/>
                </a:ext>
              </a:extLst>
            </p:cNvPr>
            <p:cNvCxnSpPr/>
            <p:nvPr/>
          </p:nvCxnSpPr>
          <p:spPr>
            <a:xfrm rot="5400000" flipV="1">
              <a:off x="9865519" y="3467100"/>
              <a:ext cx="0" cy="22098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F8C5F83-AF72-4D2C-9240-6F2A5730F956}"/>
                </a:ext>
              </a:extLst>
            </p:cNvPr>
            <p:cNvSpPr/>
            <p:nvPr/>
          </p:nvSpPr>
          <p:spPr>
            <a:xfrm rot="19028615">
              <a:off x="9508828" y="3707916"/>
              <a:ext cx="685800" cy="228600"/>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EB5119B9-C1AE-4E64-B460-5EB7D06E4989}"/>
                </a:ext>
              </a:extLst>
            </p:cNvPr>
            <p:cNvCxnSpPr/>
            <p:nvPr/>
          </p:nvCxnSpPr>
          <p:spPr>
            <a:xfrm flipV="1">
              <a:off x="8989219" y="2743200"/>
              <a:ext cx="2057400" cy="1811956"/>
            </a:xfrm>
            <a:prstGeom prst="line">
              <a:avLst/>
            </a:prstGeom>
            <a:ln w="19050">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59779E4-7121-4C98-8A66-695BE49CB400}"/>
                </a:ext>
              </a:extLst>
            </p:cNvPr>
            <p:cNvSpPr txBox="1"/>
            <p:nvPr/>
          </p:nvSpPr>
          <p:spPr>
            <a:xfrm>
              <a:off x="8760619" y="2590800"/>
              <a:ext cx="457200" cy="533400"/>
            </a:xfrm>
            <a:prstGeom prst="rect">
              <a:avLst/>
            </a:prstGeom>
          </p:spPr>
          <p:txBody>
            <a:bodyPr vert="horz" wrap="square" lIns="0" tIns="0" rIns="0" bIns="0" rtlCol="0" anchor="t">
              <a:normAutofit/>
            </a:bodyPr>
            <a:lstStyle/>
            <a:p>
              <a:r>
                <a:rPr lang="en-US" dirty="0"/>
                <a:t>y</a:t>
              </a:r>
            </a:p>
          </p:txBody>
        </p:sp>
        <p:graphicFrame>
          <p:nvGraphicFramePr>
            <p:cNvPr id="24" name="Object 23">
              <a:extLst>
                <a:ext uri="{FF2B5EF4-FFF2-40B4-BE49-F238E27FC236}">
                  <a16:creationId xmlns:a16="http://schemas.microsoft.com/office/drawing/2014/main" id="{9FE227F4-E0AD-4C6A-A105-044751986EA7}"/>
                </a:ext>
              </a:extLst>
            </p:cNvPr>
            <p:cNvGraphicFramePr>
              <a:graphicFrameLocks noChangeAspect="1"/>
            </p:cNvGraphicFramePr>
            <p:nvPr>
              <p:extLst>
                <p:ext uri="{D42A27DB-BD31-4B8C-83A1-F6EECF244321}">
                  <p14:modId xmlns:p14="http://schemas.microsoft.com/office/powerpoint/2010/main" val="907790858"/>
                </p:ext>
              </p:extLst>
            </p:nvPr>
          </p:nvGraphicFramePr>
          <p:xfrm>
            <a:off x="9274175" y="4160838"/>
            <a:ext cx="250825" cy="355600"/>
          </p:xfrm>
          <a:graphic>
            <a:graphicData uri="http://schemas.openxmlformats.org/presentationml/2006/ole">
              <mc:AlternateContent xmlns:mc="http://schemas.openxmlformats.org/markup-compatibility/2006">
                <mc:Choice xmlns:v="urn:schemas-microsoft-com:vml" Requires="v">
                  <p:oleObj spid="_x0000_s9228" name="Equation" r:id="rId9" imgW="152280" imgH="215640" progId="Equation.3">
                    <p:embed/>
                  </p:oleObj>
                </mc:Choice>
                <mc:Fallback>
                  <p:oleObj name="Equation" r:id="rId9" imgW="152280" imgH="215640" progId="Equation.3">
                    <p:embed/>
                    <p:pic>
                      <p:nvPicPr>
                        <p:cNvPr id="24" name="Object 23">
                          <a:extLst>
                            <a:ext uri="{FF2B5EF4-FFF2-40B4-BE49-F238E27FC236}">
                              <a16:creationId xmlns:a16="http://schemas.microsoft.com/office/drawing/2014/main" id="{9FE227F4-E0AD-4C6A-A105-044751986EA7}"/>
                            </a:ext>
                          </a:extLst>
                        </p:cNvPr>
                        <p:cNvPicPr/>
                        <p:nvPr/>
                      </p:nvPicPr>
                      <p:blipFill>
                        <a:blip r:embed="rId10"/>
                        <a:stretch>
                          <a:fillRect/>
                        </a:stretch>
                      </p:blipFill>
                      <p:spPr>
                        <a:xfrm>
                          <a:off x="9274175" y="4160838"/>
                          <a:ext cx="250825" cy="355600"/>
                        </a:xfrm>
                        <a:prstGeom prst="rect">
                          <a:avLst/>
                        </a:prstGeom>
                      </p:spPr>
                    </p:pic>
                  </p:oleObj>
                </mc:Fallback>
              </mc:AlternateContent>
            </a:graphicData>
          </a:graphic>
        </p:graphicFrame>
        <p:sp>
          <p:nvSpPr>
            <p:cNvPr id="25" name="Right Arrow 19">
              <a:extLst>
                <a:ext uri="{FF2B5EF4-FFF2-40B4-BE49-F238E27FC236}">
                  <a16:creationId xmlns:a16="http://schemas.microsoft.com/office/drawing/2014/main" id="{4F38C18B-EC32-4B91-AE91-724915D4B008}"/>
                </a:ext>
              </a:extLst>
            </p:cNvPr>
            <p:cNvSpPr/>
            <p:nvPr/>
          </p:nvSpPr>
          <p:spPr>
            <a:xfrm rot="12948357">
              <a:off x="10442120" y="2756556"/>
              <a:ext cx="307675" cy="152400"/>
            </a:xfrm>
            <a:prstGeom prst="rightArrow">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A7F83944-19B2-4841-840A-636FD82E420D}"/>
                </a:ext>
              </a:extLst>
            </p:cNvPr>
            <p:cNvCxnSpPr/>
            <p:nvPr/>
          </p:nvCxnSpPr>
          <p:spPr>
            <a:xfrm flipV="1">
              <a:off x="9370219" y="2438400"/>
              <a:ext cx="1219200" cy="2269156"/>
            </a:xfrm>
            <a:prstGeom prst="line">
              <a:avLst/>
            </a:prstGeom>
            <a:ln w="19050">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7" name="Object 26">
              <a:extLst>
                <a:ext uri="{FF2B5EF4-FFF2-40B4-BE49-F238E27FC236}">
                  <a16:creationId xmlns:a16="http://schemas.microsoft.com/office/drawing/2014/main" id="{3CCC4EA6-63FE-4B13-949D-5D54D76863B7}"/>
                </a:ext>
              </a:extLst>
            </p:cNvPr>
            <p:cNvGraphicFramePr>
              <a:graphicFrameLocks noChangeAspect="1"/>
            </p:cNvGraphicFramePr>
            <p:nvPr>
              <p:extLst>
                <p:ext uri="{D42A27DB-BD31-4B8C-83A1-F6EECF244321}">
                  <p14:modId xmlns:p14="http://schemas.microsoft.com/office/powerpoint/2010/main" val="3857471924"/>
                </p:ext>
              </p:extLst>
            </p:nvPr>
          </p:nvGraphicFramePr>
          <p:xfrm>
            <a:off x="9742488" y="4267200"/>
            <a:ext cx="271462" cy="355600"/>
          </p:xfrm>
          <a:graphic>
            <a:graphicData uri="http://schemas.openxmlformats.org/presentationml/2006/ole">
              <mc:AlternateContent xmlns:mc="http://schemas.openxmlformats.org/markup-compatibility/2006">
                <mc:Choice xmlns:v="urn:schemas-microsoft-com:vml" Requires="v">
                  <p:oleObj spid="_x0000_s9229" name="Equation" r:id="rId11" imgW="164880" imgH="215640" progId="Equation.3">
                    <p:embed/>
                  </p:oleObj>
                </mc:Choice>
                <mc:Fallback>
                  <p:oleObj name="Equation" r:id="rId11" imgW="164880" imgH="215640" progId="Equation.3">
                    <p:embed/>
                    <p:pic>
                      <p:nvPicPr>
                        <p:cNvPr id="27" name="Object 26">
                          <a:extLst>
                            <a:ext uri="{FF2B5EF4-FFF2-40B4-BE49-F238E27FC236}">
                              <a16:creationId xmlns:a16="http://schemas.microsoft.com/office/drawing/2014/main" id="{3CCC4EA6-63FE-4B13-949D-5D54D76863B7}"/>
                            </a:ext>
                          </a:extLst>
                        </p:cNvPr>
                        <p:cNvPicPr/>
                        <p:nvPr/>
                      </p:nvPicPr>
                      <p:blipFill>
                        <a:blip r:embed="rId12"/>
                        <a:stretch>
                          <a:fillRect/>
                        </a:stretch>
                      </p:blipFill>
                      <p:spPr>
                        <a:xfrm>
                          <a:off x="9742488" y="4267200"/>
                          <a:ext cx="271462" cy="355600"/>
                        </a:xfrm>
                        <a:prstGeom prst="rect">
                          <a:avLst/>
                        </a:prstGeom>
                      </p:spPr>
                    </p:pic>
                  </p:oleObj>
                </mc:Fallback>
              </mc:AlternateContent>
            </a:graphicData>
          </a:graphic>
        </p:graphicFrame>
      </p:grpSp>
      <p:sp>
        <p:nvSpPr>
          <p:cNvPr id="28" name="TextBox 27">
            <a:extLst>
              <a:ext uri="{FF2B5EF4-FFF2-40B4-BE49-F238E27FC236}">
                <a16:creationId xmlns:a16="http://schemas.microsoft.com/office/drawing/2014/main" id="{394C435D-33FC-4C06-AFE2-2D074A166EBA}"/>
              </a:ext>
            </a:extLst>
          </p:cNvPr>
          <p:cNvSpPr txBox="1"/>
          <p:nvPr/>
        </p:nvSpPr>
        <p:spPr>
          <a:xfrm>
            <a:off x="11145433" y="4564946"/>
            <a:ext cx="457200" cy="533400"/>
          </a:xfrm>
          <a:prstGeom prst="rect">
            <a:avLst/>
          </a:prstGeom>
        </p:spPr>
        <p:txBody>
          <a:bodyPr vert="horz" wrap="square" lIns="0" tIns="0" rIns="0" bIns="0" rtlCol="0" anchor="t">
            <a:normAutofit/>
          </a:bodyPr>
          <a:lstStyle/>
          <a:p>
            <a:r>
              <a:rPr lang="en-US" dirty="0"/>
              <a:t>x</a:t>
            </a:r>
          </a:p>
        </p:txBody>
      </p:sp>
    </p:spTree>
    <p:extLst>
      <p:ext uri="{BB962C8B-B14F-4D97-AF65-F5344CB8AC3E}">
        <p14:creationId xmlns:p14="http://schemas.microsoft.com/office/powerpoint/2010/main" val="906572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Non-Holonomic System</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1171111"/>
            <a:ext cx="9022758" cy="4086225"/>
          </a:xfrm>
        </p:spPr>
        <p:txBody>
          <a:bodyPr/>
          <a:lstStyle/>
          <a:p>
            <a:r>
              <a:rPr lang="en-US" dirty="0"/>
              <a:t>An autonomous car is non-holonomic.</a:t>
            </a:r>
            <a:r>
              <a:rPr lang="en-US" dirty="0">
                <a:solidFill>
                  <a:srgbClr val="FF0000"/>
                </a:solidFill>
              </a:rPr>
              <a:t> </a:t>
            </a:r>
            <a:r>
              <a:rPr lang="en-US" dirty="0"/>
              <a:t>This means that it cannot move in all directions.</a:t>
            </a:r>
          </a:p>
          <a:p>
            <a:pPr lvl="1"/>
            <a:r>
              <a:rPr lang="en-US" dirty="0"/>
              <a:t>Only move forward and turn </a:t>
            </a:r>
            <a:r>
              <a:rPr lang="en-US" dirty="0">
                <a:sym typeface="Wingdings" panose="05000000000000000000" pitchFamily="2" charset="2"/>
              </a:rPr>
              <a:t>rotation for steering wheel is important </a:t>
            </a:r>
            <a:endParaRPr lang="en-US" dirty="0"/>
          </a:p>
          <a:p>
            <a:endParaRPr lang="en-US" dirty="0"/>
          </a:p>
          <a:p>
            <a:r>
              <a:rPr lang="en-US" dirty="0"/>
              <a:t>Autonomous car</a:t>
            </a:r>
          </a:p>
          <a:p>
            <a:endParaRPr lang="en-US" dirty="0"/>
          </a:p>
          <a:p>
            <a:pPr lvl="1"/>
            <a:r>
              <a:rPr lang="en-US" dirty="0"/>
              <a:t>Configuration:</a:t>
            </a:r>
          </a:p>
          <a:p>
            <a:endParaRPr lang="en-US" dirty="0"/>
          </a:p>
          <a:p>
            <a:endParaRPr lang="en-US" dirty="0"/>
          </a:p>
          <a:p>
            <a:endParaRPr lang="en-US" dirty="0"/>
          </a:p>
          <a:p>
            <a:pPr lvl="1"/>
            <a:r>
              <a:rPr lang="en-US" dirty="0"/>
              <a:t>Equation of motion:</a:t>
            </a:r>
          </a:p>
          <a:p>
            <a:pPr marL="538162" lvl="2" indent="0">
              <a:buNone/>
            </a:pPr>
            <a:endParaRPr lang="en-US" dirty="0"/>
          </a:p>
          <a:p>
            <a:pPr lvl="1"/>
            <a:endParaRPr lang="en-US" dirty="0"/>
          </a:p>
          <a:p>
            <a:endParaRPr lang="en-US" dirty="0"/>
          </a:p>
        </p:txBody>
      </p:sp>
      <p:cxnSp>
        <p:nvCxnSpPr>
          <p:cNvPr id="4" name="Straight Arrow Connector 3">
            <a:extLst>
              <a:ext uri="{FF2B5EF4-FFF2-40B4-BE49-F238E27FC236}">
                <a16:creationId xmlns:a16="http://schemas.microsoft.com/office/drawing/2014/main" id="{65DA83BB-4A6A-4D17-B054-CB86F663C2F6}"/>
              </a:ext>
            </a:extLst>
          </p:cNvPr>
          <p:cNvCxnSpPr/>
          <p:nvPr/>
        </p:nvCxnSpPr>
        <p:spPr>
          <a:xfrm flipV="1">
            <a:off x="9399789" y="2384754"/>
            <a:ext cx="0" cy="22098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2F33039-7585-410F-B0D2-92F0E9732EAA}"/>
              </a:ext>
            </a:extLst>
          </p:cNvPr>
          <p:cNvCxnSpPr/>
          <p:nvPr/>
        </p:nvCxnSpPr>
        <p:spPr>
          <a:xfrm rot="5400000" flipV="1">
            <a:off x="10276089" y="3261054"/>
            <a:ext cx="0" cy="22098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FCD9890-29E9-4CA4-B018-8297613BBD7E}"/>
              </a:ext>
            </a:extLst>
          </p:cNvPr>
          <p:cNvCxnSpPr/>
          <p:nvPr/>
        </p:nvCxnSpPr>
        <p:spPr>
          <a:xfrm flipV="1">
            <a:off x="9399789" y="2156154"/>
            <a:ext cx="2490010" cy="2192956"/>
          </a:xfrm>
          <a:prstGeom prst="line">
            <a:avLst/>
          </a:prstGeom>
          <a:ln w="19050">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462F393C-DDCB-4056-BCAC-9654FFED21E5}"/>
              </a:ext>
            </a:extLst>
          </p:cNvPr>
          <p:cNvSpPr/>
          <p:nvPr/>
        </p:nvSpPr>
        <p:spPr>
          <a:xfrm>
            <a:off x="8942589" y="3984954"/>
            <a:ext cx="838200" cy="838200"/>
          </a:xfrm>
          <a:prstGeom prst="arc">
            <a:avLst>
              <a:gd name="adj1" fmla="val 17839482"/>
              <a:gd name="adj2" fmla="val 828081"/>
            </a:avLst>
          </a:prstGeom>
          <a:ln w="19050">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8C321989-8023-4D6C-B43C-B63C5B5610D6}"/>
              </a:ext>
            </a:extLst>
          </p:cNvPr>
          <p:cNvSpPr txBox="1"/>
          <p:nvPr/>
        </p:nvSpPr>
        <p:spPr>
          <a:xfrm>
            <a:off x="10618989" y="784554"/>
            <a:ext cx="457200" cy="533400"/>
          </a:xfrm>
          <a:prstGeom prst="rect">
            <a:avLst/>
          </a:prstGeom>
        </p:spPr>
        <p:txBody>
          <a:bodyPr vert="horz" wrap="square" lIns="0" tIns="0" rIns="0" bIns="0" rtlCol="0" anchor="t">
            <a:normAutofit/>
          </a:bodyPr>
          <a:lstStyle/>
          <a:p>
            <a:endParaRPr lang="en-US" dirty="0"/>
          </a:p>
        </p:txBody>
      </p:sp>
      <p:sp>
        <p:nvSpPr>
          <p:cNvPr id="9" name="TextBox 8">
            <a:extLst>
              <a:ext uri="{FF2B5EF4-FFF2-40B4-BE49-F238E27FC236}">
                <a16:creationId xmlns:a16="http://schemas.microsoft.com/office/drawing/2014/main" id="{ACD0C800-9974-4746-9F2E-A6817BC2DBD9}"/>
              </a:ext>
            </a:extLst>
          </p:cNvPr>
          <p:cNvSpPr txBox="1"/>
          <p:nvPr/>
        </p:nvSpPr>
        <p:spPr>
          <a:xfrm>
            <a:off x="11457189" y="4365954"/>
            <a:ext cx="457200" cy="533400"/>
          </a:xfrm>
          <a:prstGeom prst="rect">
            <a:avLst/>
          </a:prstGeom>
        </p:spPr>
        <p:txBody>
          <a:bodyPr vert="horz" wrap="square" lIns="0" tIns="0" rIns="0" bIns="0" rtlCol="0" anchor="t">
            <a:normAutofit/>
          </a:bodyPr>
          <a:lstStyle/>
          <a:p>
            <a:r>
              <a:rPr lang="en-US" dirty="0"/>
              <a:t>x</a:t>
            </a:r>
          </a:p>
        </p:txBody>
      </p:sp>
      <p:sp>
        <p:nvSpPr>
          <p:cNvPr id="10" name="TextBox 9">
            <a:extLst>
              <a:ext uri="{FF2B5EF4-FFF2-40B4-BE49-F238E27FC236}">
                <a16:creationId xmlns:a16="http://schemas.microsoft.com/office/drawing/2014/main" id="{EA5DE26F-58A5-400A-918F-446EB74ACAED}"/>
              </a:ext>
            </a:extLst>
          </p:cNvPr>
          <p:cNvSpPr txBox="1"/>
          <p:nvPr/>
        </p:nvSpPr>
        <p:spPr>
          <a:xfrm>
            <a:off x="9171189" y="2384754"/>
            <a:ext cx="457200" cy="533400"/>
          </a:xfrm>
          <a:prstGeom prst="rect">
            <a:avLst/>
          </a:prstGeom>
        </p:spPr>
        <p:txBody>
          <a:bodyPr vert="horz" wrap="square" lIns="0" tIns="0" rIns="0" bIns="0" rtlCol="0" anchor="t">
            <a:normAutofit/>
          </a:bodyPr>
          <a:lstStyle/>
          <a:p>
            <a:r>
              <a:rPr lang="en-US" dirty="0"/>
              <a:t>y</a:t>
            </a:r>
          </a:p>
        </p:txBody>
      </p:sp>
      <p:graphicFrame>
        <p:nvGraphicFramePr>
          <p:cNvPr id="11" name="Object 10">
            <a:extLst>
              <a:ext uri="{FF2B5EF4-FFF2-40B4-BE49-F238E27FC236}">
                <a16:creationId xmlns:a16="http://schemas.microsoft.com/office/drawing/2014/main" id="{E500E3A8-1D9F-482E-9CB4-72CD82C615B3}"/>
              </a:ext>
            </a:extLst>
          </p:cNvPr>
          <p:cNvGraphicFramePr>
            <a:graphicFrameLocks noChangeAspect="1"/>
          </p:cNvGraphicFramePr>
          <p:nvPr>
            <p:extLst>
              <p:ext uri="{D42A27DB-BD31-4B8C-83A1-F6EECF244321}">
                <p14:modId xmlns:p14="http://schemas.microsoft.com/office/powerpoint/2010/main" val="2450072478"/>
              </p:ext>
            </p:extLst>
          </p:nvPr>
        </p:nvGraphicFramePr>
        <p:xfrm>
          <a:off x="3029945" y="2980067"/>
          <a:ext cx="855663" cy="1506537"/>
        </p:xfrm>
        <a:graphic>
          <a:graphicData uri="http://schemas.openxmlformats.org/presentationml/2006/ole">
            <mc:AlternateContent xmlns:mc="http://schemas.openxmlformats.org/markup-compatibility/2006">
              <mc:Choice xmlns:v="urn:schemas-microsoft-com:vml" Requires="v">
                <p:oleObj spid="_x0000_s10252" name="Equation" r:id="rId4" imgW="520560" imgH="914400" progId="Equation.3">
                  <p:embed/>
                </p:oleObj>
              </mc:Choice>
              <mc:Fallback>
                <p:oleObj name="Equation" r:id="rId4" imgW="520560" imgH="914400" progId="Equation.3">
                  <p:embed/>
                  <p:pic>
                    <p:nvPicPr>
                      <p:cNvPr id="11" name="Object 10">
                        <a:extLst>
                          <a:ext uri="{FF2B5EF4-FFF2-40B4-BE49-F238E27FC236}">
                            <a16:creationId xmlns:a16="http://schemas.microsoft.com/office/drawing/2014/main" id="{E500E3A8-1D9F-482E-9CB4-72CD82C615B3}"/>
                          </a:ext>
                        </a:extLst>
                      </p:cNvPr>
                      <p:cNvPicPr/>
                      <p:nvPr/>
                    </p:nvPicPr>
                    <p:blipFill>
                      <a:blip r:embed="rId5"/>
                      <a:stretch>
                        <a:fillRect/>
                      </a:stretch>
                    </p:blipFill>
                    <p:spPr>
                      <a:xfrm>
                        <a:off x="3029945" y="2980067"/>
                        <a:ext cx="855663" cy="150653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FC0073E6-158B-45C5-800C-92DEE2D63761}"/>
              </a:ext>
            </a:extLst>
          </p:cNvPr>
          <p:cNvGraphicFramePr>
            <a:graphicFrameLocks noChangeAspect="1"/>
          </p:cNvGraphicFramePr>
          <p:nvPr>
            <p:extLst>
              <p:ext uri="{D42A27DB-BD31-4B8C-83A1-F6EECF244321}">
                <p14:modId xmlns:p14="http://schemas.microsoft.com/office/powerpoint/2010/main" val="884610964"/>
              </p:ext>
            </p:extLst>
          </p:nvPr>
        </p:nvGraphicFramePr>
        <p:xfrm>
          <a:off x="3896720" y="4504067"/>
          <a:ext cx="2378075" cy="1506537"/>
        </p:xfrm>
        <a:graphic>
          <a:graphicData uri="http://schemas.openxmlformats.org/presentationml/2006/ole">
            <mc:AlternateContent xmlns:mc="http://schemas.openxmlformats.org/markup-compatibility/2006">
              <mc:Choice xmlns:v="urn:schemas-microsoft-com:vml" Requires="v">
                <p:oleObj spid="_x0000_s10253" name="Equation" r:id="rId6" imgW="1447560" imgH="914400" progId="Equation.3">
                  <p:embed/>
                </p:oleObj>
              </mc:Choice>
              <mc:Fallback>
                <p:oleObj name="Equation" r:id="rId6" imgW="1447560" imgH="914400" progId="Equation.3">
                  <p:embed/>
                  <p:pic>
                    <p:nvPicPr>
                      <p:cNvPr id="12" name="Object 11">
                        <a:extLst>
                          <a:ext uri="{FF2B5EF4-FFF2-40B4-BE49-F238E27FC236}">
                            <a16:creationId xmlns:a16="http://schemas.microsoft.com/office/drawing/2014/main" id="{FC0073E6-158B-45C5-800C-92DEE2D63761}"/>
                          </a:ext>
                        </a:extLst>
                      </p:cNvPr>
                      <p:cNvPicPr/>
                      <p:nvPr/>
                    </p:nvPicPr>
                    <p:blipFill>
                      <a:blip r:embed="rId7"/>
                      <a:stretch>
                        <a:fillRect/>
                      </a:stretch>
                    </p:blipFill>
                    <p:spPr>
                      <a:xfrm>
                        <a:off x="3896720" y="4504067"/>
                        <a:ext cx="2378075" cy="1506537"/>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AF36258D-1373-454E-95F7-1F6A0193E797}"/>
              </a:ext>
            </a:extLst>
          </p:cNvPr>
          <p:cNvGrpSpPr/>
          <p:nvPr/>
        </p:nvGrpSpPr>
        <p:grpSpPr>
          <a:xfrm>
            <a:off x="9856989" y="2613354"/>
            <a:ext cx="1456349" cy="1195677"/>
            <a:chOff x="9589049" y="2574876"/>
            <a:chExt cx="1456349" cy="1195677"/>
          </a:xfrm>
        </p:grpSpPr>
        <p:sp>
          <p:nvSpPr>
            <p:cNvPr id="14" name="Rectangle 13">
              <a:extLst>
                <a:ext uri="{FF2B5EF4-FFF2-40B4-BE49-F238E27FC236}">
                  <a16:creationId xmlns:a16="http://schemas.microsoft.com/office/drawing/2014/main" id="{7ABCAE65-7055-497D-B2DE-AD7F81E08F98}"/>
                </a:ext>
              </a:extLst>
            </p:cNvPr>
            <p:cNvSpPr/>
            <p:nvPr/>
          </p:nvSpPr>
          <p:spPr>
            <a:xfrm rot="19028615">
              <a:off x="9666535" y="3248915"/>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8C7595-1E06-477D-8160-DDFF9F625DC2}"/>
                </a:ext>
              </a:extLst>
            </p:cNvPr>
            <p:cNvSpPr/>
            <p:nvPr/>
          </p:nvSpPr>
          <p:spPr>
            <a:xfrm rot="18000000">
              <a:off x="10199935" y="2715515"/>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6E71030-3E0E-4EBE-91CB-D394677B1B89}"/>
                </a:ext>
              </a:extLst>
            </p:cNvPr>
            <p:cNvSpPr/>
            <p:nvPr/>
          </p:nvSpPr>
          <p:spPr>
            <a:xfrm rot="19028615">
              <a:off x="10047534" y="36299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BDDF0CF-FD0E-4752-AF83-20119FA81B82}"/>
                </a:ext>
              </a:extLst>
            </p:cNvPr>
            <p:cNvSpPr/>
            <p:nvPr/>
          </p:nvSpPr>
          <p:spPr>
            <a:xfrm rot="18000000">
              <a:off x="10580934" y="30965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8340798-7DCD-42C7-80D6-2935115CCC02}"/>
                </a:ext>
              </a:extLst>
            </p:cNvPr>
            <p:cNvSpPr/>
            <p:nvPr/>
          </p:nvSpPr>
          <p:spPr>
            <a:xfrm rot="19028615">
              <a:off x="9589049" y="2812188"/>
              <a:ext cx="1456349" cy="91024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9" name="Straight Connector 18">
            <a:extLst>
              <a:ext uri="{FF2B5EF4-FFF2-40B4-BE49-F238E27FC236}">
                <a16:creationId xmlns:a16="http://schemas.microsoft.com/office/drawing/2014/main" id="{C5FF1AAD-DD8A-47FE-9BF0-9DA8DA979D10}"/>
              </a:ext>
            </a:extLst>
          </p:cNvPr>
          <p:cNvCxnSpPr/>
          <p:nvPr/>
        </p:nvCxnSpPr>
        <p:spPr>
          <a:xfrm flipV="1">
            <a:off x="10923789" y="2040383"/>
            <a:ext cx="762000" cy="1411171"/>
          </a:xfrm>
          <a:prstGeom prst="line">
            <a:avLst/>
          </a:prstGeom>
          <a:ln w="19050">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807DB810-D403-4C10-9131-8385C1BC88A0}"/>
              </a:ext>
            </a:extLst>
          </p:cNvPr>
          <p:cNvSpPr/>
          <p:nvPr/>
        </p:nvSpPr>
        <p:spPr>
          <a:xfrm rot="19800000">
            <a:off x="11072806" y="2080956"/>
            <a:ext cx="838200" cy="838200"/>
          </a:xfrm>
          <a:prstGeom prst="arc">
            <a:avLst>
              <a:gd name="adj1" fmla="val 17839482"/>
              <a:gd name="adj2" fmla="val 828081"/>
            </a:avLst>
          </a:prstGeom>
          <a:ln w="19050">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21" name="Object 20">
            <a:extLst>
              <a:ext uri="{FF2B5EF4-FFF2-40B4-BE49-F238E27FC236}">
                <a16:creationId xmlns:a16="http://schemas.microsoft.com/office/drawing/2014/main" id="{3B338656-EA8F-487C-A04D-C15994A3E088}"/>
              </a:ext>
            </a:extLst>
          </p:cNvPr>
          <p:cNvGraphicFramePr>
            <a:graphicFrameLocks noChangeAspect="1"/>
          </p:cNvGraphicFramePr>
          <p:nvPr>
            <p:extLst>
              <p:ext uri="{D42A27DB-BD31-4B8C-83A1-F6EECF244321}">
                <p14:modId xmlns:p14="http://schemas.microsoft.com/office/powerpoint/2010/main" val="3227028824"/>
              </p:ext>
            </p:extLst>
          </p:nvPr>
        </p:nvGraphicFramePr>
        <p:xfrm>
          <a:off x="9780789" y="3996066"/>
          <a:ext cx="209550" cy="293688"/>
        </p:xfrm>
        <a:graphic>
          <a:graphicData uri="http://schemas.openxmlformats.org/presentationml/2006/ole">
            <mc:AlternateContent xmlns:mc="http://schemas.openxmlformats.org/markup-compatibility/2006">
              <mc:Choice xmlns:v="urn:schemas-microsoft-com:vml" Requires="v">
                <p:oleObj spid="_x0000_s10254" name="Equation" r:id="rId8" imgW="126720" imgH="177480" progId="Equation.3">
                  <p:embed/>
                </p:oleObj>
              </mc:Choice>
              <mc:Fallback>
                <p:oleObj name="Equation" r:id="rId8" imgW="126720" imgH="177480" progId="Equation.3">
                  <p:embed/>
                  <p:pic>
                    <p:nvPicPr>
                      <p:cNvPr id="21" name="Object 20">
                        <a:extLst>
                          <a:ext uri="{FF2B5EF4-FFF2-40B4-BE49-F238E27FC236}">
                            <a16:creationId xmlns:a16="http://schemas.microsoft.com/office/drawing/2014/main" id="{3B338656-EA8F-487C-A04D-C15994A3E088}"/>
                          </a:ext>
                        </a:extLst>
                      </p:cNvPr>
                      <p:cNvPicPr/>
                      <p:nvPr/>
                    </p:nvPicPr>
                    <p:blipFill>
                      <a:blip r:embed="rId9"/>
                      <a:stretch>
                        <a:fillRect/>
                      </a:stretch>
                    </p:blipFill>
                    <p:spPr>
                      <a:xfrm>
                        <a:off x="9780789" y="3996066"/>
                        <a:ext cx="209550" cy="293688"/>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A7CB9938-6AB2-439A-8FB5-0787550B5A68}"/>
              </a:ext>
            </a:extLst>
          </p:cNvPr>
          <p:cNvGraphicFramePr>
            <a:graphicFrameLocks noChangeAspect="1"/>
          </p:cNvGraphicFramePr>
          <p:nvPr>
            <p:extLst>
              <p:ext uri="{D42A27DB-BD31-4B8C-83A1-F6EECF244321}">
                <p14:modId xmlns:p14="http://schemas.microsoft.com/office/powerpoint/2010/main" val="2913291913"/>
              </p:ext>
            </p:extLst>
          </p:nvPr>
        </p:nvGraphicFramePr>
        <p:xfrm>
          <a:off x="11762783" y="1830717"/>
          <a:ext cx="209550" cy="336550"/>
        </p:xfrm>
        <a:graphic>
          <a:graphicData uri="http://schemas.openxmlformats.org/presentationml/2006/ole">
            <mc:AlternateContent xmlns:mc="http://schemas.openxmlformats.org/markup-compatibility/2006">
              <mc:Choice xmlns:v="urn:schemas-microsoft-com:vml" Requires="v">
                <p:oleObj spid="_x0000_s10255" name="Equation" r:id="rId10" imgW="126720" imgH="203040" progId="Equation.3">
                  <p:embed/>
                </p:oleObj>
              </mc:Choice>
              <mc:Fallback>
                <p:oleObj name="Equation" r:id="rId10" imgW="126720" imgH="203040" progId="Equation.3">
                  <p:embed/>
                  <p:pic>
                    <p:nvPicPr>
                      <p:cNvPr id="22" name="Object 21">
                        <a:extLst>
                          <a:ext uri="{FF2B5EF4-FFF2-40B4-BE49-F238E27FC236}">
                            <a16:creationId xmlns:a16="http://schemas.microsoft.com/office/drawing/2014/main" id="{A7CB9938-6AB2-439A-8FB5-0787550B5A68}"/>
                          </a:ext>
                        </a:extLst>
                      </p:cNvPr>
                      <p:cNvPicPr/>
                      <p:nvPr/>
                    </p:nvPicPr>
                    <p:blipFill>
                      <a:blip r:embed="rId11"/>
                      <a:stretch>
                        <a:fillRect/>
                      </a:stretch>
                    </p:blipFill>
                    <p:spPr>
                      <a:xfrm>
                        <a:off x="11762783" y="1830717"/>
                        <a:ext cx="209550" cy="336550"/>
                      </a:xfrm>
                      <a:prstGeom prst="rect">
                        <a:avLst/>
                      </a:prstGeom>
                    </p:spPr>
                  </p:pic>
                </p:oleObj>
              </mc:Fallback>
            </mc:AlternateContent>
          </a:graphicData>
        </a:graphic>
      </p:graphicFrame>
      <p:pic>
        <p:nvPicPr>
          <p:cNvPr id="23" name="Picture 22">
            <a:extLst>
              <a:ext uri="{FF2B5EF4-FFF2-40B4-BE49-F238E27FC236}">
                <a16:creationId xmlns:a16="http://schemas.microsoft.com/office/drawing/2014/main" id="{6572E0A9-D280-4E29-9E73-46F6847C2790}"/>
              </a:ext>
            </a:extLst>
          </p:cNvPr>
          <p:cNvPicPr>
            <a:picLocks noChangeAspect="1"/>
          </p:cNvPicPr>
          <p:nvPr/>
        </p:nvPicPr>
        <p:blipFill rotWithShape="1">
          <a:blip r:embed="rId12"/>
          <a:srcRect l="13773" t="11241" r="12190"/>
          <a:stretch/>
        </p:blipFill>
        <p:spPr>
          <a:xfrm>
            <a:off x="6275589" y="2613354"/>
            <a:ext cx="1939332" cy="1547132"/>
          </a:xfrm>
          <a:prstGeom prst="rect">
            <a:avLst/>
          </a:prstGeom>
        </p:spPr>
      </p:pic>
      <p:cxnSp>
        <p:nvCxnSpPr>
          <p:cNvPr id="24" name="Straight Arrow Connector 23">
            <a:extLst>
              <a:ext uri="{FF2B5EF4-FFF2-40B4-BE49-F238E27FC236}">
                <a16:creationId xmlns:a16="http://schemas.microsoft.com/office/drawing/2014/main" id="{95BDEC32-E8C5-475E-A891-50B7515EDA06}"/>
              </a:ext>
            </a:extLst>
          </p:cNvPr>
          <p:cNvCxnSpPr/>
          <p:nvPr/>
        </p:nvCxnSpPr>
        <p:spPr>
          <a:xfrm flipV="1">
            <a:off x="9856989" y="2613354"/>
            <a:ext cx="533400" cy="45720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Object 24">
            <a:extLst>
              <a:ext uri="{FF2B5EF4-FFF2-40B4-BE49-F238E27FC236}">
                <a16:creationId xmlns:a16="http://schemas.microsoft.com/office/drawing/2014/main" id="{683D7033-B300-4DDA-A31A-95FC34164FF0}"/>
              </a:ext>
            </a:extLst>
          </p:cNvPr>
          <p:cNvGraphicFramePr>
            <a:graphicFrameLocks noChangeAspect="1"/>
          </p:cNvGraphicFramePr>
          <p:nvPr>
            <p:extLst>
              <p:ext uri="{D42A27DB-BD31-4B8C-83A1-F6EECF244321}">
                <p14:modId xmlns:p14="http://schemas.microsoft.com/office/powerpoint/2010/main" val="2724703817"/>
              </p:ext>
            </p:extLst>
          </p:nvPr>
        </p:nvGraphicFramePr>
        <p:xfrm>
          <a:off x="9889533" y="2481592"/>
          <a:ext cx="146050" cy="295275"/>
        </p:xfrm>
        <a:graphic>
          <a:graphicData uri="http://schemas.openxmlformats.org/presentationml/2006/ole">
            <mc:AlternateContent xmlns:mc="http://schemas.openxmlformats.org/markup-compatibility/2006">
              <mc:Choice xmlns:v="urn:schemas-microsoft-com:vml" Requires="v">
                <p:oleObj spid="_x0000_s10256" name="Equation" r:id="rId13" imgW="88560" imgH="177480" progId="Equation.3">
                  <p:embed/>
                </p:oleObj>
              </mc:Choice>
              <mc:Fallback>
                <p:oleObj name="Equation" r:id="rId13" imgW="88560" imgH="177480" progId="Equation.3">
                  <p:embed/>
                  <p:pic>
                    <p:nvPicPr>
                      <p:cNvPr id="25" name="Object 24">
                        <a:extLst>
                          <a:ext uri="{FF2B5EF4-FFF2-40B4-BE49-F238E27FC236}">
                            <a16:creationId xmlns:a16="http://schemas.microsoft.com/office/drawing/2014/main" id="{683D7033-B300-4DDA-A31A-95FC34164FF0}"/>
                          </a:ext>
                        </a:extLst>
                      </p:cNvPr>
                      <p:cNvPicPr/>
                      <p:nvPr/>
                    </p:nvPicPr>
                    <p:blipFill>
                      <a:blip r:embed="rId14"/>
                      <a:stretch>
                        <a:fillRect/>
                      </a:stretch>
                    </p:blipFill>
                    <p:spPr>
                      <a:xfrm>
                        <a:off x="9889533" y="2481592"/>
                        <a:ext cx="146050" cy="295275"/>
                      </a:xfrm>
                      <a:prstGeom prst="rect">
                        <a:avLst/>
                      </a:prstGeom>
                    </p:spPr>
                  </p:pic>
                </p:oleObj>
              </mc:Fallback>
            </mc:AlternateContent>
          </a:graphicData>
        </a:graphic>
      </p:graphicFrame>
    </p:spTree>
    <p:extLst>
      <p:ext uri="{BB962C8B-B14F-4D97-AF65-F5344CB8AC3E}">
        <p14:creationId xmlns:p14="http://schemas.microsoft.com/office/powerpoint/2010/main" val="2281814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Steering Control – Line Following</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Line (track) following</a:t>
            </a:r>
          </a:p>
          <a:p>
            <a:pPr lvl="1"/>
            <a:r>
              <a:rPr lang="en-US" dirty="0"/>
              <a:t>Keep line in the center of car</a:t>
            </a:r>
          </a:p>
          <a:p>
            <a:pPr lvl="1"/>
            <a:r>
              <a:rPr lang="en-US" dirty="0"/>
              <a:t>Disturbances will perturb the car from being over the center of the line</a:t>
            </a:r>
            <a:endParaRPr lang="en-US" altLang="en-US" dirty="0"/>
          </a:p>
        </p:txBody>
      </p:sp>
      <p:sp>
        <p:nvSpPr>
          <p:cNvPr id="4" name="TextBox 3">
            <a:extLst>
              <a:ext uri="{FF2B5EF4-FFF2-40B4-BE49-F238E27FC236}">
                <a16:creationId xmlns:a16="http://schemas.microsoft.com/office/drawing/2014/main" id="{BDD54C35-13C5-41AF-A668-AAFE3E592809}"/>
              </a:ext>
            </a:extLst>
          </p:cNvPr>
          <p:cNvSpPr txBox="1"/>
          <p:nvPr/>
        </p:nvSpPr>
        <p:spPr>
          <a:xfrm>
            <a:off x="10741819" y="1447800"/>
            <a:ext cx="457200" cy="533400"/>
          </a:xfrm>
          <a:prstGeom prst="rect">
            <a:avLst/>
          </a:prstGeom>
        </p:spPr>
        <p:txBody>
          <a:bodyPr vert="horz" wrap="square" lIns="0" tIns="0" rIns="0" bIns="0" rtlCol="0" anchor="t">
            <a:normAutofit/>
          </a:bodyPr>
          <a:lstStyle/>
          <a:p>
            <a:endParaRPr lang="en-US" dirty="0"/>
          </a:p>
        </p:txBody>
      </p:sp>
      <p:sp>
        <p:nvSpPr>
          <p:cNvPr id="5" name="Rectangle 4">
            <a:extLst>
              <a:ext uri="{FF2B5EF4-FFF2-40B4-BE49-F238E27FC236}">
                <a16:creationId xmlns:a16="http://schemas.microsoft.com/office/drawing/2014/main" id="{A2093BE3-6B98-4387-A295-4F24E8140FC9}"/>
              </a:ext>
            </a:extLst>
          </p:cNvPr>
          <p:cNvSpPr/>
          <p:nvPr/>
        </p:nvSpPr>
        <p:spPr>
          <a:xfrm>
            <a:off x="835819" y="4191002"/>
            <a:ext cx="30480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C3003273-3E48-4E7B-86B8-70FD5270688E}"/>
              </a:ext>
            </a:extLst>
          </p:cNvPr>
          <p:cNvGrpSpPr/>
          <p:nvPr/>
        </p:nvGrpSpPr>
        <p:grpSpPr>
          <a:xfrm rot="2567634">
            <a:off x="1457557" y="3707072"/>
            <a:ext cx="1456349" cy="1055037"/>
            <a:chOff x="9589049" y="2715516"/>
            <a:chExt cx="1456349" cy="1055037"/>
          </a:xfrm>
        </p:grpSpPr>
        <p:sp>
          <p:nvSpPr>
            <p:cNvPr id="7" name="Rectangle 6">
              <a:extLst>
                <a:ext uri="{FF2B5EF4-FFF2-40B4-BE49-F238E27FC236}">
                  <a16:creationId xmlns:a16="http://schemas.microsoft.com/office/drawing/2014/main" id="{F3BAE8F2-BD77-4EC0-8B55-ED7152BFD182}"/>
                </a:ext>
              </a:extLst>
            </p:cNvPr>
            <p:cNvSpPr/>
            <p:nvPr/>
          </p:nvSpPr>
          <p:spPr>
            <a:xfrm rot="19028615">
              <a:off x="9666535" y="3248915"/>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3E34ED5-39BB-4C2F-A4E0-C347DA19361D}"/>
                </a:ext>
              </a:extLst>
            </p:cNvPr>
            <p:cNvSpPr/>
            <p:nvPr/>
          </p:nvSpPr>
          <p:spPr>
            <a:xfrm rot="19032366">
              <a:off x="10199934" y="2715516"/>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F19A132-2FDF-4314-84B6-5AFCB1012F5A}"/>
                </a:ext>
              </a:extLst>
            </p:cNvPr>
            <p:cNvSpPr/>
            <p:nvPr/>
          </p:nvSpPr>
          <p:spPr>
            <a:xfrm rot="19028615">
              <a:off x="10047534" y="36299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8DD36FF-24ED-4688-9B53-D15DA002E4EE}"/>
                </a:ext>
              </a:extLst>
            </p:cNvPr>
            <p:cNvSpPr/>
            <p:nvPr/>
          </p:nvSpPr>
          <p:spPr>
            <a:xfrm rot="19032366">
              <a:off x="10580934" y="30965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BC0687B-4580-4FE9-ACEB-29A108623C3C}"/>
                </a:ext>
              </a:extLst>
            </p:cNvPr>
            <p:cNvSpPr/>
            <p:nvPr/>
          </p:nvSpPr>
          <p:spPr>
            <a:xfrm rot="19028615">
              <a:off x="9589049" y="2812188"/>
              <a:ext cx="1456349" cy="91024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8661FE1E-154D-4AC8-9743-228BDC09F2DE}"/>
              </a:ext>
            </a:extLst>
          </p:cNvPr>
          <p:cNvSpPr/>
          <p:nvPr/>
        </p:nvSpPr>
        <p:spPr>
          <a:xfrm>
            <a:off x="4722019" y="4191000"/>
            <a:ext cx="30480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65F24406-AF5B-40FA-A0DF-4E086DB1EF78}"/>
              </a:ext>
            </a:extLst>
          </p:cNvPr>
          <p:cNvGrpSpPr/>
          <p:nvPr/>
        </p:nvGrpSpPr>
        <p:grpSpPr>
          <a:xfrm rot="2567634">
            <a:off x="5343757" y="3173670"/>
            <a:ext cx="1456349" cy="1055037"/>
            <a:chOff x="9589049" y="2715516"/>
            <a:chExt cx="1456349" cy="1055037"/>
          </a:xfrm>
        </p:grpSpPr>
        <p:sp>
          <p:nvSpPr>
            <p:cNvPr id="14" name="Rectangle 13">
              <a:extLst>
                <a:ext uri="{FF2B5EF4-FFF2-40B4-BE49-F238E27FC236}">
                  <a16:creationId xmlns:a16="http://schemas.microsoft.com/office/drawing/2014/main" id="{92D0D9DF-1DAA-49D1-B355-6E6F3D9D5AA2}"/>
                </a:ext>
              </a:extLst>
            </p:cNvPr>
            <p:cNvSpPr/>
            <p:nvPr/>
          </p:nvSpPr>
          <p:spPr>
            <a:xfrm rot="19028615">
              <a:off x="9666535" y="3248915"/>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0385D0E-34FD-46B8-AA9A-7550C925326C}"/>
                </a:ext>
              </a:extLst>
            </p:cNvPr>
            <p:cNvSpPr/>
            <p:nvPr/>
          </p:nvSpPr>
          <p:spPr>
            <a:xfrm rot="20832366">
              <a:off x="10199934" y="2715516"/>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3AC2305-5B48-4013-B953-57C29705DFB4}"/>
                </a:ext>
              </a:extLst>
            </p:cNvPr>
            <p:cNvSpPr/>
            <p:nvPr/>
          </p:nvSpPr>
          <p:spPr>
            <a:xfrm rot="19028615">
              <a:off x="10047534" y="36299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A6CCC96-86B6-4C9A-BB3C-539419B09508}"/>
                </a:ext>
              </a:extLst>
            </p:cNvPr>
            <p:cNvSpPr/>
            <p:nvPr/>
          </p:nvSpPr>
          <p:spPr>
            <a:xfrm rot="20832366">
              <a:off x="10580934" y="30965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A36FA69-2915-47DA-9B9C-5A8B41F716C5}"/>
                </a:ext>
              </a:extLst>
            </p:cNvPr>
            <p:cNvSpPr/>
            <p:nvPr/>
          </p:nvSpPr>
          <p:spPr>
            <a:xfrm rot="19028615">
              <a:off x="9589049" y="2812188"/>
              <a:ext cx="1456349" cy="91024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9" name="Rectangle 18">
            <a:extLst>
              <a:ext uri="{FF2B5EF4-FFF2-40B4-BE49-F238E27FC236}">
                <a16:creationId xmlns:a16="http://schemas.microsoft.com/office/drawing/2014/main" id="{91360753-5BDA-4A28-B215-89539916F61E}"/>
              </a:ext>
            </a:extLst>
          </p:cNvPr>
          <p:cNvSpPr/>
          <p:nvPr/>
        </p:nvSpPr>
        <p:spPr>
          <a:xfrm>
            <a:off x="8379619" y="4191000"/>
            <a:ext cx="30480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DE75E4FD-B078-4BFD-90C9-11EFB6A8C149}"/>
              </a:ext>
            </a:extLst>
          </p:cNvPr>
          <p:cNvGrpSpPr/>
          <p:nvPr/>
        </p:nvGrpSpPr>
        <p:grpSpPr>
          <a:xfrm rot="2567634">
            <a:off x="9125329" y="4145552"/>
            <a:ext cx="1456349" cy="1195676"/>
            <a:chOff x="9601788" y="2574877"/>
            <a:chExt cx="1456349" cy="1195676"/>
          </a:xfrm>
        </p:grpSpPr>
        <p:sp>
          <p:nvSpPr>
            <p:cNvPr id="21" name="Rectangle 20">
              <a:extLst>
                <a:ext uri="{FF2B5EF4-FFF2-40B4-BE49-F238E27FC236}">
                  <a16:creationId xmlns:a16="http://schemas.microsoft.com/office/drawing/2014/main" id="{6FAEEC95-8A99-424B-A263-E25E77B4DB96}"/>
                </a:ext>
              </a:extLst>
            </p:cNvPr>
            <p:cNvSpPr/>
            <p:nvPr/>
          </p:nvSpPr>
          <p:spPr>
            <a:xfrm rot="19028615">
              <a:off x="9666535" y="3248915"/>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18F78AA-6D86-4EF1-8942-FA7880070C70}"/>
                </a:ext>
              </a:extLst>
            </p:cNvPr>
            <p:cNvSpPr/>
            <p:nvPr/>
          </p:nvSpPr>
          <p:spPr>
            <a:xfrm rot="17232366">
              <a:off x="10199934" y="2715516"/>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3260937-C08A-4DE5-8546-56CBA65B8488}"/>
                </a:ext>
              </a:extLst>
            </p:cNvPr>
            <p:cNvSpPr/>
            <p:nvPr/>
          </p:nvSpPr>
          <p:spPr>
            <a:xfrm rot="19028615">
              <a:off x="10047534" y="36299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434C554-E91C-4C32-ABDB-2EC43275F616}"/>
                </a:ext>
              </a:extLst>
            </p:cNvPr>
            <p:cNvSpPr/>
            <p:nvPr/>
          </p:nvSpPr>
          <p:spPr>
            <a:xfrm rot="17232366">
              <a:off x="10580934" y="30965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21F0870-4D92-477A-8F82-D1B58A4065E8}"/>
                </a:ext>
              </a:extLst>
            </p:cNvPr>
            <p:cNvSpPr/>
            <p:nvPr/>
          </p:nvSpPr>
          <p:spPr>
            <a:xfrm rot="19028615">
              <a:off x="9601788" y="2818810"/>
              <a:ext cx="1456349" cy="91024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6" name="Content Placeholder 1">
            <a:extLst>
              <a:ext uri="{FF2B5EF4-FFF2-40B4-BE49-F238E27FC236}">
                <a16:creationId xmlns:a16="http://schemas.microsoft.com/office/drawing/2014/main" id="{4294662E-0013-49CF-888A-F934602C8D4D}"/>
              </a:ext>
            </a:extLst>
          </p:cNvPr>
          <p:cNvSpPr txBox="1">
            <a:spLocks/>
          </p:cNvSpPr>
          <p:nvPr/>
        </p:nvSpPr>
        <p:spPr>
          <a:xfrm>
            <a:off x="302419" y="5562600"/>
            <a:ext cx="3581400" cy="381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538162" lvl="1" indent="0">
              <a:buNone/>
            </a:pPr>
            <a:r>
              <a:rPr lang="en-US" dirty="0"/>
              <a:t>Nominal (straight) steering</a:t>
            </a:r>
          </a:p>
          <a:p>
            <a:endParaRPr lang="en-US" dirty="0"/>
          </a:p>
        </p:txBody>
      </p:sp>
      <p:sp>
        <p:nvSpPr>
          <p:cNvPr id="27" name="Content Placeholder 1">
            <a:extLst>
              <a:ext uri="{FF2B5EF4-FFF2-40B4-BE49-F238E27FC236}">
                <a16:creationId xmlns:a16="http://schemas.microsoft.com/office/drawing/2014/main" id="{2221C2C5-C447-44B7-A7B4-1A37F779AA86}"/>
              </a:ext>
            </a:extLst>
          </p:cNvPr>
          <p:cNvSpPr txBox="1">
            <a:spLocks/>
          </p:cNvSpPr>
          <p:nvPr/>
        </p:nvSpPr>
        <p:spPr>
          <a:xfrm>
            <a:off x="4264819" y="5638800"/>
            <a:ext cx="3581400" cy="381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538162" lvl="1" indent="0">
              <a:buNone/>
            </a:pPr>
            <a:r>
              <a:rPr lang="en-US" dirty="0"/>
              <a:t>Correct to the right</a:t>
            </a:r>
          </a:p>
          <a:p>
            <a:endParaRPr lang="en-US" dirty="0"/>
          </a:p>
        </p:txBody>
      </p:sp>
      <p:sp>
        <p:nvSpPr>
          <p:cNvPr id="28" name="Content Placeholder 1">
            <a:extLst>
              <a:ext uri="{FF2B5EF4-FFF2-40B4-BE49-F238E27FC236}">
                <a16:creationId xmlns:a16="http://schemas.microsoft.com/office/drawing/2014/main" id="{9AD227D5-2584-4C0A-A0D0-BD2D758EE0A6}"/>
              </a:ext>
            </a:extLst>
          </p:cNvPr>
          <p:cNvSpPr txBox="1">
            <a:spLocks/>
          </p:cNvSpPr>
          <p:nvPr/>
        </p:nvSpPr>
        <p:spPr>
          <a:xfrm>
            <a:off x="8303419" y="5638800"/>
            <a:ext cx="3581400" cy="381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538162" lvl="1" indent="0">
              <a:buNone/>
            </a:pPr>
            <a:r>
              <a:rPr lang="en-US" dirty="0"/>
              <a:t>Correct to the left</a:t>
            </a:r>
          </a:p>
          <a:p>
            <a:endParaRPr lang="en-US" dirty="0"/>
          </a:p>
        </p:txBody>
      </p:sp>
    </p:spTree>
    <p:extLst>
      <p:ext uri="{BB962C8B-B14F-4D97-AF65-F5344CB8AC3E}">
        <p14:creationId xmlns:p14="http://schemas.microsoft.com/office/powerpoint/2010/main" val="2950942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Steering Control – Line Following</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Line (track) following</a:t>
            </a:r>
          </a:p>
          <a:p>
            <a:pPr lvl="1"/>
            <a:r>
              <a:rPr lang="en-US" dirty="0"/>
              <a:t>Keep line in the center of car</a:t>
            </a:r>
          </a:p>
          <a:p>
            <a:pPr lvl="1"/>
            <a:r>
              <a:rPr lang="en-US" dirty="0"/>
              <a:t>Disturbances will perturb the car from being over the center of the </a:t>
            </a:r>
            <a:r>
              <a:rPr lang="en-US" dirty="0">
                <a:solidFill>
                  <a:srgbClr val="FF0000"/>
                </a:solidFill>
              </a:rPr>
              <a:t>car</a:t>
            </a:r>
          </a:p>
        </p:txBody>
      </p:sp>
      <p:sp>
        <p:nvSpPr>
          <p:cNvPr id="4" name="TextBox 3">
            <a:extLst>
              <a:ext uri="{FF2B5EF4-FFF2-40B4-BE49-F238E27FC236}">
                <a16:creationId xmlns:a16="http://schemas.microsoft.com/office/drawing/2014/main" id="{D1BE7436-902A-41DA-A7F2-892EAFDFB4C2}"/>
              </a:ext>
            </a:extLst>
          </p:cNvPr>
          <p:cNvSpPr txBox="1"/>
          <p:nvPr/>
        </p:nvSpPr>
        <p:spPr>
          <a:xfrm>
            <a:off x="10741819" y="1447800"/>
            <a:ext cx="457200" cy="533400"/>
          </a:xfrm>
          <a:prstGeom prst="rect">
            <a:avLst/>
          </a:prstGeom>
        </p:spPr>
        <p:txBody>
          <a:bodyPr vert="horz" wrap="square" lIns="0" tIns="0" rIns="0" bIns="0" rtlCol="0" anchor="t">
            <a:normAutofit/>
          </a:bodyPr>
          <a:lstStyle/>
          <a:p>
            <a:endParaRPr lang="en-US" dirty="0"/>
          </a:p>
        </p:txBody>
      </p:sp>
      <p:sp>
        <p:nvSpPr>
          <p:cNvPr id="5" name="Rectangle 4">
            <a:extLst>
              <a:ext uri="{FF2B5EF4-FFF2-40B4-BE49-F238E27FC236}">
                <a16:creationId xmlns:a16="http://schemas.microsoft.com/office/drawing/2014/main" id="{A44500E3-DD81-4BBE-A846-772D9BD3FFD1}"/>
              </a:ext>
            </a:extLst>
          </p:cNvPr>
          <p:cNvSpPr/>
          <p:nvPr/>
        </p:nvSpPr>
        <p:spPr>
          <a:xfrm>
            <a:off x="835819" y="4191002"/>
            <a:ext cx="30480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0F132AB1-2312-4821-BE50-188114F46A3D}"/>
              </a:ext>
            </a:extLst>
          </p:cNvPr>
          <p:cNvGrpSpPr/>
          <p:nvPr/>
        </p:nvGrpSpPr>
        <p:grpSpPr>
          <a:xfrm rot="2567634">
            <a:off x="1457557" y="3707072"/>
            <a:ext cx="1456349" cy="1055037"/>
            <a:chOff x="9589049" y="2715516"/>
            <a:chExt cx="1456349" cy="1055037"/>
          </a:xfrm>
        </p:grpSpPr>
        <p:sp>
          <p:nvSpPr>
            <p:cNvPr id="7" name="Rectangle 6">
              <a:extLst>
                <a:ext uri="{FF2B5EF4-FFF2-40B4-BE49-F238E27FC236}">
                  <a16:creationId xmlns:a16="http://schemas.microsoft.com/office/drawing/2014/main" id="{AAD48E45-3659-49C0-81EF-B1371F4310AD}"/>
                </a:ext>
              </a:extLst>
            </p:cNvPr>
            <p:cNvSpPr/>
            <p:nvPr/>
          </p:nvSpPr>
          <p:spPr>
            <a:xfrm rot="19028615">
              <a:off x="9666535" y="3248915"/>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4347267-9269-4C9E-A01A-C1A729349FB2}"/>
                </a:ext>
              </a:extLst>
            </p:cNvPr>
            <p:cNvSpPr/>
            <p:nvPr/>
          </p:nvSpPr>
          <p:spPr>
            <a:xfrm rot="19032366">
              <a:off x="10199934" y="2715516"/>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168BB2F-8540-4D27-9BF6-ED5409649034}"/>
                </a:ext>
              </a:extLst>
            </p:cNvPr>
            <p:cNvSpPr/>
            <p:nvPr/>
          </p:nvSpPr>
          <p:spPr>
            <a:xfrm rot="19028615">
              <a:off x="10047534" y="36299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EAAB5F9-D72C-4023-8B42-0DD2749706F2}"/>
                </a:ext>
              </a:extLst>
            </p:cNvPr>
            <p:cNvSpPr/>
            <p:nvPr/>
          </p:nvSpPr>
          <p:spPr>
            <a:xfrm rot="19032366">
              <a:off x="10580934" y="30965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1A2F223-B0F8-47A1-A0B6-D15E663E4B53}"/>
                </a:ext>
              </a:extLst>
            </p:cNvPr>
            <p:cNvSpPr/>
            <p:nvPr/>
          </p:nvSpPr>
          <p:spPr>
            <a:xfrm rot="19028615">
              <a:off x="9589049" y="2812188"/>
              <a:ext cx="1456349" cy="91024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5B90CE8F-E087-4A2C-894D-92CAAE4F0FBE}"/>
              </a:ext>
            </a:extLst>
          </p:cNvPr>
          <p:cNvSpPr/>
          <p:nvPr/>
        </p:nvSpPr>
        <p:spPr>
          <a:xfrm>
            <a:off x="4722019" y="4191000"/>
            <a:ext cx="30480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47EF7789-5172-43B0-82C0-05E045312303}"/>
              </a:ext>
            </a:extLst>
          </p:cNvPr>
          <p:cNvGrpSpPr/>
          <p:nvPr/>
        </p:nvGrpSpPr>
        <p:grpSpPr>
          <a:xfrm rot="2567634">
            <a:off x="5343757" y="3173670"/>
            <a:ext cx="1456349" cy="1055037"/>
            <a:chOff x="9589049" y="2715516"/>
            <a:chExt cx="1456349" cy="1055037"/>
          </a:xfrm>
        </p:grpSpPr>
        <p:sp>
          <p:nvSpPr>
            <p:cNvPr id="14" name="Rectangle 13">
              <a:extLst>
                <a:ext uri="{FF2B5EF4-FFF2-40B4-BE49-F238E27FC236}">
                  <a16:creationId xmlns:a16="http://schemas.microsoft.com/office/drawing/2014/main" id="{6FD5B4D4-1948-43F8-9CF1-C65EF2338622}"/>
                </a:ext>
              </a:extLst>
            </p:cNvPr>
            <p:cNvSpPr/>
            <p:nvPr/>
          </p:nvSpPr>
          <p:spPr>
            <a:xfrm rot="19028615">
              <a:off x="9666535" y="3248915"/>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2A72904-E72E-4018-A24B-085AADC88DAE}"/>
                </a:ext>
              </a:extLst>
            </p:cNvPr>
            <p:cNvSpPr/>
            <p:nvPr/>
          </p:nvSpPr>
          <p:spPr>
            <a:xfrm rot="20832366">
              <a:off x="10199934" y="2715516"/>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436CAB1-AE71-4EBB-9C87-CEF9FBCC53B6}"/>
                </a:ext>
              </a:extLst>
            </p:cNvPr>
            <p:cNvSpPr/>
            <p:nvPr/>
          </p:nvSpPr>
          <p:spPr>
            <a:xfrm rot="19028615">
              <a:off x="10047534" y="36299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9C3862D-688B-4065-B385-27E09216AAE2}"/>
                </a:ext>
              </a:extLst>
            </p:cNvPr>
            <p:cNvSpPr/>
            <p:nvPr/>
          </p:nvSpPr>
          <p:spPr>
            <a:xfrm rot="20832366">
              <a:off x="10580934" y="30965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E215E80-C5B9-4A60-B401-75CABCAD1A8D}"/>
                </a:ext>
              </a:extLst>
            </p:cNvPr>
            <p:cNvSpPr/>
            <p:nvPr/>
          </p:nvSpPr>
          <p:spPr>
            <a:xfrm rot="19028615">
              <a:off x="9589049" y="2812188"/>
              <a:ext cx="1456349" cy="91024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9" name="Rectangle 18">
            <a:extLst>
              <a:ext uri="{FF2B5EF4-FFF2-40B4-BE49-F238E27FC236}">
                <a16:creationId xmlns:a16="http://schemas.microsoft.com/office/drawing/2014/main" id="{7B4F63F9-A09C-40E6-9BEA-14E42D0C8C6C}"/>
              </a:ext>
            </a:extLst>
          </p:cNvPr>
          <p:cNvSpPr/>
          <p:nvPr/>
        </p:nvSpPr>
        <p:spPr>
          <a:xfrm>
            <a:off x="8379619" y="4191000"/>
            <a:ext cx="30480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0BF6E6A5-01D1-4FBB-B774-F29B44FB33A1}"/>
              </a:ext>
            </a:extLst>
          </p:cNvPr>
          <p:cNvGrpSpPr/>
          <p:nvPr/>
        </p:nvGrpSpPr>
        <p:grpSpPr>
          <a:xfrm rot="2567634">
            <a:off x="9125329" y="4145552"/>
            <a:ext cx="1456349" cy="1195676"/>
            <a:chOff x="9601788" y="2574877"/>
            <a:chExt cx="1456349" cy="1195676"/>
          </a:xfrm>
        </p:grpSpPr>
        <p:sp>
          <p:nvSpPr>
            <p:cNvPr id="21" name="Rectangle 20">
              <a:extLst>
                <a:ext uri="{FF2B5EF4-FFF2-40B4-BE49-F238E27FC236}">
                  <a16:creationId xmlns:a16="http://schemas.microsoft.com/office/drawing/2014/main" id="{E6277EE7-F8FF-45BA-8B22-95CFCB4A4999}"/>
                </a:ext>
              </a:extLst>
            </p:cNvPr>
            <p:cNvSpPr/>
            <p:nvPr/>
          </p:nvSpPr>
          <p:spPr>
            <a:xfrm rot="19028615">
              <a:off x="9666535" y="3248915"/>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FF413A8-53F6-4AD7-B214-8B4434477CBE}"/>
                </a:ext>
              </a:extLst>
            </p:cNvPr>
            <p:cNvSpPr/>
            <p:nvPr/>
          </p:nvSpPr>
          <p:spPr>
            <a:xfrm rot="17232366">
              <a:off x="10199934" y="2715516"/>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7285883-C6A3-42FE-97BA-3A6C0C9C35AB}"/>
                </a:ext>
              </a:extLst>
            </p:cNvPr>
            <p:cNvSpPr/>
            <p:nvPr/>
          </p:nvSpPr>
          <p:spPr>
            <a:xfrm rot="19028615">
              <a:off x="10047534" y="36299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3992AF5-7E5B-4103-97D9-7CB248DCE431}"/>
                </a:ext>
              </a:extLst>
            </p:cNvPr>
            <p:cNvSpPr/>
            <p:nvPr/>
          </p:nvSpPr>
          <p:spPr>
            <a:xfrm rot="17232366">
              <a:off x="10580934" y="30965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A7BBB25-8AB8-42E9-82BC-0B3369A29C3E}"/>
                </a:ext>
              </a:extLst>
            </p:cNvPr>
            <p:cNvSpPr/>
            <p:nvPr/>
          </p:nvSpPr>
          <p:spPr>
            <a:xfrm rot="19028615">
              <a:off x="9601788" y="2818810"/>
              <a:ext cx="1456349" cy="91024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6" name="Isosceles Triangle 25">
            <a:extLst>
              <a:ext uri="{FF2B5EF4-FFF2-40B4-BE49-F238E27FC236}">
                <a16:creationId xmlns:a16="http://schemas.microsoft.com/office/drawing/2014/main" id="{6E4CC6CB-B278-4D98-86D4-1A1EC1F2D51D}"/>
              </a:ext>
            </a:extLst>
          </p:cNvPr>
          <p:cNvSpPr/>
          <p:nvPr/>
        </p:nvSpPr>
        <p:spPr>
          <a:xfrm rot="16200000">
            <a:off x="2245519" y="3695700"/>
            <a:ext cx="1371600" cy="1143000"/>
          </a:xfrm>
          <a:prstGeom prst="triangle">
            <a:avLst/>
          </a:prstGeom>
          <a:noFill/>
          <a:ln>
            <a:solidFill>
              <a:schemeClr val="accent6">
                <a:lumMod val="60000"/>
                <a:lumOff val="4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Isosceles Triangle 26">
            <a:extLst>
              <a:ext uri="{FF2B5EF4-FFF2-40B4-BE49-F238E27FC236}">
                <a16:creationId xmlns:a16="http://schemas.microsoft.com/office/drawing/2014/main" id="{7EC75707-B968-4EF7-90D9-3EBC02702A6F}"/>
              </a:ext>
            </a:extLst>
          </p:cNvPr>
          <p:cNvSpPr/>
          <p:nvPr/>
        </p:nvSpPr>
        <p:spPr>
          <a:xfrm rot="16200000">
            <a:off x="6055519" y="3162300"/>
            <a:ext cx="1371600" cy="1143000"/>
          </a:xfrm>
          <a:prstGeom prst="triangle">
            <a:avLst/>
          </a:prstGeom>
          <a:noFill/>
          <a:ln>
            <a:solidFill>
              <a:schemeClr val="accent6">
                <a:lumMod val="60000"/>
                <a:lumOff val="4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a:extLst>
              <a:ext uri="{FF2B5EF4-FFF2-40B4-BE49-F238E27FC236}">
                <a16:creationId xmlns:a16="http://schemas.microsoft.com/office/drawing/2014/main" id="{923DECA8-A205-4D74-98E1-D22D8790E680}"/>
              </a:ext>
            </a:extLst>
          </p:cNvPr>
          <p:cNvSpPr/>
          <p:nvPr/>
        </p:nvSpPr>
        <p:spPr>
          <a:xfrm rot="16200000">
            <a:off x="9713119" y="4229100"/>
            <a:ext cx="1371600" cy="1143000"/>
          </a:xfrm>
          <a:prstGeom prst="triangle">
            <a:avLst/>
          </a:prstGeom>
          <a:noFill/>
          <a:ln>
            <a:solidFill>
              <a:schemeClr val="accent6">
                <a:lumMod val="60000"/>
                <a:lumOff val="4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C6606AB8-4052-4231-9FB0-676B77BBC00F}"/>
              </a:ext>
            </a:extLst>
          </p:cNvPr>
          <p:cNvGrpSpPr/>
          <p:nvPr/>
        </p:nvGrpSpPr>
        <p:grpSpPr>
          <a:xfrm>
            <a:off x="2359819" y="5105400"/>
            <a:ext cx="1981200" cy="1520458"/>
            <a:chOff x="7846219" y="1534633"/>
            <a:chExt cx="3353963" cy="2573976"/>
          </a:xfrm>
        </p:grpSpPr>
        <p:cxnSp>
          <p:nvCxnSpPr>
            <p:cNvPr id="30" name="Straight Arrow Connector 29">
              <a:extLst>
                <a:ext uri="{FF2B5EF4-FFF2-40B4-BE49-F238E27FC236}">
                  <a16:creationId xmlns:a16="http://schemas.microsoft.com/office/drawing/2014/main" id="{A3BCF158-2764-4A88-BD0D-3CE7B837706E}"/>
                </a:ext>
              </a:extLst>
            </p:cNvPr>
            <p:cNvCxnSpPr/>
            <p:nvPr/>
          </p:nvCxnSpPr>
          <p:spPr>
            <a:xfrm flipV="1">
              <a:off x="8533182" y="1915633"/>
              <a:ext cx="0" cy="16764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6C4DC0E-263B-4BE0-BF8B-5C6D212CCEE6}"/>
                </a:ext>
              </a:extLst>
            </p:cNvPr>
            <p:cNvCxnSpPr/>
            <p:nvPr/>
          </p:nvCxnSpPr>
          <p:spPr>
            <a:xfrm>
              <a:off x="8456982" y="3515833"/>
              <a:ext cx="2743200"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2" name="Freeform 37">
              <a:extLst>
                <a:ext uri="{FF2B5EF4-FFF2-40B4-BE49-F238E27FC236}">
                  <a16:creationId xmlns:a16="http://schemas.microsoft.com/office/drawing/2014/main" id="{493DA519-2BEF-4E1D-BD53-95BF2D0BCC41}"/>
                </a:ext>
              </a:extLst>
            </p:cNvPr>
            <p:cNvSpPr/>
            <p:nvPr/>
          </p:nvSpPr>
          <p:spPr>
            <a:xfrm>
              <a:off x="8532019" y="2590800"/>
              <a:ext cx="2519916" cy="903768"/>
            </a:xfrm>
            <a:custGeom>
              <a:avLst/>
              <a:gdLst>
                <a:gd name="connsiteX0" fmla="*/ 0 w 2519916"/>
                <a:gd name="connsiteY0" fmla="*/ 148856 h 903768"/>
                <a:gd name="connsiteX1" fmla="*/ 116958 w 2519916"/>
                <a:gd name="connsiteY1" fmla="*/ 74428 h 903768"/>
                <a:gd name="connsiteX2" fmla="*/ 212651 w 2519916"/>
                <a:gd name="connsiteY2" fmla="*/ 148856 h 903768"/>
                <a:gd name="connsiteX3" fmla="*/ 329609 w 2519916"/>
                <a:gd name="connsiteY3" fmla="*/ 85061 h 903768"/>
                <a:gd name="connsiteX4" fmla="*/ 489097 w 2519916"/>
                <a:gd name="connsiteY4" fmla="*/ 148856 h 903768"/>
                <a:gd name="connsiteX5" fmla="*/ 627321 w 2519916"/>
                <a:gd name="connsiteY5" fmla="*/ 159489 h 903768"/>
                <a:gd name="connsiteX6" fmla="*/ 701749 w 2519916"/>
                <a:gd name="connsiteY6" fmla="*/ 106326 h 903768"/>
                <a:gd name="connsiteX7" fmla="*/ 903767 w 2519916"/>
                <a:gd name="connsiteY7" fmla="*/ 159489 h 903768"/>
                <a:gd name="connsiteX8" fmla="*/ 946297 w 2519916"/>
                <a:gd name="connsiteY8" fmla="*/ 255182 h 903768"/>
                <a:gd name="connsiteX9" fmla="*/ 1031358 w 2519916"/>
                <a:gd name="connsiteY9" fmla="*/ 818707 h 903768"/>
                <a:gd name="connsiteX10" fmla="*/ 1084521 w 2519916"/>
                <a:gd name="connsiteY10" fmla="*/ 882503 h 903768"/>
                <a:gd name="connsiteX11" fmla="*/ 1158949 w 2519916"/>
                <a:gd name="connsiteY11" fmla="*/ 818707 h 903768"/>
                <a:gd name="connsiteX12" fmla="*/ 1222744 w 2519916"/>
                <a:gd name="connsiteY12" fmla="*/ 903768 h 903768"/>
                <a:gd name="connsiteX13" fmla="*/ 1286539 w 2519916"/>
                <a:gd name="connsiteY13" fmla="*/ 839973 h 903768"/>
                <a:gd name="connsiteX14" fmla="*/ 1360967 w 2519916"/>
                <a:gd name="connsiteY14" fmla="*/ 871870 h 903768"/>
                <a:gd name="connsiteX15" fmla="*/ 1435395 w 2519916"/>
                <a:gd name="connsiteY15" fmla="*/ 414670 h 903768"/>
                <a:gd name="connsiteX16" fmla="*/ 1520456 w 2519916"/>
                <a:gd name="connsiteY16" fmla="*/ 138224 h 903768"/>
                <a:gd name="connsiteX17" fmla="*/ 1605516 w 2519916"/>
                <a:gd name="connsiteY17" fmla="*/ 0 h 903768"/>
                <a:gd name="connsiteX18" fmla="*/ 1722474 w 2519916"/>
                <a:gd name="connsiteY18" fmla="*/ 138224 h 903768"/>
                <a:gd name="connsiteX19" fmla="*/ 1871330 w 2519916"/>
                <a:gd name="connsiteY19" fmla="*/ 85061 h 903768"/>
                <a:gd name="connsiteX20" fmla="*/ 1956391 w 2519916"/>
                <a:gd name="connsiteY20" fmla="*/ 148856 h 903768"/>
                <a:gd name="connsiteX21" fmla="*/ 2115879 w 2519916"/>
                <a:gd name="connsiteY21" fmla="*/ 148856 h 903768"/>
                <a:gd name="connsiteX22" fmla="*/ 2200939 w 2519916"/>
                <a:gd name="connsiteY22" fmla="*/ 127591 h 903768"/>
                <a:gd name="connsiteX23" fmla="*/ 2286000 w 2519916"/>
                <a:gd name="connsiteY23" fmla="*/ 202019 h 903768"/>
                <a:gd name="connsiteX24" fmla="*/ 2424223 w 2519916"/>
                <a:gd name="connsiteY24" fmla="*/ 127591 h 903768"/>
                <a:gd name="connsiteX25" fmla="*/ 2519916 w 2519916"/>
                <a:gd name="connsiteY25" fmla="*/ 202019 h 90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19916" h="903768">
                  <a:moveTo>
                    <a:pt x="0" y="148856"/>
                  </a:moveTo>
                  <a:lnTo>
                    <a:pt x="116958" y="74428"/>
                  </a:lnTo>
                  <a:lnTo>
                    <a:pt x="212651" y="148856"/>
                  </a:lnTo>
                  <a:lnTo>
                    <a:pt x="329609" y="85061"/>
                  </a:lnTo>
                  <a:lnTo>
                    <a:pt x="489097" y="148856"/>
                  </a:lnTo>
                  <a:lnTo>
                    <a:pt x="627321" y="159489"/>
                  </a:lnTo>
                  <a:lnTo>
                    <a:pt x="701749" y="106326"/>
                  </a:lnTo>
                  <a:lnTo>
                    <a:pt x="903767" y="159489"/>
                  </a:lnTo>
                  <a:lnTo>
                    <a:pt x="946297" y="255182"/>
                  </a:lnTo>
                  <a:lnTo>
                    <a:pt x="1031358" y="818707"/>
                  </a:lnTo>
                  <a:lnTo>
                    <a:pt x="1084521" y="882503"/>
                  </a:lnTo>
                  <a:lnTo>
                    <a:pt x="1158949" y="818707"/>
                  </a:lnTo>
                  <a:lnTo>
                    <a:pt x="1222744" y="903768"/>
                  </a:lnTo>
                  <a:lnTo>
                    <a:pt x="1286539" y="839973"/>
                  </a:lnTo>
                  <a:lnTo>
                    <a:pt x="1360967" y="871870"/>
                  </a:lnTo>
                  <a:lnTo>
                    <a:pt x="1435395" y="414670"/>
                  </a:lnTo>
                  <a:lnTo>
                    <a:pt x="1520456" y="138224"/>
                  </a:lnTo>
                  <a:lnTo>
                    <a:pt x="1605516" y="0"/>
                  </a:lnTo>
                  <a:lnTo>
                    <a:pt x="1722474" y="138224"/>
                  </a:lnTo>
                  <a:lnTo>
                    <a:pt x="1871330" y="85061"/>
                  </a:lnTo>
                  <a:lnTo>
                    <a:pt x="1956391" y="148856"/>
                  </a:lnTo>
                  <a:lnTo>
                    <a:pt x="2115879" y="148856"/>
                  </a:lnTo>
                  <a:lnTo>
                    <a:pt x="2200939" y="127591"/>
                  </a:lnTo>
                  <a:lnTo>
                    <a:pt x="2286000" y="202019"/>
                  </a:lnTo>
                  <a:lnTo>
                    <a:pt x="2424223" y="127591"/>
                  </a:lnTo>
                  <a:lnTo>
                    <a:pt x="2519916" y="202019"/>
                  </a:lnTo>
                </a:path>
              </a:pathLst>
            </a:cu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21A39BBE-F126-490C-B8AE-3A3779855BE2}"/>
                </a:ext>
              </a:extLst>
            </p:cNvPr>
            <p:cNvSpPr txBox="1"/>
            <p:nvPr/>
          </p:nvSpPr>
          <p:spPr>
            <a:xfrm>
              <a:off x="7846219" y="1534633"/>
              <a:ext cx="914400" cy="533400"/>
            </a:xfrm>
            <a:prstGeom prst="rect">
              <a:avLst/>
            </a:prstGeom>
          </p:spPr>
          <p:txBody>
            <a:bodyPr vert="horz" wrap="square" lIns="0" tIns="0" rIns="0" bIns="0" rtlCol="0" anchor="t">
              <a:normAutofit fontScale="77500" lnSpcReduction="20000"/>
            </a:bodyPr>
            <a:lstStyle/>
            <a:p>
              <a:r>
                <a:rPr lang="en-US" sz="1600" dirty="0"/>
                <a:t>pixel values</a:t>
              </a:r>
            </a:p>
          </p:txBody>
        </p:sp>
        <p:sp>
          <p:nvSpPr>
            <p:cNvPr id="34" name="TextBox 33">
              <a:extLst>
                <a:ext uri="{FF2B5EF4-FFF2-40B4-BE49-F238E27FC236}">
                  <a16:creationId xmlns:a16="http://schemas.microsoft.com/office/drawing/2014/main" id="{4F5A14BA-7B47-4D94-B524-87ACC2B73587}"/>
                </a:ext>
              </a:extLst>
            </p:cNvPr>
            <p:cNvSpPr txBox="1"/>
            <p:nvPr/>
          </p:nvSpPr>
          <p:spPr>
            <a:xfrm>
              <a:off x="9265203" y="3727609"/>
              <a:ext cx="1524000" cy="381000"/>
            </a:xfrm>
            <a:prstGeom prst="rect">
              <a:avLst/>
            </a:prstGeom>
          </p:spPr>
          <p:txBody>
            <a:bodyPr vert="horz" wrap="square" lIns="0" tIns="0" rIns="0" bIns="0" rtlCol="0" anchor="t">
              <a:normAutofit/>
            </a:bodyPr>
            <a:lstStyle/>
            <a:p>
              <a:r>
                <a:rPr lang="en-US" sz="1400" dirty="0"/>
                <a:t>nominal</a:t>
              </a:r>
            </a:p>
          </p:txBody>
        </p:sp>
      </p:grpSp>
      <p:sp>
        <p:nvSpPr>
          <p:cNvPr id="35" name="TextBox 34">
            <a:extLst>
              <a:ext uri="{FF2B5EF4-FFF2-40B4-BE49-F238E27FC236}">
                <a16:creationId xmlns:a16="http://schemas.microsoft.com/office/drawing/2014/main" id="{1D2673E1-02AA-4109-B8BA-58D38DA812EC}"/>
              </a:ext>
            </a:extLst>
          </p:cNvPr>
          <p:cNvSpPr txBox="1"/>
          <p:nvPr/>
        </p:nvSpPr>
        <p:spPr>
          <a:xfrm>
            <a:off x="3426619" y="3352800"/>
            <a:ext cx="540140" cy="315082"/>
          </a:xfrm>
          <a:prstGeom prst="rect">
            <a:avLst/>
          </a:prstGeom>
        </p:spPr>
        <p:txBody>
          <a:bodyPr vert="horz" wrap="square" lIns="0" tIns="0" rIns="0" bIns="0" rtlCol="0" anchor="t">
            <a:normAutofit/>
          </a:bodyPr>
          <a:lstStyle/>
          <a:p>
            <a:r>
              <a:rPr lang="en-US" sz="1100" b="1" dirty="0"/>
              <a:t>A</a:t>
            </a:r>
          </a:p>
        </p:txBody>
      </p:sp>
      <p:sp>
        <p:nvSpPr>
          <p:cNvPr id="36" name="TextBox 35">
            <a:extLst>
              <a:ext uri="{FF2B5EF4-FFF2-40B4-BE49-F238E27FC236}">
                <a16:creationId xmlns:a16="http://schemas.microsoft.com/office/drawing/2014/main" id="{1CD0CC99-2900-470F-B415-000FF0343AEC}"/>
              </a:ext>
            </a:extLst>
          </p:cNvPr>
          <p:cNvSpPr txBox="1"/>
          <p:nvPr/>
        </p:nvSpPr>
        <p:spPr>
          <a:xfrm>
            <a:off x="3426619" y="5029200"/>
            <a:ext cx="540140" cy="315082"/>
          </a:xfrm>
          <a:prstGeom prst="rect">
            <a:avLst/>
          </a:prstGeom>
        </p:spPr>
        <p:txBody>
          <a:bodyPr vert="horz" wrap="square" lIns="0" tIns="0" rIns="0" bIns="0" rtlCol="0" anchor="t">
            <a:normAutofit/>
          </a:bodyPr>
          <a:lstStyle/>
          <a:p>
            <a:r>
              <a:rPr lang="en-US" sz="1100" b="1" dirty="0"/>
              <a:t>A</a:t>
            </a:r>
          </a:p>
        </p:txBody>
      </p:sp>
      <p:sp>
        <p:nvSpPr>
          <p:cNvPr id="37" name="TextBox 36">
            <a:extLst>
              <a:ext uri="{FF2B5EF4-FFF2-40B4-BE49-F238E27FC236}">
                <a16:creationId xmlns:a16="http://schemas.microsoft.com/office/drawing/2014/main" id="{715F7A30-44C2-4B8D-82CC-324A352D1E66}"/>
              </a:ext>
            </a:extLst>
          </p:cNvPr>
          <p:cNvSpPr txBox="1"/>
          <p:nvPr/>
        </p:nvSpPr>
        <p:spPr>
          <a:xfrm>
            <a:off x="7236619" y="2819400"/>
            <a:ext cx="540140" cy="315082"/>
          </a:xfrm>
          <a:prstGeom prst="rect">
            <a:avLst/>
          </a:prstGeom>
        </p:spPr>
        <p:txBody>
          <a:bodyPr vert="horz" wrap="square" lIns="0" tIns="0" rIns="0" bIns="0" rtlCol="0" anchor="t">
            <a:normAutofit/>
          </a:bodyPr>
          <a:lstStyle/>
          <a:p>
            <a:r>
              <a:rPr lang="en-US" sz="1100" b="1" dirty="0"/>
              <a:t>A</a:t>
            </a:r>
          </a:p>
        </p:txBody>
      </p:sp>
      <p:sp>
        <p:nvSpPr>
          <p:cNvPr id="38" name="TextBox 37">
            <a:extLst>
              <a:ext uri="{FF2B5EF4-FFF2-40B4-BE49-F238E27FC236}">
                <a16:creationId xmlns:a16="http://schemas.microsoft.com/office/drawing/2014/main" id="{019219F4-8567-4280-885E-C3C56E64DCC9}"/>
              </a:ext>
            </a:extLst>
          </p:cNvPr>
          <p:cNvSpPr txBox="1"/>
          <p:nvPr/>
        </p:nvSpPr>
        <p:spPr>
          <a:xfrm>
            <a:off x="7236619" y="4495800"/>
            <a:ext cx="540140" cy="315082"/>
          </a:xfrm>
          <a:prstGeom prst="rect">
            <a:avLst/>
          </a:prstGeom>
        </p:spPr>
        <p:txBody>
          <a:bodyPr vert="horz" wrap="square" lIns="0" tIns="0" rIns="0" bIns="0" rtlCol="0" anchor="t">
            <a:normAutofit/>
          </a:bodyPr>
          <a:lstStyle/>
          <a:p>
            <a:r>
              <a:rPr lang="en-US" sz="1100" b="1" dirty="0"/>
              <a:t>A</a:t>
            </a:r>
          </a:p>
        </p:txBody>
      </p:sp>
      <p:sp>
        <p:nvSpPr>
          <p:cNvPr id="39" name="TextBox 38">
            <a:extLst>
              <a:ext uri="{FF2B5EF4-FFF2-40B4-BE49-F238E27FC236}">
                <a16:creationId xmlns:a16="http://schemas.microsoft.com/office/drawing/2014/main" id="{79E57932-733E-4633-B7C5-4DA5E32ADD7F}"/>
              </a:ext>
            </a:extLst>
          </p:cNvPr>
          <p:cNvSpPr txBox="1"/>
          <p:nvPr/>
        </p:nvSpPr>
        <p:spPr>
          <a:xfrm>
            <a:off x="10894219" y="3886200"/>
            <a:ext cx="540140" cy="315082"/>
          </a:xfrm>
          <a:prstGeom prst="rect">
            <a:avLst/>
          </a:prstGeom>
        </p:spPr>
        <p:txBody>
          <a:bodyPr vert="horz" wrap="square" lIns="0" tIns="0" rIns="0" bIns="0" rtlCol="0" anchor="t">
            <a:normAutofit/>
          </a:bodyPr>
          <a:lstStyle/>
          <a:p>
            <a:r>
              <a:rPr lang="en-US" sz="1100" b="1" dirty="0"/>
              <a:t>A</a:t>
            </a:r>
          </a:p>
        </p:txBody>
      </p:sp>
      <p:sp>
        <p:nvSpPr>
          <p:cNvPr id="40" name="TextBox 39">
            <a:extLst>
              <a:ext uri="{FF2B5EF4-FFF2-40B4-BE49-F238E27FC236}">
                <a16:creationId xmlns:a16="http://schemas.microsoft.com/office/drawing/2014/main" id="{41C72A3A-62B6-4FD3-8BFE-A01C7CCF8CD6}"/>
              </a:ext>
            </a:extLst>
          </p:cNvPr>
          <p:cNvSpPr txBox="1"/>
          <p:nvPr/>
        </p:nvSpPr>
        <p:spPr>
          <a:xfrm>
            <a:off x="10894219" y="5562600"/>
            <a:ext cx="540140" cy="315082"/>
          </a:xfrm>
          <a:prstGeom prst="rect">
            <a:avLst/>
          </a:prstGeom>
        </p:spPr>
        <p:txBody>
          <a:bodyPr vert="horz" wrap="square" lIns="0" tIns="0" rIns="0" bIns="0" rtlCol="0" anchor="t">
            <a:normAutofit/>
          </a:bodyPr>
          <a:lstStyle/>
          <a:p>
            <a:r>
              <a:rPr lang="en-US" sz="1100" b="1" dirty="0"/>
              <a:t>A</a:t>
            </a:r>
          </a:p>
        </p:txBody>
      </p:sp>
      <p:grpSp>
        <p:nvGrpSpPr>
          <p:cNvPr id="41" name="Group 40">
            <a:extLst>
              <a:ext uri="{FF2B5EF4-FFF2-40B4-BE49-F238E27FC236}">
                <a16:creationId xmlns:a16="http://schemas.microsoft.com/office/drawing/2014/main" id="{2158F20B-7D98-4023-8649-F34D85AB4A80}"/>
              </a:ext>
            </a:extLst>
          </p:cNvPr>
          <p:cNvGrpSpPr/>
          <p:nvPr/>
        </p:nvGrpSpPr>
        <p:grpSpPr>
          <a:xfrm>
            <a:off x="5484019" y="4724400"/>
            <a:ext cx="1981200" cy="1520458"/>
            <a:chOff x="7846219" y="1534633"/>
            <a:chExt cx="3353963" cy="2573976"/>
          </a:xfrm>
        </p:grpSpPr>
        <p:cxnSp>
          <p:nvCxnSpPr>
            <p:cNvPr id="42" name="Straight Arrow Connector 41">
              <a:extLst>
                <a:ext uri="{FF2B5EF4-FFF2-40B4-BE49-F238E27FC236}">
                  <a16:creationId xmlns:a16="http://schemas.microsoft.com/office/drawing/2014/main" id="{E7956CC1-9172-46BB-BF06-606FDDC48B9E}"/>
                </a:ext>
              </a:extLst>
            </p:cNvPr>
            <p:cNvCxnSpPr/>
            <p:nvPr/>
          </p:nvCxnSpPr>
          <p:spPr>
            <a:xfrm flipV="1">
              <a:off x="8533182" y="1915633"/>
              <a:ext cx="0" cy="16764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6B0F955-AFEF-43EC-B52D-F6CC3455901C}"/>
                </a:ext>
              </a:extLst>
            </p:cNvPr>
            <p:cNvCxnSpPr/>
            <p:nvPr/>
          </p:nvCxnSpPr>
          <p:spPr>
            <a:xfrm>
              <a:off x="8456982" y="3515833"/>
              <a:ext cx="2743200"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E4F58DD-4975-41C2-933C-169540028AD6}"/>
                </a:ext>
              </a:extLst>
            </p:cNvPr>
            <p:cNvSpPr txBox="1"/>
            <p:nvPr/>
          </p:nvSpPr>
          <p:spPr>
            <a:xfrm>
              <a:off x="7846219" y="1534633"/>
              <a:ext cx="914400" cy="533400"/>
            </a:xfrm>
            <a:prstGeom prst="rect">
              <a:avLst/>
            </a:prstGeom>
          </p:spPr>
          <p:txBody>
            <a:bodyPr vert="horz" wrap="square" lIns="0" tIns="0" rIns="0" bIns="0" rtlCol="0" anchor="t">
              <a:normAutofit fontScale="77500" lnSpcReduction="20000"/>
            </a:bodyPr>
            <a:lstStyle/>
            <a:p>
              <a:r>
                <a:rPr lang="en-US" sz="1600" dirty="0"/>
                <a:t>pixel values</a:t>
              </a:r>
            </a:p>
          </p:txBody>
        </p:sp>
        <p:sp>
          <p:nvSpPr>
            <p:cNvPr id="45" name="TextBox 44">
              <a:extLst>
                <a:ext uri="{FF2B5EF4-FFF2-40B4-BE49-F238E27FC236}">
                  <a16:creationId xmlns:a16="http://schemas.microsoft.com/office/drawing/2014/main" id="{A4D4EEE7-2C9C-4372-802D-095DD963ACF6}"/>
                </a:ext>
              </a:extLst>
            </p:cNvPr>
            <p:cNvSpPr txBox="1"/>
            <p:nvPr/>
          </p:nvSpPr>
          <p:spPr>
            <a:xfrm>
              <a:off x="9265203" y="3727609"/>
              <a:ext cx="1524000" cy="381000"/>
            </a:xfrm>
            <a:prstGeom prst="rect">
              <a:avLst/>
            </a:prstGeom>
          </p:spPr>
          <p:txBody>
            <a:bodyPr vert="horz" wrap="square" lIns="0" tIns="0" rIns="0" bIns="0" rtlCol="0" anchor="t">
              <a:normAutofit/>
            </a:bodyPr>
            <a:lstStyle/>
            <a:p>
              <a:r>
                <a:rPr lang="en-US" sz="1400" dirty="0"/>
                <a:t>to the left</a:t>
              </a:r>
            </a:p>
          </p:txBody>
        </p:sp>
      </p:grpSp>
      <p:pic>
        <p:nvPicPr>
          <p:cNvPr id="46" name="Picture 45">
            <a:extLst>
              <a:ext uri="{FF2B5EF4-FFF2-40B4-BE49-F238E27FC236}">
                <a16:creationId xmlns:a16="http://schemas.microsoft.com/office/drawing/2014/main" id="{4A15D070-2759-4651-9EB2-A8EFEE2535AC}"/>
              </a:ext>
            </a:extLst>
          </p:cNvPr>
          <p:cNvPicPr>
            <a:picLocks noChangeAspect="1"/>
          </p:cNvPicPr>
          <p:nvPr/>
        </p:nvPicPr>
        <p:blipFill rotWithShape="1">
          <a:blip r:embed="rId3"/>
          <a:srcRect r="35021"/>
          <a:stretch/>
        </p:blipFill>
        <p:spPr>
          <a:xfrm>
            <a:off x="5865019" y="5410200"/>
            <a:ext cx="1371600" cy="472488"/>
          </a:xfrm>
          <a:prstGeom prst="rect">
            <a:avLst/>
          </a:prstGeom>
        </p:spPr>
      </p:pic>
      <p:sp>
        <p:nvSpPr>
          <p:cNvPr id="47" name="TextBox 46">
            <a:extLst>
              <a:ext uri="{FF2B5EF4-FFF2-40B4-BE49-F238E27FC236}">
                <a16:creationId xmlns:a16="http://schemas.microsoft.com/office/drawing/2014/main" id="{AE891B6D-8B52-4545-BCDD-911B72905732}"/>
              </a:ext>
            </a:extLst>
          </p:cNvPr>
          <p:cNvSpPr txBox="1"/>
          <p:nvPr/>
        </p:nvSpPr>
        <p:spPr>
          <a:xfrm>
            <a:off x="2512219" y="6248400"/>
            <a:ext cx="540140" cy="315082"/>
          </a:xfrm>
          <a:prstGeom prst="rect">
            <a:avLst/>
          </a:prstGeom>
        </p:spPr>
        <p:txBody>
          <a:bodyPr vert="horz" wrap="square" lIns="0" tIns="0" rIns="0" bIns="0" rtlCol="0" anchor="t">
            <a:normAutofit/>
          </a:bodyPr>
          <a:lstStyle/>
          <a:p>
            <a:r>
              <a:rPr lang="en-US" sz="1100" b="1" dirty="0"/>
              <a:t>A</a:t>
            </a:r>
          </a:p>
        </p:txBody>
      </p:sp>
      <p:sp>
        <p:nvSpPr>
          <p:cNvPr id="48" name="TextBox 47">
            <a:extLst>
              <a:ext uri="{FF2B5EF4-FFF2-40B4-BE49-F238E27FC236}">
                <a16:creationId xmlns:a16="http://schemas.microsoft.com/office/drawing/2014/main" id="{0F26FC63-FF5B-47CA-9F18-2D1B7EA16701}"/>
              </a:ext>
            </a:extLst>
          </p:cNvPr>
          <p:cNvSpPr txBox="1"/>
          <p:nvPr/>
        </p:nvSpPr>
        <p:spPr>
          <a:xfrm>
            <a:off x="4341019" y="6324600"/>
            <a:ext cx="540140" cy="315082"/>
          </a:xfrm>
          <a:prstGeom prst="rect">
            <a:avLst/>
          </a:prstGeom>
        </p:spPr>
        <p:txBody>
          <a:bodyPr vert="horz" wrap="square" lIns="0" tIns="0" rIns="0" bIns="0" rtlCol="0" anchor="t">
            <a:normAutofit/>
          </a:bodyPr>
          <a:lstStyle/>
          <a:p>
            <a:r>
              <a:rPr lang="en-US" sz="1100" b="1" dirty="0"/>
              <a:t>A</a:t>
            </a:r>
          </a:p>
        </p:txBody>
      </p:sp>
      <p:sp>
        <p:nvSpPr>
          <p:cNvPr id="49" name="TextBox 48">
            <a:extLst>
              <a:ext uri="{FF2B5EF4-FFF2-40B4-BE49-F238E27FC236}">
                <a16:creationId xmlns:a16="http://schemas.microsoft.com/office/drawing/2014/main" id="{6A6C7510-79A8-437A-BE5A-8A81A38FB915}"/>
              </a:ext>
            </a:extLst>
          </p:cNvPr>
          <p:cNvSpPr txBox="1"/>
          <p:nvPr/>
        </p:nvSpPr>
        <p:spPr>
          <a:xfrm>
            <a:off x="5712619" y="5943600"/>
            <a:ext cx="540140" cy="315082"/>
          </a:xfrm>
          <a:prstGeom prst="rect">
            <a:avLst/>
          </a:prstGeom>
        </p:spPr>
        <p:txBody>
          <a:bodyPr vert="horz" wrap="square" lIns="0" tIns="0" rIns="0" bIns="0" rtlCol="0" anchor="t">
            <a:normAutofit/>
          </a:bodyPr>
          <a:lstStyle/>
          <a:p>
            <a:r>
              <a:rPr lang="en-US" sz="1100" b="1" dirty="0"/>
              <a:t>A</a:t>
            </a:r>
          </a:p>
        </p:txBody>
      </p:sp>
      <p:sp>
        <p:nvSpPr>
          <p:cNvPr id="50" name="TextBox 49">
            <a:extLst>
              <a:ext uri="{FF2B5EF4-FFF2-40B4-BE49-F238E27FC236}">
                <a16:creationId xmlns:a16="http://schemas.microsoft.com/office/drawing/2014/main" id="{CE5F4B31-8F22-4BDF-AACB-CECE9688C6B1}"/>
              </a:ext>
            </a:extLst>
          </p:cNvPr>
          <p:cNvSpPr txBox="1"/>
          <p:nvPr/>
        </p:nvSpPr>
        <p:spPr>
          <a:xfrm>
            <a:off x="7465219" y="5943600"/>
            <a:ext cx="540140" cy="315082"/>
          </a:xfrm>
          <a:prstGeom prst="rect">
            <a:avLst/>
          </a:prstGeom>
        </p:spPr>
        <p:txBody>
          <a:bodyPr vert="horz" wrap="square" lIns="0" tIns="0" rIns="0" bIns="0" rtlCol="0" anchor="t">
            <a:normAutofit/>
          </a:bodyPr>
          <a:lstStyle/>
          <a:p>
            <a:r>
              <a:rPr lang="en-US" sz="1100" b="1" dirty="0"/>
              <a:t>A</a:t>
            </a:r>
          </a:p>
        </p:txBody>
      </p:sp>
      <p:grpSp>
        <p:nvGrpSpPr>
          <p:cNvPr id="51" name="Group 50">
            <a:extLst>
              <a:ext uri="{FF2B5EF4-FFF2-40B4-BE49-F238E27FC236}">
                <a16:creationId xmlns:a16="http://schemas.microsoft.com/office/drawing/2014/main" id="{2459A5BC-4B94-483F-9244-195B8E49A839}"/>
              </a:ext>
            </a:extLst>
          </p:cNvPr>
          <p:cNvGrpSpPr/>
          <p:nvPr/>
        </p:nvGrpSpPr>
        <p:grpSpPr>
          <a:xfrm>
            <a:off x="8303419" y="5181600"/>
            <a:ext cx="1981200" cy="1520458"/>
            <a:chOff x="7846219" y="1534633"/>
            <a:chExt cx="3353963" cy="2573976"/>
          </a:xfrm>
        </p:grpSpPr>
        <p:cxnSp>
          <p:nvCxnSpPr>
            <p:cNvPr id="52" name="Straight Arrow Connector 51">
              <a:extLst>
                <a:ext uri="{FF2B5EF4-FFF2-40B4-BE49-F238E27FC236}">
                  <a16:creationId xmlns:a16="http://schemas.microsoft.com/office/drawing/2014/main" id="{28131807-AA67-4505-8450-30BF5EECF0E3}"/>
                </a:ext>
              </a:extLst>
            </p:cNvPr>
            <p:cNvCxnSpPr/>
            <p:nvPr/>
          </p:nvCxnSpPr>
          <p:spPr>
            <a:xfrm flipV="1">
              <a:off x="8533182" y="1915633"/>
              <a:ext cx="0" cy="16764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116F636-DA95-48BA-94DC-B56AC8A2B4CE}"/>
                </a:ext>
              </a:extLst>
            </p:cNvPr>
            <p:cNvCxnSpPr/>
            <p:nvPr/>
          </p:nvCxnSpPr>
          <p:spPr>
            <a:xfrm>
              <a:off x="8456982" y="3515833"/>
              <a:ext cx="2743200"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B1E1E8B-5E26-46DB-8A52-DBAA872A6D5E}"/>
                </a:ext>
              </a:extLst>
            </p:cNvPr>
            <p:cNvSpPr txBox="1"/>
            <p:nvPr/>
          </p:nvSpPr>
          <p:spPr>
            <a:xfrm>
              <a:off x="7846219" y="1534633"/>
              <a:ext cx="914400" cy="533400"/>
            </a:xfrm>
            <a:prstGeom prst="rect">
              <a:avLst/>
            </a:prstGeom>
          </p:spPr>
          <p:txBody>
            <a:bodyPr vert="horz" wrap="square" lIns="0" tIns="0" rIns="0" bIns="0" rtlCol="0" anchor="t">
              <a:normAutofit fontScale="77500" lnSpcReduction="20000"/>
            </a:bodyPr>
            <a:lstStyle/>
            <a:p>
              <a:r>
                <a:rPr lang="en-US" sz="1600" dirty="0"/>
                <a:t>pixel values</a:t>
              </a:r>
            </a:p>
          </p:txBody>
        </p:sp>
        <p:sp>
          <p:nvSpPr>
            <p:cNvPr id="55" name="TextBox 54">
              <a:extLst>
                <a:ext uri="{FF2B5EF4-FFF2-40B4-BE49-F238E27FC236}">
                  <a16:creationId xmlns:a16="http://schemas.microsoft.com/office/drawing/2014/main" id="{CCAC3E90-A755-45E9-8543-860C85E94BF3}"/>
                </a:ext>
              </a:extLst>
            </p:cNvPr>
            <p:cNvSpPr txBox="1"/>
            <p:nvPr/>
          </p:nvSpPr>
          <p:spPr>
            <a:xfrm>
              <a:off x="9265203" y="3727609"/>
              <a:ext cx="1524000" cy="381000"/>
            </a:xfrm>
            <a:prstGeom prst="rect">
              <a:avLst/>
            </a:prstGeom>
          </p:spPr>
          <p:txBody>
            <a:bodyPr vert="horz" wrap="square" lIns="0" tIns="0" rIns="0" bIns="0" rtlCol="0" anchor="t">
              <a:normAutofit/>
            </a:bodyPr>
            <a:lstStyle/>
            <a:p>
              <a:r>
                <a:rPr lang="en-US" sz="1400" dirty="0"/>
                <a:t>to the right</a:t>
              </a:r>
            </a:p>
          </p:txBody>
        </p:sp>
      </p:grpSp>
      <p:sp>
        <p:nvSpPr>
          <p:cNvPr id="56" name="TextBox 55">
            <a:extLst>
              <a:ext uri="{FF2B5EF4-FFF2-40B4-BE49-F238E27FC236}">
                <a16:creationId xmlns:a16="http://schemas.microsoft.com/office/drawing/2014/main" id="{3B2DA3AA-655E-4C76-B394-E0CA2C41E5AA}"/>
              </a:ext>
            </a:extLst>
          </p:cNvPr>
          <p:cNvSpPr txBox="1"/>
          <p:nvPr/>
        </p:nvSpPr>
        <p:spPr>
          <a:xfrm>
            <a:off x="8532019" y="6400800"/>
            <a:ext cx="540140" cy="315082"/>
          </a:xfrm>
          <a:prstGeom prst="rect">
            <a:avLst/>
          </a:prstGeom>
        </p:spPr>
        <p:txBody>
          <a:bodyPr vert="horz" wrap="square" lIns="0" tIns="0" rIns="0" bIns="0" rtlCol="0" anchor="t">
            <a:normAutofit/>
          </a:bodyPr>
          <a:lstStyle/>
          <a:p>
            <a:r>
              <a:rPr lang="en-US" sz="1100" b="1" dirty="0"/>
              <a:t>A</a:t>
            </a:r>
          </a:p>
        </p:txBody>
      </p:sp>
      <p:sp>
        <p:nvSpPr>
          <p:cNvPr id="57" name="TextBox 56">
            <a:extLst>
              <a:ext uri="{FF2B5EF4-FFF2-40B4-BE49-F238E27FC236}">
                <a16:creationId xmlns:a16="http://schemas.microsoft.com/office/drawing/2014/main" id="{E8341B33-39B8-458A-B73B-928D06DDFAC2}"/>
              </a:ext>
            </a:extLst>
          </p:cNvPr>
          <p:cNvSpPr txBox="1"/>
          <p:nvPr/>
        </p:nvSpPr>
        <p:spPr>
          <a:xfrm>
            <a:off x="10284619" y="6400800"/>
            <a:ext cx="540140" cy="315082"/>
          </a:xfrm>
          <a:prstGeom prst="rect">
            <a:avLst/>
          </a:prstGeom>
        </p:spPr>
        <p:txBody>
          <a:bodyPr vert="horz" wrap="square" lIns="0" tIns="0" rIns="0" bIns="0" rtlCol="0" anchor="t">
            <a:normAutofit/>
          </a:bodyPr>
          <a:lstStyle/>
          <a:p>
            <a:r>
              <a:rPr lang="en-US" sz="1100" b="1" dirty="0"/>
              <a:t>A</a:t>
            </a:r>
          </a:p>
        </p:txBody>
      </p:sp>
      <p:pic>
        <p:nvPicPr>
          <p:cNvPr id="58" name="Picture 57">
            <a:extLst>
              <a:ext uri="{FF2B5EF4-FFF2-40B4-BE49-F238E27FC236}">
                <a16:creationId xmlns:a16="http://schemas.microsoft.com/office/drawing/2014/main" id="{28B5C53D-39A3-4993-9F79-5FBC394F59BF}"/>
              </a:ext>
            </a:extLst>
          </p:cNvPr>
          <p:cNvPicPr>
            <a:picLocks noChangeAspect="1"/>
          </p:cNvPicPr>
          <p:nvPr/>
        </p:nvPicPr>
        <p:blipFill rotWithShape="1">
          <a:blip r:embed="rId4"/>
          <a:srcRect l="34458"/>
          <a:stretch/>
        </p:blipFill>
        <p:spPr>
          <a:xfrm>
            <a:off x="8760619" y="5791200"/>
            <a:ext cx="1278784" cy="548688"/>
          </a:xfrm>
          <a:prstGeom prst="rect">
            <a:avLst/>
          </a:prstGeom>
        </p:spPr>
      </p:pic>
    </p:spTree>
    <p:extLst>
      <p:ext uri="{BB962C8B-B14F-4D97-AF65-F5344CB8AC3E}">
        <p14:creationId xmlns:p14="http://schemas.microsoft.com/office/powerpoint/2010/main" val="199814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Module Syllabus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Introduction to Feedback Control</a:t>
            </a:r>
          </a:p>
          <a:p>
            <a:r>
              <a:rPr lang="en-US" dirty="0"/>
              <a:t>Non-holonomic Modeling of an Autonomous Car</a:t>
            </a:r>
          </a:p>
          <a:p>
            <a:r>
              <a:rPr lang="en-US" dirty="0"/>
              <a:t>PID Control</a:t>
            </a:r>
          </a:p>
          <a:p>
            <a:pPr lvl="1"/>
            <a:r>
              <a:rPr lang="en-US" dirty="0"/>
              <a:t>Velocity control</a:t>
            </a:r>
          </a:p>
          <a:p>
            <a:pPr lvl="1"/>
            <a:r>
              <a:rPr lang="en-US" dirty="0"/>
              <a:t>Steering</a:t>
            </a:r>
          </a:p>
          <a:p>
            <a:r>
              <a:rPr lang="en-US" dirty="0"/>
              <a:t>PID Control </a:t>
            </a:r>
          </a:p>
          <a:p>
            <a:r>
              <a:rPr lang="en-US" dirty="0"/>
              <a:t>Summary and Conclusion</a:t>
            </a:r>
            <a:endParaRPr lang="en-US" altLang="en-US" dirty="0"/>
          </a:p>
        </p:txBody>
      </p:sp>
    </p:spTree>
    <p:extLst>
      <p:ext uri="{BB962C8B-B14F-4D97-AF65-F5344CB8AC3E}">
        <p14:creationId xmlns:p14="http://schemas.microsoft.com/office/powerpoint/2010/main" val="162040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Line Following – Proportional Control</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Proportional control for steering</a:t>
            </a:r>
          </a:p>
          <a:p>
            <a:pPr lvl="1"/>
            <a:r>
              <a:rPr lang="en-US" dirty="0"/>
              <a:t>Recall – proportional velocity control:  PWM = Kp (Vdesired – Vactual)</a:t>
            </a:r>
          </a:p>
          <a:p>
            <a:pPr lvl="1"/>
            <a:r>
              <a:rPr lang="en-US" dirty="0"/>
              <a:t>Y = non-holonomic distance between center of chassis (a) and imaginary center line (b) </a:t>
            </a:r>
          </a:p>
        </p:txBody>
      </p:sp>
      <p:sp>
        <p:nvSpPr>
          <p:cNvPr id="4" name="TextBox 3">
            <a:extLst>
              <a:ext uri="{FF2B5EF4-FFF2-40B4-BE49-F238E27FC236}">
                <a16:creationId xmlns:a16="http://schemas.microsoft.com/office/drawing/2014/main" id="{A30B3FF0-BE97-43E1-A30E-91D9352F26F2}"/>
              </a:ext>
            </a:extLst>
          </p:cNvPr>
          <p:cNvSpPr txBox="1"/>
          <p:nvPr/>
        </p:nvSpPr>
        <p:spPr>
          <a:xfrm>
            <a:off x="10741819" y="1447800"/>
            <a:ext cx="457200" cy="533400"/>
          </a:xfrm>
          <a:prstGeom prst="rect">
            <a:avLst/>
          </a:prstGeom>
        </p:spPr>
        <p:txBody>
          <a:bodyPr vert="horz" wrap="square" lIns="0" tIns="0" rIns="0" bIns="0" rtlCol="0" anchor="t">
            <a:normAutofit/>
          </a:bodyPr>
          <a:lstStyle/>
          <a:p>
            <a:endParaRPr lang="en-US" dirty="0"/>
          </a:p>
        </p:txBody>
      </p:sp>
      <p:grpSp>
        <p:nvGrpSpPr>
          <p:cNvPr id="5" name="Group 4">
            <a:extLst>
              <a:ext uri="{FF2B5EF4-FFF2-40B4-BE49-F238E27FC236}">
                <a16:creationId xmlns:a16="http://schemas.microsoft.com/office/drawing/2014/main" id="{554B4FD4-0673-417D-8AC7-F695D3E1E665}"/>
              </a:ext>
            </a:extLst>
          </p:cNvPr>
          <p:cNvGrpSpPr/>
          <p:nvPr/>
        </p:nvGrpSpPr>
        <p:grpSpPr>
          <a:xfrm>
            <a:off x="6931819" y="3276600"/>
            <a:ext cx="2743200" cy="2105250"/>
            <a:chOff x="7846219" y="1534633"/>
            <a:chExt cx="3353963" cy="2573976"/>
          </a:xfrm>
        </p:grpSpPr>
        <p:cxnSp>
          <p:nvCxnSpPr>
            <p:cNvPr id="6" name="Straight Arrow Connector 5">
              <a:extLst>
                <a:ext uri="{FF2B5EF4-FFF2-40B4-BE49-F238E27FC236}">
                  <a16:creationId xmlns:a16="http://schemas.microsoft.com/office/drawing/2014/main" id="{261F9C75-669C-4E18-A579-5B624D311685}"/>
                </a:ext>
              </a:extLst>
            </p:cNvPr>
            <p:cNvCxnSpPr/>
            <p:nvPr/>
          </p:nvCxnSpPr>
          <p:spPr>
            <a:xfrm flipV="1">
              <a:off x="8533182" y="1915633"/>
              <a:ext cx="0" cy="16764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B9506A8-0F01-4838-89FF-7ECF5F04FEAD}"/>
                </a:ext>
              </a:extLst>
            </p:cNvPr>
            <p:cNvCxnSpPr/>
            <p:nvPr/>
          </p:nvCxnSpPr>
          <p:spPr>
            <a:xfrm>
              <a:off x="8456982" y="3515833"/>
              <a:ext cx="2743200"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09CD2D-8D89-4966-A9EE-7674A5D946C9}"/>
                </a:ext>
              </a:extLst>
            </p:cNvPr>
            <p:cNvSpPr txBox="1"/>
            <p:nvPr/>
          </p:nvSpPr>
          <p:spPr>
            <a:xfrm>
              <a:off x="7846219" y="1534633"/>
              <a:ext cx="914400" cy="533400"/>
            </a:xfrm>
            <a:prstGeom prst="rect">
              <a:avLst/>
            </a:prstGeom>
          </p:spPr>
          <p:txBody>
            <a:bodyPr vert="horz" wrap="square" lIns="0" tIns="0" rIns="0" bIns="0" rtlCol="0" anchor="t">
              <a:normAutofit fontScale="92500" lnSpcReduction="10000"/>
            </a:bodyPr>
            <a:lstStyle/>
            <a:p>
              <a:r>
                <a:rPr lang="en-US" sz="1600" dirty="0"/>
                <a:t>pixel values</a:t>
              </a:r>
            </a:p>
          </p:txBody>
        </p:sp>
        <p:sp>
          <p:nvSpPr>
            <p:cNvPr id="9" name="TextBox 8">
              <a:extLst>
                <a:ext uri="{FF2B5EF4-FFF2-40B4-BE49-F238E27FC236}">
                  <a16:creationId xmlns:a16="http://schemas.microsoft.com/office/drawing/2014/main" id="{B8DC4420-2DAE-4B31-9524-5EDD1F6165BB}"/>
                </a:ext>
              </a:extLst>
            </p:cNvPr>
            <p:cNvSpPr txBox="1"/>
            <p:nvPr/>
          </p:nvSpPr>
          <p:spPr>
            <a:xfrm>
              <a:off x="9265203" y="3727609"/>
              <a:ext cx="1524000" cy="381000"/>
            </a:xfrm>
            <a:prstGeom prst="rect">
              <a:avLst/>
            </a:prstGeom>
          </p:spPr>
          <p:txBody>
            <a:bodyPr vert="horz" wrap="square" lIns="0" tIns="0" rIns="0" bIns="0" rtlCol="0" anchor="t">
              <a:normAutofit/>
            </a:bodyPr>
            <a:lstStyle/>
            <a:p>
              <a:r>
                <a:rPr lang="en-US" sz="1400" dirty="0"/>
                <a:t>to the left</a:t>
              </a:r>
            </a:p>
          </p:txBody>
        </p:sp>
      </p:grpSp>
      <p:pic>
        <p:nvPicPr>
          <p:cNvPr id="10" name="Picture 9">
            <a:extLst>
              <a:ext uri="{FF2B5EF4-FFF2-40B4-BE49-F238E27FC236}">
                <a16:creationId xmlns:a16="http://schemas.microsoft.com/office/drawing/2014/main" id="{D659A2BB-B2E1-4E18-901D-5D3D27A4BD39}"/>
              </a:ext>
            </a:extLst>
          </p:cNvPr>
          <p:cNvPicPr>
            <a:picLocks noChangeAspect="1"/>
          </p:cNvPicPr>
          <p:nvPr/>
        </p:nvPicPr>
        <p:blipFill rotWithShape="1">
          <a:blip r:embed="rId4"/>
          <a:srcRect r="35021"/>
          <a:stretch/>
        </p:blipFill>
        <p:spPr>
          <a:xfrm>
            <a:off x="7541419" y="4191000"/>
            <a:ext cx="1899138" cy="654214"/>
          </a:xfrm>
          <a:prstGeom prst="rect">
            <a:avLst/>
          </a:prstGeom>
        </p:spPr>
      </p:pic>
      <p:sp>
        <p:nvSpPr>
          <p:cNvPr id="11" name="TextBox 10">
            <a:extLst>
              <a:ext uri="{FF2B5EF4-FFF2-40B4-BE49-F238E27FC236}">
                <a16:creationId xmlns:a16="http://schemas.microsoft.com/office/drawing/2014/main" id="{4D703AD8-B098-43B3-BF6C-C6E194CBF5CF}"/>
              </a:ext>
            </a:extLst>
          </p:cNvPr>
          <p:cNvSpPr txBox="1"/>
          <p:nvPr/>
        </p:nvSpPr>
        <p:spPr>
          <a:xfrm>
            <a:off x="7312819" y="4953000"/>
            <a:ext cx="747886" cy="436267"/>
          </a:xfrm>
          <a:prstGeom prst="rect">
            <a:avLst/>
          </a:prstGeom>
        </p:spPr>
        <p:txBody>
          <a:bodyPr vert="horz" wrap="square" lIns="0" tIns="0" rIns="0" bIns="0" rtlCol="0" anchor="t">
            <a:normAutofit/>
          </a:bodyPr>
          <a:lstStyle/>
          <a:p>
            <a:r>
              <a:rPr lang="en-US" sz="1100" b="1" dirty="0"/>
              <a:t>A</a:t>
            </a:r>
          </a:p>
        </p:txBody>
      </p:sp>
      <p:sp>
        <p:nvSpPr>
          <p:cNvPr id="12" name="TextBox 11">
            <a:extLst>
              <a:ext uri="{FF2B5EF4-FFF2-40B4-BE49-F238E27FC236}">
                <a16:creationId xmlns:a16="http://schemas.microsoft.com/office/drawing/2014/main" id="{CF81A636-F1FF-42E4-B7DC-46734663BF75}"/>
              </a:ext>
            </a:extLst>
          </p:cNvPr>
          <p:cNvSpPr txBox="1"/>
          <p:nvPr/>
        </p:nvSpPr>
        <p:spPr>
          <a:xfrm>
            <a:off x="9675019" y="4953000"/>
            <a:ext cx="747886" cy="436267"/>
          </a:xfrm>
          <a:prstGeom prst="rect">
            <a:avLst/>
          </a:prstGeom>
        </p:spPr>
        <p:txBody>
          <a:bodyPr vert="horz" wrap="square" lIns="0" tIns="0" rIns="0" bIns="0" rtlCol="0" anchor="t">
            <a:normAutofit/>
          </a:bodyPr>
          <a:lstStyle/>
          <a:p>
            <a:r>
              <a:rPr lang="en-US" sz="1100" b="1" dirty="0"/>
              <a:t>A</a:t>
            </a:r>
          </a:p>
        </p:txBody>
      </p:sp>
      <p:grpSp>
        <p:nvGrpSpPr>
          <p:cNvPr id="13" name="Group 12">
            <a:extLst>
              <a:ext uri="{FF2B5EF4-FFF2-40B4-BE49-F238E27FC236}">
                <a16:creationId xmlns:a16="http://schemas.microsoft.com/office/drawing/2014/main" id="{1E62D5F2-40D7-444E-A9F8-0BDAE9204F01}"/>
              </a:ext>
            </a:extLst>
          </p:cNvPr>
          <p:cNvGrpSpPr/>
          <p:nvPr/>
        </p:nvGrpSpPr>
        <p:grpSpPr>
          <a:xfrm>
            <a:off x="2283619" y="3554668"/>
            <a:ext cx="2749940" cy="1474530"/>
            <a:chOff x="2283619" y="3554668"/>
            <a:chExt cx="2749940" cy="1474530"/>
          </a:xfrm>
        </p:grpSpPr>
        <p:sp>
          <p:nvSpPr>
            <p:cNvPr id="14" name="Rectangle 13">
              <a:extLst>
                <a:ext uri="{FF2B5EF4-FFF2-40B4-BE49-F238E27FC236}">
                  <a16:creationId xmlns:a16="http://schemas.microsoft.com/office/drawing/2014/main" id="{C53D00E5-2DA9-4708-81B9-EFA550EDF999}"/>
                </a:ext>
              </a:extLst>
            </p:cNvPr>
            <p:cNvSpPr/>
            <p:nvPr/>
          </p:nvSpPr>
          <p:spPr>
            <a:xfrm>
              <a:off x="2359819" y="4953000"/>
              <a:ext cx="2514600" cy="76198"/>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3766BB12-F9E7-4488-B84E-69F5D6EA79E9}"/>
                </a:ext>
              </a:extLst>
            </p:cNvPr>
            <p:cNvGrpSpPr/>
            <p:nvPr/>
          </p:nvGrpSpPr>
          <p:grpSpPr>
            <a:xfrm rot="2567634">
              <a:off x="2600558" y="3554668"/>
              <a:ext cx="1456349" cy="1055037"/>
              <a:chOff x="9589049" y="2715516"/>
              <a:chExt cx="1456349" cy="1055037"/>
            </a:xfrm>
          </p:grpSpPr>
          <p:sp>
            <p:nvSpPr>
              <p:cNvPr id="21" name="Rectangle 20">
                <a:extLst>
                  <a:ext uri="{FF2B5EF4-FFF2-40B4-BE49-F238E27FC236}">
                    <a16:creationId xmlns:a16="http://schemas.microsoft.com/office/drawing/2014/main" id="{A51BA5A9-ECC2-4E63-94F9-942CC40FAFC3}"/>
                  </a:ext>
                </a:extLst>
              </p:cNvPr>
              <p:cNvSpPr/>
              <p:nvPr/>
            </p:nvSpPr>
            <p:spPr>
              <a:xfrm rot="19028615">
                <a:off x="9666535" y="3248915"/>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45916F3-C512-431B-B8F3-72A76AF00D45}"/>
                  </a:ext>
                </a:extLst>
              </p:cNvPr>
              <p:cNvSpPr/>
              <p:nvPr/>
            </p:nvSpPr>
            <p:spPr>
              <a:xfrm rot="20832366">
                <a:off x="10199934" y="2715516"/>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DC1E605-AF25-4EFC-8B1A-D3596FD01685}"/>
                  </a:ext>
                </a:extLst>
              </p:cNvPr>
              <p:cNvSpPr/>
              <p:nvPr/>
            </p:nvSpPr>
            <p:spPr>
              <a:xfrm rot="19028615">
                <a:off x="10047534" y="36299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D06E18F-93C3-46A3-BE4D-B8F99A788255}"/>
                  </a:ext>
                </a:extLst>
              </p:cNvPr>
              <p:cNvSpPr/>
              <p:nvPr/>
            </p:nvSpPr>
            <p:spPr>
              <a:xfrm rot="20832366">
                <a:off x="10580934" y="30965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6F374FC-BFF5-4663-A8E9-E3D4712B43A5}"/>
                  </a:ext>
                </a:extLst>
              </p:cNvPr>
              <p:cNvSpPr/>
              <p:nvPr/>
            </p:nvSpPr>
            <p:spPr>
              <a:xfrm rot="19028615">
                <a:off x="9589049" y="2812188"/>
                <a:ext cx="1456349" cy="91024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6" name="Straight Arrow Connector 15">
              <a:extLst>
                <a:ext uri="{FF2B5EF4-FFF2-40B4-BE49-F238E27FC236}">
                  <a16:creationId xmlns:a16="http://schemas.microsoft.com/office/drawing/2014/main" id="{74CCC944-F77E-45F2-8425-FA32B3C80F6D}"/>
                </a:ext>
              </a:extLst>
            </p:cNvPr>
            <p:cNvCxnSpPr/>
            <p:nvPr/>
          </p:nvCxnSpPr>
          <p:spPr>
            <a:xfrm flipV="1">
              <a:off x="4417219" y="4114800"/>
              <a:ext cx="0" cy="8382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9C4236F-4AE1-4D91-921E-DDC5F9474AE6}"/>
                </a:ext>
              </a:extLst>
            </p:cNvPr>
            <p:cNvSpPr txBox="1"/>
            <p:nvPr/>
          </p:nvSpPr>
          <p:spPr>
            <a:xfrm>
              <a:off x="4493419" y="4495800"/>
              <a:ext cx="540140" cy="315082"/>
            </a:xfrm>
            <a:prstGeom prst="rect">
              <a:avLst/>
            </a:prstGeom>
          </p:spPr>
          <p:txBody>
            <a:bodyPr vert="horz" wrap="square" lIns="0" tIns="0" rIns="0" bIns="0" rtlCol="0" anchor="t">
              <a:normAutofit/>
            </a:bodyPr>
            <a:lstStyle/>
            <a:p>
              <a:r>
                <a:rPr lang="en-US" sz="1100" b="1" dirty="0"/>
                <a:t>y</a:t>
              </a:r>
            </a:p>
          </p:txBody>
        </p:sp>
        <p:cxnSp>
          <p:nvCxnSpPr>
            <p:cNvPr id="18" name="Straight Connector 17">
              <a:extLst>
                <a:ext uri="{FF2B5EF4-FFF2-40B4-BE49-F238E27FC236}">
                  <a16:creationId xmlns:a16="http://schemas.microsoft.com/office/drawing/2014/main" id="{6399545F-41BB-4A8F-9761-EF5CF86271D0}"/>
                </a:ext>
              </a:extLst>
            </p:cNvPr>
            <p:cNvCxnSpPr/>
            <p:nvPr/>
          </p:nvCxnSpPr>
          <p:spPr>
            <a:xfrm flipH="1">
              <a:off x="2283619" y="4114800"/>
              <a:ext cx="2133600" cy="0"/>
            </a:xfrm>
            <a:prstGeom prst="line">
              <a:avLst/>
            </a:prstGeom>
            <a:ln w="952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982062C-9F6D-4720-8F92-A9A188EA5432}"/>
                </a:ext>
              </a:extLst>
            </p:cNvPr>
            <p:cNvCxnSpPr/>
            <p:nvPr/>
          </p:nvCxnSpPr>
          <p:spPr>
            <a:xfrm flipH="1" flipV="1">
              <a:off x="2969419" y="3962400"/>
              <a:ext cx="1219200" cy="609600"/>
            </a:xfrm>
            <a:prstGeom prst="line">
              <a:avLst/>
            </a:prstGeom>
            <a:ln w="952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0" name="Object 19">
              <a:extLst>
                <a:ext uri="{FF2B5EF4-FFF2-40B4-BE49-F238E27FC236}">
                  <a16:creationId xmlns:a16="http://schemas.microsoft.com/office/drawing/2014/main" id="{C9945C3B-DCFC-4AD1-8647-04A4A9B22503}"/>
                </a:ext>
              </a:extLst>
            </p:cNvPr>
            <p:cNvGraphicFramePr>
              <a:graphicFrameLocks noChangeAspect="1"/>
            </p:cNvGraphicFramePr>
            <p:nvPr>
              <p:extLst>
                <p:ext uri="{D42A27DB-BD31-4B8C-83A1-F6EECF244321}">
                  <p14:modId xmlns:p14="http://schemas.microsoft.com/office/powerpoint/2010/main" val="2736541511"/>
                </p:ext>
              </p:extLst>
            </p:nvPr>
          </p:nvGraphicFramePr>
          <p:xfrm>
            <a:off x="4112419" y="4191000"/>
            <a:ext cx="209550" cy="336550"/>
          </p:xfrm>
          <a:graphic>
            <a:graphicData uri="http://schemas.openxmlformats.org/presentationml/2006/ole">
              <mc:AlternateContent xmlns:mc="http://schemas.openxmlformats.org/markup-compatibility/2006">
                <mc:Choice xmlns:v="urn:schemas-microsoft-com:vml" Requires="v">
                  <p:oleObj spid="_x0000_s11270" name="Equation" r:id="rId5" imgW="126720" imgH="203040" progId="Equation.3">
                    <p:embed/>
                  </p:oleObj>
                </mc:Choice>
                <mc:Fallback>
                  <p:oleObj name="Equation" r:id="rId5" imgW="126720" imgH="203040" progId="Equation.3">
                    <p:embed/>
                    <p:pic>
                      <p:nvPicPr>
                        <p:cNvPr id="20" name="Object 19">
                          <a:extLst>
                            <a:ext uri="{FF2B5EF4-FFF2-40B4-BE49-F238E27FC236}">
                              <a16:creationId xmlns:a16="http://schemas.microsoft.com/office/drawing/2014/main" id="{C9945C3B-DCFC-4AD1-8647-04A4A9B22503}"/>
                            </a:ext>
                          </a:extLst>
                        </p:cNvPr>
                        <p:cNvPicPr/>
                        <p:nvPr/>
                      </p:nvPicPr>
                      <p:blipFill>
                        <a:blip r:embed="rId6"/>
                        <a:stretch>
                          <a:fillRect/>
                        </a:stretch>
                      </p:blipFill>
                      <p:spPr>
                        <a:xfrm>
                          <a:off x="4112419" y="4191000"/>
                          <a:ext cx="209550" cy="336550"/>
                        </a:xfrm>
                        <a:prstGeom prst="rect">
                          <a:avLst/>
                        </a:prstGeom>
                      </p:spPr>
                    </p:pic>
                  </p:oleObj>
                </mc:Fallback>
              </mc:AlternateContent>
            </a:graphicData>
          </a:graphic>
        </p:graphicFrame>
      </p:grpSp>
      <p:cxnSp>
        <p:nvCxnSpPr>
          <p:cNvPr id="26" name="Straight Arrow Connector 25">
            <a:extLst>
              <a:ext uri="{FF2B5EF4-FFF2-40B4-BE49-F238E27FC236}">
                <a16:creationId xmlns:a16="http://schemas.microsoft.com/office/drawing/2014/main" id="{27CEFBC6-4BCC-49CE-9494-AA171E34D51B}"/>
              </a:ext>
            </a:extLst>
          </p:cNvPr>
          <p:cNvCxnSpPr/>
          <p:nvPr/>
        </p:nvCxnSpPr>
        <p:spPr>
          <a:xfrm>
            <a:off x="8227219" y="4191000"/>
            <a:ext cx="6858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C0BF2F4-DE47-4E27-B7EC-F23BFFE43261}"/>
              </a:ext>
            </a:extLst>
          </p:cNvPr>
          <p:cNvCxnSpPr/>
          <p:nvPr/>
        </p:nvCxnSpPr>
        <p:spPr>
          <a:xfrm>
            <a:off x="8227219" y="4038600"/>
            <a:ext cx="0" cy="838200"/>
          </a:xfrm>
          <a:prstGeom prst="line">
            <a:avLst/>
          </a:prstGeom>
          <a:ln w="31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9401428-3B44-4034-921B-EB5B5140A45B}"/>
              </a:ext>
            </a:extLst>
          </p:cNvPr>
          <p:cNvCxnSpPr/>
          <p:nvPr/>
        </p:nvCxnSpPr>
        <p:spPr>
          <a:xfrm>
            <a:off x="8913019" y="4038600"/>
            <a:ext cx="0" cy="838200"/>
          </a:xfrm>
          <a:prstGeom prst="line">
            <a:avLst/>
          </a:prstGeom>
          <a:ln w="31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6859114-4F98-4D9C-ADA9-49F98D4F9CBF}"/>
              </a:ext>
            </a:extLst>
          </p:cNvPr>
          <p:cNvSpPr txBox="1"/>
          <p:nvPr/>
        </p:nvSpPr>
        <p:spPr>
          <a:xfrm>
            <a:off x="8532019" y="3962400"/>
            <a:ext cx="540140" cy="315082"/>
          </a:xfrm>
          <a:prstGeom prst="rect">
            <a:avLst/>
          </a:prstGeom>
        </p:spPr>
        <p:txBody>
          <a:bodyPr vert="horz" wrap="square" lIns="0" tIns="0" rIns="0" bIns="0" rtlCol="0" anchor="t">
            <a:normAutofit/>
          </a:bodyPr>
          <a:lstStyle/>
          <a:p>
            <a:r>
              <a:rPr lang="en-US" sz="1100" b="1" dirty="0"/>
              <a:t>y</a:t>
            </a:r>
          </a:p>
        </p:txBody>
      </p:sp>
      <p:sp>
        <p:nvSpPr>
          <p:cNvPr id="30" name="TextBox 29">
            <a:extLst>
              <a:ext uri="{FF2B5EF4-FFF2-40B4-BE49-F238E27FC236}">
                <a16:creationId xmlns:a16="http://schemas.microsoft.com/office/drawing/2014/main" id="{BB1DFC84-6AB2-4C88-8185-B1272592548D}"/>
              </a:ext>
            </a:extLst>
          </p:cNvPr>
          <p:cNvSpPr txBox="1"/>
          <p:nvPr/>
        </p:nvSpPr>
        <p:spPr>
          <a:xfrm>
            <a:off x="8151019" y="3810000"/>
            <a:ext cx="747886" cy="436267"/>
          </a:xfrm>
          <a:prstGeom prst="rect">
            <a:avLst/>
          </a:prstGeom>
        </p:spPr>
        <p:txBody>
          <a:bodyPr vert="horz" wrap="square" lIns="0" tIns="0" rIns="0" bIns="0" rtlCol="0" anchor="t">
            <a:normAutofit/>
          </a:bodyPr>
          <a:lstStyle/>
          <a:p>
            <a:r>
              <a:rPr lang="en-US" sz="1100" b="1" dirty="0"/>
              <a:t>(a)</a:t>
            </a:r>
          </a:p>
        </p:txBody>
      </p:sp>
      <p:sp>
        <p:nvSpPr>
          <p:cNvPr id="31" name="TextBox 30">
            <a:extLst>
              <a:ext uri="{FF2B5EF4-FFF2-40B4-BE49-F238E27FC236}">
                <a16:creationId xmlns:a16="http://schemas.microsoft.com/office/drawing/2014/main" id="{2A784ABD-97A1-49B9-81EE-15E4902D51F1}"/>
              </a:ext>
            </a:extLst>
          </p:cNvPr>
          <p:cNvSpPr txBox="1"/>
          <p:nvPr/>
        </p:nvSpPr>
        <p:spPr>
          <a:xfrm>
            <a:off x="8836819" y="3810000"/>
            <a:ext cx="747886" cy="436267"/>
          </a:xfrm>
          <a:prstGeom prst="rect">
            <a:avLst/>
          </a:prstGeom>
        </p:spPr>
        <p:txBody>
          <a:bodyPr vert="horz" wrap="square" lIns="0" tIns="0" rIns="0" bIns="0" rtlCol="0" anchor="t">
            <a:normAutofit/>
          </a:bodyPr>
          <a:lstStyle/>
          <a:p>
            <a:r>
              <a:rPr lang="en-US" sz="1100" b="1" dirty="0"/>
              <a:t>(b)</a:t>
            </a:r>
          </a:p>
        </p:txBody>
      </p:sp>
      <p:sp>
        <p:nvSpPr>
          <p:cNvPr id="32" name="Rectangle 31">
            <a:extLst>
              <a:ext uri="{FF2B5EF4-FFF2-40B4-BE49-F238E27FC236}">
                <a16:creationId xmlns:a16="http://schemas.microsoft.com/office/drawing/2014/main" id="{8A4FD2BB-2073-4A24-BDAA-3E48F91CC203}"/>
              </a:ext>
            </a:extLst>
          </p:cNvPr>
          <p:cNvSpPr/>
          <p:nvPr/>
        </p:nvSpPr>
        <p:spPr>
          <a:xfrm>
            <a:off x="1814467" y="5696956"/>
            <a:ext cx="2743200" cy="369332"/>
          </a:xfrm>
          <a:prstGeom prst="rect">
            <a:avLst/>
          </a:prstGeom>
        </p:spPr>
        <p:txBody>
          <a:bodyPr wrap="square">
            <a:spAutoFit/>
          </a:bodyPr>
          <a:lstStyle/>
          <a:p>
            <a:pPr lvl="1"/>
            <a:r>
              <a:rPr lang="en-US" dirty="0"/>
              <a:t>Controller:</a:t>
            </a:r>
          </a:p>
        </p:txBody>
      </p:sp>
      <p:graphicFrame>
        <p:nvGraphicFramePr>
          <p:cNvPr id="33" name="Object 32">
            <a:extLst>
              <a:ext uri="{FF2B5EF4-FFF2-40B4-BE49-F238E27FC236}">
                <a16:creationId xmlns:a16="http://schemas.microsoft.com/office/drawing/2014/main" id="{4E2F7B86-90AF-4456-BE65-F613C9F5FF05}"/>
              </a:ext>
            </a:extLst>
          </p:cNvPr>
          <p:cNvGraphicFramePr>
            <a:graphicFrameLocks noChangeAspect="1"/>
          </p:cNvGraphicFramePr>
          <p:nvPr>
            <p:extLst>
              <p:ext uri="{D42A27DB-BD31-4B8C-83A1-F6EECF244321}">
                <p14:modId xmlns:p14="http://schemas.microsoft.com/office/powerpoint/2010/main" val="2897362603"/>
              </p:ext>
            </p:extLst>
          </p:nvPr>
        </p:nvGraphicFramePr>
        <p:xfrm>
          <a:off x="3451225" y="5710238"/>
          <a:ext cx="1509713" cy="400050"/>
        </p:xfrm>
        <a:graphic>
          <a:graphicData uri="http://schemas.openxmlformats.org/presentationml/2006/ole">
            <mc:AlternateContent xmlns:mc="http://schemas.openxmlformats.org/markup-compatibility/2006">
              <mc:Choice xmlns:v="urn:schemas-microsoft-com:vml" Requires="v">
                <p:oleObj spid="_x0000_s11271" name="Equation" r:id="rId7" imgW="914400" imgH="241200" progId="Equation.3">
                  <p:embed/>
                </p:oleObj>
              </mc:Choice>
              <mc:Fallback>
                <p:oleObj name="Equation" r:id="rId7" imgW="914400" imgH="241200" progId="Equation.3">
                  <p:embed/>
                  <p:pic>
                    <p:nvPicPr>
                      <p:cNvPr id="33" name="Object 32">
                        <a:extLst>
                          <a:ext uri="{FF2B5EF4-FFF2-40B4-BE49-F238E27FC236}">
                            <a16:creationId xmlns:a16="http://schemas.microsoft.com/office/drawing/2014/main" id="{4E2F7B86-90AF-4456-BE65-F613C9F5FF05}"/>
                          </a:ext>
                        </a:extLst>
                      </p:cNvPr>
                      <p:cNvPicPr/>
                      <p:nvPr/>
                    </p:nvPicPr>
                    <p:blipFill>
                      <a:blip r:embed="rId8"/>
                      <a:stretch>
                        <a:fillRect/>
                      </a:stretch>
                    </p:blipFill>
                    <p:spPr>
                      <a:xfrm>
                        <a:off x="3451225" y="5710238"/>
                        <a:ext cx="1509713" cy="400050"/>
                      </a:xfrm>
                      <a:prstGeom prst="rect">
                        <a:avLst/>
                      </a:prstGeom>
                    </p:spPr>
                  </p:pic>
                </p:oleObj>
              </mc:Fallback>
            </mc:AlternateContent>
          </a:graphicData>
        </a:graphic>
      </p:graphicFrame>
    </p:spTree>
    <p:extLst>
      <p:ext uri="{BB962C8B-B14F-4D97-AF65-F5344CB8AC3E}">
        <p14:creationId xmlns:p14="http://schemas.microsoft.com/office/powerpoint/2010/main" val="649727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Line Following – Proportional Control</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Proportional control for steering</a:t>
            </a:r>
          </a:p>
          <a:p>
            <a:pPr lvl="1"/>
            <a:r>
              <a:rPr lang="en-US" dirty="0"/>
              <a:t>Purely proportional steering poses a problem (oscillation, overshoot)</a:t>
            </a:r>
            <a:endParaRPr lang="en-US" altLang="en-US" dirty="0"/>
          </a:p>
        </p:txBody>
      </p:sp>
      <p:sp>
        <p:nvSpPr>
          <p:cNvPr id="4" name="TextBox 3">
            <a:extLst>
              <a:ext uri="{FF2B5EF4-FFF2-40B4-BE49-F238E27FC236}">
                <a16:creationId xmlns:a16="http://schemas.microsoft.com/office/drawing/2014/main" id="{EBB39D76-1390-45CF-A02C-CE4B4BB50205}"/>
              </a:ext>
            </a:extLst>
          </p:cNvPr>
          <p:cNvSpPr txBox="1"/>
          <p:nvPr/>
        </p:nvSpPr>
        <p:spPr>
          <a:xfrm>
            <a:off x="10741819" y="1447800"/>
            <a:ext cx="457200" cy="533400"/>
          </a:xfrm>
          <a:prstGeom prst="rect">
            <a:avLst/>
          </a:prstGeom>
        </p:spPr>
        <p:txBody>
          <a:bodyPr vert="horz" wrap="square" lIns="0" tIns="0" rIns="0" bIns="0" rtlCol="0" anchor="t">
            <a:normAutofit/>
          </a:bodyPr>
          <a:lstStyle/>
          <a:p>
            <a:endParaRPr lang="en-US" dirty="0"/>
          </a:p>
        </p:txBody>
      </p:sp>
      <p:sp>
        <p:nvSpPr>
          <p:cNvPr id="5" name="Rectangle 4">
            <a:extLst>
              <a:ext uri="{FF2B5EF4-FFF2-40B4-BE49-F238E27FC236}">
                <a16:creationId xmlns:a16="http://schemas.microsoft.com/office/drawing/2014/main" id="{6AEF09EE-1002-4E81-A59D-A6DD34986AFA}"/>
              </a:ext>
            </a:extLst>
          </p:cNvPr>
          <p:cNvSpPr/>
          <p:nvPr/>
        </p:nvSpPr>
        <p:spPr>
          <a:xfrm>
            <a:off x="683419" y="4864560"/>
            <a:ext cx="104394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EEEF9063-9818-4E51-889F-AF0F76E6781B}"/>
              </a:ext>
            </a:extLst>
          </p:cNvPr>
          <p:cNvGrpSpPr/>
          <p:nvPr/>
        </p:nvGrpSpPr>
        <p:grpSpPr>
          <a:xfrm>
            <a:off x="729814" y="2720948"/>
            <a:ext cx="2749940" cy="2143612"/>
            <a:chOff x="2283619" y="3554668"/>
            <a:chExt cx="2749940" cy="2143612"/>
          </a:xfrm>
        </p:grpSpPr>
        <p:grpSp>
          <p:nvGrpSpPr>
            <p:cNvPr id="7" name="Group 6">
              <a:extLst>
                <a:ext uri="{FF2B5EF4-FFF2-40B4-BE49-F238E27FC236}">
                  <a16:creationId xmlns:a16="http://schemas.microsoft.com/office/drawing/2014/main" id="{CBA5C091-586B-4F5E-98BA-8C368E459466}"/>
                </a:ext>
              </a:extLst>
            </p:cNvPr>
            <p:cNvGrpSpPr/>
            <p:nvPr/>
          </p:nvGrpSpPr>
          <p:grpSpPr>
            <a:xfrm rot="2567634">
              <a:off x="2600558" y="3554668"/>
              <a:ext cx="1456349" cy="1055037"/>
              <a:chOff x="9589049" y="2715516"/>
              <a:chExt cx="1456349" cy="1055037"/>
            </a:xfrm>
          </p:grpSpPr>
          <p:sp>
            <p:nvSpPr>
              <p:cNvPr id="13" name="Rectangle 12">
                <a:extLst>
                  <a:ext uri="{FF2B5EF4-FFF2-40B4-BE49-F238E27FC236}">
                    <a16:creationId xmlns:a16="http://schemas.microsoft.com/office/drawing/2014/main" id="{06F64D78-CC94-4347-B0E3-9C210A681583}"/>
                  </a:ext>
                </a:extLst>
              </p:cNvPr>
              <p:cNvSpPr/>
              <p:nvPr/>
            </p:nvSpPr>
            <p:spPr>
              <a:xfrm rot="19028615">
                <a:off x="9666535" y="3248915"/>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75F284-7EF6-4234-97E8-BD0E301D654F}"/>
                  </a:ext>
                </a:extLst>
              </p:cNvPr>
              <p:cNvSpPr/>
              <p:nvPr/>
            </p:nvSpPr>
            <p:spPr>
              <a:xfrm rot="20832366">
                <a:off x="10199934" y="2715516"/>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ED1C682-0A8B-4F3B-AA14-70B92DE43C5D}"/>
                  </a:ext>
                </a:extLst>
              </p:cNvPr>
              <p:cNvSpPr/>
              <p:nvPr/>
            </p:nvSpPr>
            <p:spPr>
              <a:xfrm rot="19028615">
                <a:off x="10047534" y="36299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7CB51A7-56D8-4A9F-B7F9-74D78720541C}"/>
                  </a:ext>
                </a:extLst>
              </p:cNvPr>
              <p:cNvSpPr/>
              <p:nvPr/>
            </p:nvSpPr>
            <p:spPr>
              <a:xfrm rot="20832366">
                <a:off x="10580934" y="30965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A378902-6E4F-4F4D-B156-781EDAF9A9D8}"/>
                  </a:ext>
                </a:extLst>
              </p:cNvPr>
              <p:cNvSpPr/>
              <p:nvPr/>
            </p:nvSpPr>
            <p:spPr>
              <a:xfrm rot="19028615">
                <a:off x="9589049" y="2812188"/>
                <a:ext cx="1456349" cy="91024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8" name="Straight Arrow Connector 7">
              <a:extLst>
                <a:ext uri="{FF2B5EF4-FFF2-40B4-BE49-F238E27FC236}">
                  <a16:creationId xmlns:a16="http://schemas.microsoft.com/office/drawing/2014/main" id="{B704DC10-6F66-49A6-9EAD-B2D61780F6F5}"/>
                </a:ext>
              </a:extLst>
            </p:cNvPr>
            <p:cNvCxnSpPr>
              <a:cxnSpLocks/>
            </p:cNvCxnSpPr>
            <p:nvPr/>
          </p:nvCxnSpPr>
          <p:spPr>
            <a:xfrm flipV="1">
              <a:off x="4417219" y="4114800"/>
              <a:ext cx="0" cy="158348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3A2FCB3-9D3C-429E-995F-4B7A97660218}"/>
                </a:ext>
              </a:extLst>
            </p:cNvPr>
            <p:cNvSpPr txBox="1"/>
            <p:nvPr/>
          </p:nvSpPr>
          <p:spPr>
            <a:xfrm>
              <a:off x="4493419" y="4495800"/>
              <a:ext cx="540140" cy="315082"/>
            </a:xfrm>
            <a:prstGeom prst="rect">
              <a:avLst/>
            </a:prstGeom>
          </p:spPr>
          <p:txBody>
            <a:bodyPr vert="horz" wrap="square" lIns="0" tIns="0" rIns="0" bIns="0" rtlCol="0" anchor="t">
              <a:normAutofit/>
            </a:bodyPr>
            <a:lstStyle/>
            <a:p>
              <a:r>
                <a:rPr lang="en-US" sz="1100" b="1" dirty="0"/>
                <a:t>y</a:t>
              </a:r>
            </a:p>
          </p:txBody>
        </p:sp>
        <p:cxnSp>
          <p:nvCxnSpPr>
            <p:cNvPr id="10" name="Straight Connector 9">
              <a:extLst>
                <a:ext uri="{FF2B5EF4-FFF2-40B4-BE49-F238E27FC236}">
                  <a16:creationId xmlns:a16="http://schemas.microsoft.com/office/drawing/2014/main" id="{048331BD-E569-4F67-9EA7-837B35985A3C}"/>
                </a:ext>
              </a:extLst>
            </p:cNvPr>
            <p:cNvCxnSpPr/>
            <p:nvPr/>
          </p:nvCxnSpPr>
          <p:spPr>
            <a:xfrm flipH="1">
              <a:off x="2283619" y="4114800"/>
              <a:ext cx="2133600" cy="0"/>
            </a:xfrm>
            <a:prstGeom prst="line">
              <a:avLst/>
            </a:prstGeom>
            <a:ln w="952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6FABF74-65DA-4A14-A71B-5E92AC375DAA}"/>
                </a:ext>
              </a:extLst>
            </p:cNvPr>
            <p:cNvCxnSpPr/>
            <p:nvPr/>
          </p:nvCxnSpPr>
          <p:spPr>
            <a:xfrm flipH="1" flipV="1">
              <a:off x="2969419" y="3962400"/>
              <a:ext cx="1219200" cy="609600"/>
            </a:xfrm>
            <a:prstGeom prst="line">
              <a:avLst/>
            </a:prstGeom>
            <a:ln w="952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2" name="Object 11">
              <a:extLst>
                <a:ext uri="{FF2B5EF4-FFF2-40B4-BE49-F238E27FC236}">
                  <a16:creationId xmlns:a16="http://schemas.microsoft.com/office/drawing/2014/main" id="{1A123B55-99C9-4A20-AE12-867C330E5752}"/>
                </a:ext>
              </a:extLst>
            </p:cNvPr>
            <p:cNvGraphicFramePr>
              <a:graphicFrameLocks noChangeAspect="1"/>
            </p:cNvGraphicFramePr>
            <p:nvPr>
              <p:extLst>
                <p:ext uri="{D42A27DB-BD31-4B8C-83A1-F6EECF244321}">
                  <p14:modId xmlns:p14="http://schemas.microsoft.com/office/powerpoint/2010/main" val="2165554825"/>
                </p:ext>
              </p:extLst>
            </p:nvPr>
          </p:nvGraphicFramePr>
          <p:xfrm>
            <a:off x="4112419" y="4191000"/>
            <a:ext cx="209550" cy="336550"/>
          </p:xfrm>
          <a:graphic>
            <a:graphicData uri="http://schemas.openxmlformats.org/presentationml/2006/ole">
              <mc:AlternateContent xmlns:mc="http://schemas.openxmlformats.org/markup-compatibility/2006">
                <mc:Choice xmlns:v="urn:schemas-microsoft-com:vml" Requires="v">
                  <p:oleObj spid="_x0000_s12298" name="Equation" r:id="rId4" imgW="126720" imgH="203040" progId="Equation.3">
                    <p:embed/>
                  </p:oleObj>
                </mc:Choice>
                <mc:Fallback>
                  <p:oleObj name="Equation" r:id="rId4" imgW="126720" imgH="203040" progId="Equation.3">
                    <p:embed/>
                    <p:pic>
                      <p:nvPicPr>
                        <p:cNvPr id="12" name="Object 11">
                          <a:extLst>
                            <a:ext uri="{FF2B5EF4-FFF2-40B4-BE49-F238E27FC236}">
                              <a16:creationId xmlns:a16="http://schemas.microsoft.com/office/drawing/2014/main" id="{1A123B55-99C9-4A20-AE12-867C330E5752}"/>
                            </a:ext>
                          </a:extLst>
                        </p:cNvPr>
                        <p:cNvPicPr/>
                        <p:nvPr/>
                      </p:nvPicPr>
                      <p:blipFill>
                        <a:blip r:embed="rId5"/>
                        <a:stretch>
                          <a:fillRect/>
                        </a:stretch>
                      </p:blipFill>
                      <p:spPr>
                        <a:xfrm>
                          <a:off x="4112419" y="4191000"/>
                          <a:ext cx="209550" cy="336550"/>
                        </a:xfrm>
                        <a:prstGeom prst="rect">
                          <a:avLst/>
                        </a:prstGeom>
                      </p:spPr>
                    </p:pic>
                  </p:oleObj>
                </mc:Fallback>
              </mc:AlternateContent>
            </a:graphicData>
          </a:graphic>
        </p:graphicFrame>
      </p:grpSp>
      <p:grpSp>
        <p:nvGrpSpPr>
          <p:cNvPr id="18" name="Group 17">
            <a:extLst>
              <a:ext uri="{FF2B5EF4-FFF2-40B4-BE49-F238E27FC236}">
                <a16:creationId xmlns:a16="http://schemas.microsoft.com/office/drawing/2014/main" id="{0D04AD1D-1435-4CC3-8E6D-67A3A4FCA8DD}"/>
              </a:ext>
            </a:extLst>
          </p:cNvPr>
          <p:cNvGrpSpPr/>
          <p:nvPr/>
        </p:nvGrpSpPr>
        <p:grpSpPr>
          <a:xfrm rot="2387167">
            <a:off x="4932117" y="4319845"/>
            <a:ext cx="1456349" cy="1055037"/>
            <a:chOff x="2600558" y="3554668"/>
            <a:chExt cx="1456349" cy="1055037"/>
          </a:xfrm>
        </p:grpSpPr>
        <p:grpSp>
          <p:nvGrpSpPr>
            <p:cNvPr id="19" name="Group 18">
              <a:extLst>
                <a:ext uri="{FF2B5EF4-FFF2-40B4-BE49-F238E27FC236}">
                  <a16:creationId xmlns:a16="http://schemas.microsoft.com/office/drawing/2014/main" id="{1C2ADB97-B337-447D-8A78-66C28883C541}"/>
                </a:ext>
              </a:extLst>
            </p:cNvPr>
            <p:cNvGrpSpPr/>
            <p:nvPr/>
          </p:nvGrpSpPr>
          <p:grpSpPr>
            <a:xfrm rot="2567634">
              <a:off x="2600558" y="3554668"/>
              <a:ext cx="1456349" cy="1055037"/>
              <a:chOff x="9589049" y="2715516"/>
              <a:chExt cx="1456349" cy="1055037"/>
            </a:xfrm>
          </p:grpSpPr>
          <p:sp>
            <p:nvSpPr>
              <p:cNvPr id="21" name="Rectangle 20">
                <a:extLst>
                  <a:ext uri="{FF2B5EF4-FFF2-40B4-BE49-F238E27FC236}">
                    <a16:creationId xmlns:a16="http://schemas.microsoft.com/office/drawing/2014/main" id="{7722BEEE-DC25-490D-9003-0F8702C4509B}"/>
                  </a:ext>
                </a:extLst>
              </p:cNvPr>
              <p:cNvSpPr/>
              <p:nvPr/>
            </p:nvSpPr>
            <p:spPr>
              <a:xfrm rot="19028615">
                <a:off x="9666535" y="3248915"/>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1FA2EA5-60DB-4A8F-8995-A62243472036}"/>
                  </a:ext>
                </a:extLst>
              </p:cNvPr>
              <p:cNvSpPr/>
              <p:nvPr/>
            </p:nvSpPr>
            <p:spPr>
              <a:xfrm rot="19038617">
                <a:off x="10199934" y="2715516"/>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D58D8D2-507E-4E2C-8615-F61D35A98047}"/>
                  </a:ext>
                </a:extLst>
              </p:cNvPr>
              <p:cNvSpPr/>
              <p:nvPr/>
            </p:nvSpPr>
            <p:spPr>
              <a:xfrm rot="19028615">
                <a:off x="10047534" y="36299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82F9DB9-66EE-4ECA-9697-186E9E02A98C}"/>
                  </a:ext>
                </a:extLst>
              </p:cNvPr>
              <p:cNvSpPr/>
              <p:nvPr/>
            </p:nvSpPr>
            <p:spPr>
              <a:xfrm rot="19038617">
                <a:off x="10580934" y="30965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AECBD9C-A7BA-4542-8556-F969A640F4B9}"/>
                  </a:ext>
                </a:extLst>
              </p:cNvPr>
              <p:cNvSpPr/>
              <p:nvPr/>
            </p:nvSpPr>
            <p:spPr>
              <a:xfrm rot="19028615">
                <a:off x="9589049" y="2812188"/>
                <a:ext cx="1456349" cy="91024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20" name="Straight Connector 19">
              <a:extLst>
                <a:ext uri="{FF2B5EF4-FFF2-40B4-BE49-F238E27FC236}">
                  <a16:creationId xmlns:a16="http://schemas.microsoft.com/office/drawing/2014/main" id="{59B169B1-8B0C-46A5-8597-5DFCFF3ADD92}"/>
                </a:ext>
              </a:extLst>
            </p:cNvPr>
            <p:cNvCxnSpPr>
              <a:cxnSpLocks/>
            </p:cNvCxnSpPr>
            <p:nvPr/>
          </p:nvCxnSpPr>
          <p:spPr>
            <a:xfrm rot="19806251" flipH="1" flipV="1">
              <a:off x="2700658" y="3780047"/>
              <a:ext cx="1174763" cy="667732"/>
            </a:xfrm>
            <a:prstGeom prst="line">
              <a:avLst/>
            </a:prstGeom>
            <a:ln w="952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F35DE36B-B1E7-40A2-85E8-5DD6E0E882D0}"/>
              </a:ext>
            </a:extLst>
          </p:cNvPr>
          <p:cNvGrpSpPr/>
          <p:nvPr/>
        </p:nvGrpSpPr>
        <p:grpSpPr>
          <a:xfrm>
            <a:off x="3177934" y="3268879"/>
            <a:ext cx="1763435" cy="1608298"/>
            <a:chOff x="3323265" y="3328360"/>
            <a:chExt cx="1763435" cy="1608298"/>
          </a:xfrm>
        </p:grpSpPr>
        <p:grpSp>
          <p:nvGrpSpPr>
            <p:cNvPr id="27" name="Group 26">
              <a:extLst>
                <a:ext uri="{FF2B5EF4-FFF2-40B4-BE49-F238E27FC236}">
                  <a16:creationId xmlns:a16="http://schemas.microsoft.com/office/drawing/2014/main" id="{8ACE3579-E622-4572-B932-FF75E035482A}"/>
                </a:ext>
              </a:extLst>
            </p:cNvPr>
            <p:cNvGrpSpPr/>
            <p:nvPr/>
          </p:nvGrpSpPr>
          <p:grpSpPr>
            <a:xfrm rot="1793749">
              <a:off x="3323265" y="3328360"/>
              <a:ext cx="1763435" cy="1181458"/>
              <a:chOff x="2408946" y="3554668"/>
              <a:chExt cx="1763435" cy="1181458"/>
            </a:xfrm>
          </p:grpSpPr>
          <p:grpSp>
            <p:nvGrpSpPr>
              <p:cNvPr id="31" name="Group 30">
                <a:extLst>
                  <a:ext uri="{FF2B5EF4-FFF2-40B4-BE49-F238E27FC236}">
                    <a16:creationId xmlns:a16="http://schemas.microsoft.com/office/drawing/2014/main" id="{DA74AB72-4C69-4EB3-8E8A-7190B0985C69}"/>
                  </a:ext>
                </a:extLst>
              </p:cNvPr>
              <p:cNvGrpSpPr/>
              <p:nvPr/>
            </p:nvGrpSpPr>
            <p:grpSpPr>
              <a:xfrm rot="2567634">
                <a:off x="2600558" y="3554668"/>
                <a:ext cx="1456349" cy="1055037"/>
                <a:chOff x="9589049" y="2715516"/>
                <a:chExt cx="1456349" cy="1055037"/>
              </a:xfrm>
            </p:grpSpPr>
            <p:sp>
              <p:nvSpPr>
                <p:cNvPr id="34" name="Rectangle 33">
                  <a:extLst>
                    <a:ext uri="{FF2B5EF4-FFF2-40B4-BE49-F238E27FC236}">
                      <a16:creationId xmlns:a16="http://schemas.microsoft.com/office/drawing/2014/main" id="{E138524E-C3DE-4CEE-B335-AF246AE779BD}"/>
                    </a:ext>
                  </a:extLst>
                </p:cNvPr>
                <p:cNvSpPr/>
                <p:nvPr/>
              </p:nvSpPr>
              <p:spPr>
                <a:xfrm rot="19028615">
                  <a:off x="9666535" y="3248915"/>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13C9A48C-0A87-4713-91AB-210D2E5A4F4F}"/>
                    </a:ext>
                  </a:extLst>
                </p:cNvPr>
                <p:cNvSpPr/>
                <p:nvPr/>
              </p:nvSpPr>
              <p:spPr>
                <a:xfrm rot="19788611">
                  <a:off x="10199934" y="2715516"/>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154AE785-0AD1-4AF7-82A9-E72E243406EB}"/>
                    </a:ext>
                  </a:extLst>
                </p:cNvPr>
                <p:cNvSpPr/>
                <p:nvPr/>
              </p:nvSpPr>
              <p:spPr>
                <a:xfrm rot="19028615">
                  <a:off x="10047534" y="36299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0F9A01B-70F0-4608-AF0A-CED095B21819}"/>
                    </a:ext>
                  </a:extLst>
                </p:cNvPr>
                <p:cNvSpPr/>
                <p:nvPr/>
              </p:nvSpPr>
              <p:spPr>
                <a:xfrm rot="19788611">
                  <a:off x="10580934" y="30965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4D07530-8CD8-4859-AC28-22D3C4FB701C}"/>
                    </a:ext>
                  </a:extLst>
                </p:cNvPr>
                <p:cNvSpPr/>
                <p:nvPr/>
              </p:nvSpPr>
              <p:spPr>
                <a:xfrm rot="19028615">
                  <a:off x="9589049" y="2812188"/>
                  <a:ext cx="1456349" cy="91024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32" name="Straight Connector 31">
                <a:extLst>
                  <a:ext uri="{FF2B5EF4-FFF2-40B4-BE49-F238E27FC236}">
                    <a16:creationId xmlns:a16="http://schemas.microsoft.com/office/drawing/2014/main" id="{5EC7E0C9-4333-446B-BE82-67CDF8139CFD}"/>
                  </a:ext>
                </a:extLst>
              </p:cNvPr>
              <p:cNvCxnSpPr>
                <a:cxnSpLocks/>
              </p:cNvCxnSpPr>
              <p:nvPr/>
            </p:nvCxnSpPr>
            <p:spPr>
              <a:xfrm rot="19806251" flipH="1" flipV="1">
                <a:off x="2408946" y="3628625"/>
                <a:ext cx="1763435" cy="1029878"/>
              </a:xfrm>
              <a:prstGeom prst="line">
                <a:avLst/>
              </a:prstGeom>
              <a:ln w="952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0014D98-5E2F-49D6-8F0F-5CE13C1A4B09}"/>
                  </a:ext>
                </a:extLst>
              </p:cNvPr>
              <p:cNvCxnSpPr>
                <a:cxnSpLocks/>
              </p:cNvCxnSpPr>
              <p:nvPr/>
            </p:nvCxnSpPr>
            <p:spPr>
              <a:xfrm rot="19806251" flipH="1" flipV="1">
                <a:off x="3079543" y="3879001"/>
                <a:ext cx="926909" cy="857125"/>
              </a:xfrm>
              <a:prstGeom prst="line">
                <a:avLst/>
              </a:prstGeom>
              <a:ln w="952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28" name="Object 27">
              <a:extLst>
                <a:ext uri="{FF2B5EF4-FFF2-40B4-BE49-F238E27FC236}">
                  <a16:creationId xmlns:a16="http://schemas.microsoft.com/office/drawing/2014/main" id="{D0950E46-EB96-4B11-8E94-FFAA7D0D5221}"/>
                </a:ext>
              </a:extLst>
            </p:cNvPr>
            <p:cNvGraphicFramePr>
              <a:graphicFrameLocks noChangeAspect="1"/>
            </p:cNvGraphicFramePr>
            <p:nvPr>
              <p:extLst>
                <p:ext uri="{D42A27DB-BD31-4B8C-83A1-F6EECF244321}">
                  <p14:modId xmlns:p14="http://schemas.microsoft.com/office/powerpoint/2010/main" val="2264677200"/>
                </p:ext>
              </p:extLst>
            </p:nvPr>
          </p:nvGraphicFramePr>
          <p:xfrm>
            <a:off x="4803719" y="4327764"/>
            <a:ext cx="209550" cy="336550"/>
          </p:xfrm>
          <a:graphic>
            <a:graphicData uri="http://schemas.openxmlformats.org/presentationml/2006/ole">
              <mc:AlternateContent xmlns:mc="http://schemas.openxmlformats.org/markup-compatibility/2006">
                <mc:Choice xmlns:v="urn:schemas-microsoft-com:vml" Requires="v">
                  <p:oleObj spid="_x0000_s12299" name="Equation" r:id="rId4" imgW="126720" imgH="203040" progId="Equation.3">
                    <p:embed/>
                  </p:oleObj>
                </mc:Choice>
                <mc:Fallback>
                  <p:oleObj name="Equation" r:id="rId4" imgW="126720" imgH="203040" progId="Equation.3">
                    <p:embed/>
                    <p:pic>
                      <p:nvPicPr>
                        <p:cNvPr id="28" name="Object 27">
                          <a:extLst>
                            <a:ext uri="{FF2B5EF4-FFF2-40B4-BE49-F238E27FC236}">
                              <a16:creationId xmlns:a16="http://schemas.microsoft.com/office/drawing/2014/main" id="{D0950E46-EB96-4B11-8E94-FFAA7D0D5221}"/>
                            </a:ext>
                          </a:extLst>
                        </p:cNvPr>
                        <p:cNvPicPr/>
                        <p:nvPr/>
                      </p:nvPicPr>
                      <p:blipFill>
                        <a:blip r:embed="rId5"/>
                        <a:stretch>
                          <a:fillRect/>
                        </a:stretch>
                      </p:blipFill>
                      <p:spPr>
                        <a:xfrm>
                          <a:off x="4803719" y="4327764"/>
                          <a:ext cx="209550" cy="336550"/>
                        </a:xfrm>
                        <a:prstGeom prst="rect">
                          <a:avLst/>
                        </a:prstGeom>
                      </p:spPr>
                    </p:pic>
                  </p:oleObj>
                </mc:Fallback>
              </mc:AlternateContent>
            </a:graphicData>
          </a:graphic>
        </p:graphicFrame>
        <p:cxnSp>
          <p:nvCxnSpPr>
            <p:cNvPr id="29" name="Straight Arrow Connector 28">
              <a:extLst>
                <a:ext uri="{FF2B5EF4-FFF2-40B4-BE49-F238E27FC236}">
                  <a16:creationId xmlns:a16="http://schemas.microsoft.com/office/drawing/2014/main" id="{553C1E47-ACAE-4816-9544-C2814F051B4D}"/>
                </a:ext>
              </a:extLst>
            </p:cNvPr>
            <p:cNvCxnSpPr>
              <a:cxnSpLocks/>
            </p:cNvCxnSpPr>
            <p:nvPr/>
          </p:nvCxnSpPr>
          <p:spPr>
            <a:xfrm flipV="1">
              <a:off x="4280435" y="4014120"/>
              <a:ext cx="0" cy="922538"/>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9F073D8-43F9-411D-AD52-068CE5D55810}"/>
                </a:ext>
              </a:extLst>
            </p:cNvPr>
            <p:cNvSpPr txBox="1"/>
            <p:nvPr/>
          </p:nvSpPr>
          <p:spPr>
            <a:xfrm>
              <a:off x="4073336" y="4456467"/>
              <a:ext cx="540140" cy="315082"/>
            </a:xfrm>
            <a:prstGeom prst="rect">
              <a:avLst/>
            </a:prstGeom>
          </p:spPr>
          <p:txBody>
            <a:bodyPr vert="horz" wrap="square" lIns="0" tIns="0" rIns="0" bIns="0" rtlCol="0" anchor="t">
              <a:normAutofit/>
            </a:bodyPr>
            <a:lstStyle/>
            <a:p>
              <a:r>
                <a:rPr lang="en-US" sz="1100" b="1" dirty="0"/>
                <a:t>y</a:t>
              </a:r>
            </a:p>
          </p:txBody>
        </p:sp>
      </p:grpSp>
      <p:grpSp>
        <p:nvGrpSpPr>
          <p:cNvPr id="39" name="Group 38">
            <a:extLst>
              <a:ext uri="{FF2B5EF4-FFF2-40B4-BE49-F238E27FC236}">
                <a16:creationId xmlns:a16="http://schemas.microsoft.com/office/drawing/2014/main" id="{29741653-3533-4166-BAD3-AAA2E079130C}"/>
              </a:ext>
            </a:extLst>
          </p:cNvPr>
          <p:cNvGrpSpPr/>
          <p:nvPr/>
        </p:nvGrpSpPr>
        <p:grpSpPr>
          <a:xfrm>
            <a:off x="6407350" y="5012780"/>
            <a:ext cx="1952175" cy="1795499"/>
            <a:chOff x="3360436" y="2976050"/>
            <a:chExt cx="1952175" cy="1795499"/>
          </a:xfrm>
        </p:grpSpPr>
        <p:grpSp>
          <p:nvGrpSpPr>
            <p:cNvPr id="40" name="Group 39">
              <a:extLst>
                <a:ext uri="{FF2B5EF4-FFF2-40B4-BE49-F238E27FC236}">
                  <a16:creationId xmlns:a16="http://schemas.microsoft.com/office/drawing/2014/main" id="{875D6ACD-E054-4DB7-9D72-11117117811B}"/>
                </a:ext>
              </a:extLst>
            </p:cNvPr>
            <p:cNvGrpSpPr/>
            <p:nvPr/>
          </p:nvGrpSpPr>
          <p:grpSpPr>
            <a:xfrm rot="1793749">
              <a:off x="3360436" y="3266753"/>
              <a:ext cx="1952175" cy="1225755"/>
              <a:chOff x="2408946" y="3432748"/>
              <a:chExt cx="1952175" cy="1225755"/>
            </a:xfrm>
          </p:grpSpPr>
          <p:grpSp>
            <p:nvGrpSpPr>
              <p:cNvPr id="43" name="Group 42">
                <a:extLst>
                  <a:ext uri="{FF2B5EF4-FFF2-40B4-BE49-F238E27FC236}">
                    <a16:creationId xmlns:a16="http://schemas.microsoft.com/office/drawing/2014/main" id="{A6131E3C-5D87-493F-9957-4B2D6662AB12}"/>
                  </a:ext>
                </a:extLst>
              </p:cNvPr>
              <p:cNvGrpSpPr/>
              <p:nvPr/>
            </p:nvGrpSpPr>
            <p:grpSpPr>
              <a:xfrm rot="2567634">
                <a:off x="2648330" y="3432748"/>
                <a:ext cx="1456349" cy="1195676"/>
                <a:chOff x="9589049" y="2574877"/>
                <a:chExt cx="1456349" cy="1195676"/>
              </a:xfrm>
            </p:grpSpPr>
            <p:sp>
              <p:nvSpPr>
                <p:cNvPr id="46" name="Rectangle 45">
                  <a:extLst>
                    <a:ext uri="{FF2B5EF4-FFF2-40B4-BE49-F238E27FC236}">
                      <a16:creationId xmlns:a16="http://schemas.microsoft.com/office/drawing/2014/main" id="{2181DDC7-188D-477E-B053-8C37D85F4E54}"/>
                    </a:ext>
                  </a:extLst>
                </p:cNvPr>
                <p:cNvSpPr/>
                <p:nvPr/>
              </p:nvSpPr>
              <p:spPr>
                <a:xfrm rot="19028615">
                  <a:off x="9666535" y="3248915"/>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4B35FF4C-C12B-448E-AD4C-E1108425D6D3}"/>
                    </a:ext>
                  </a:extLst>
                </p:cNvPr>
                <p:cNvSpPr/>
                <p:nvPr/>
              </p:nvSpPr>
              <p:spPr>
                <a:xfrm rot="17905287">
                  <a:off x="10199934" y="2715516"/>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73AB544-D87B-4353-A528-B7A1355E0E17}"/>
                    </a:ext>
                  </a:extLst>
                </p:cNvPr>
                <p:cNvSpPr/>
                <p:nvPr/>
              </p:nvSpPr>
              <p:spPr>
                <a:xfrm rot="19028615">
                  <a:off x="10047534" y="36299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983CEBED-F2B1-4092-A6D0-3DEBABBC3E60}"/>
                    </a:ext>
                  </a:extLst>
                </p:cNvPr>
                <p:cNvSpPr/>
                <p:nvPr/>
              </p:nvSpPr>
              <p:spPr>
                <a:xfrm rot="17905287">
                  <a:off x="10580934" y="30965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CDBF60C4-4A0D-4311-BABB-383E83B94352}"/>
                    </a:ext>
                  </a:extLst>
                </p:cNvPr>
                <p:cNvSpPr/>
                <p:nvPr/>
              </p:nvSpPr>
              <p:spPr>
                <a:xfrm rot="19028615">
                  <a:off x="9589049" y="2812188"/>
                  <a:ext cx="1456349" cy="91024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44" name="Straight Connector 43">
                <a:extLst>
                  <a:ext uri="{FF2B5EF4-FFF2-40B4-BE49-F238E27FC236}">
                    <a16:creationId xmlns:a16="http://schemas.microsoft.com/office/drawing/2014/main" id="{3DD2FB45-8059-46D8-85BE-6BC3A22C563D}"/>
                  </a:ext>
                </a:extLst>
              </p:cNvPr>
              <p:cNvCxnSpPr>
                <a:cxnSpLocks/>
              </p:cNvCxnSpPr>
              <p:nvPr/>
            </p:nvCxnSpPr>
            <p:spPr>
              <a:xfrm rot="19806251" flipH="1" flipV="1">
                <a:off x="2408946" y="3628625"/>
                <a:ext cx="1763435" cy="1029878"/>
              </a:xfrm>
              <a:prstGeom prst="line">
                <a:avLst/>
              </a:prstGeom>
              <a:ln w="952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9FF4557-1AA6-4B57-AB51-83B00183B77D}"/>
                  </a:ext>
                </a:extLst>
              </p:cNvPr>
              <p:cNvCxnSpPr>
                <a:cxnSpLocks/>
              </p:cNvCxnSpPr>
              <p:nvPr/>
            </p:nvCxnSpPr>
            <p:spPr>
              <a:xfrm rot="19806251" flipH="1" flipV="1">
                <a:off x="2993839" y="3674821"/>
                <a:ext cx="1367282" cy="259006"/>
              </a:xfrm>
              <a:prstGeom prst="line">
                <a:avLst/>
              </a:prstGeom>
              <a:ln w="952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1" name="Straight Arrow Connector 40">
              <a:extLst>
                <a:ext uri="{FF2B5EF4-FFF2-40B4-BE49-F238E27FC236}">
                  <a16:creationId xmlns:a16="http://schemas.microsoft.com/office/drawing/2014/main" id="{ED28C6B4-A359-469A-8860-0C2C2113D472}"/>
                </a:ext>
              </a:extLst>
            </p:cNvPr>
            <p:cNvCxnSpPr>
              <a:cxnSpLocks/>
            </p:cNvCxnSpPr>
            <p:nvPr/>
          </p:nvCxnSpPr>
          <p:spPr>
            <a:xfrm>
              <a:off x="4343406" y="2976050"/>
              <a:ext cx="0" cy="922538"/>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73FAC28-D5B6-42C2-8868-0C159A9984F7}"/>
                </a:ext>
              </a:extLst>
            </p:cNvPr>
            <p:cNvSpPr txBox="1"/>
            <p:nvPr/>
          </p:nvSpPr>
          <p:spPr>
            <a:xfrm>
              <a:off x="4073336" y="4456467"/>
              <a:ext cx="540140" cy="315082"/>
            </a:xfrm>
            <a:prstGeom prst="rect">
              <a:avLst/>
            </a:prstGeom>
          </p:spPr>
          <p:txBody>
            <a:bodyPr vert="horz" wrap="square" lIns="0" tIns="0" rIns="0" bIns="0" rtlCol="0" anchor="t">
              <a:normAutofit/>
            </a:bodyPr>
            <a:lstStyle/>
            <a:p>
              <a:r>
                <a:rPr lang="en-US" sz="1100" b="1" dirty="0"/>
                <a:t>y</a:t>
              </a:r>
            </a:p>
          </p:txBody>
        </p:sp>
      </p:grpSp>
      <p:graphicFrame>
        <p:nvGraphicFramePr>
          <p:cNvPr id="51" name="Object 50">
            <a:extLst>
              <a:ext uri="{FF2B5EF4-FFF2-40B4-BE49-F238E27FC236}">
                <a16:creationId xmlns:a16="http://schemas.microsoft.com/office/drawing/2014/main" id="{803EFC21-ABCE-482E-B291-400FE1CD8D61}"/>
              </a:ext>
            </a:extLst>
          </p:cNvPr>
          <p:cNvGraphicFramePr>
            <a:graphicFrameLocks noChangeAspect="1"/>
          </p:cNvGraphicFramePr>
          <p:nvPr>
            <p:extLst>
              <p:ext uri="{D42A27DB-BD31-4B8C-83A1-F6EECF244321}">
                <p14:modId xmlns:p14="http://schemas.microsoft.com/office/powerpoint/2010/main" val="149699835"/>
              </p:ext>
            </p:extLst>
          </p:nvPr>
        </p:nvGraphicFramePr>
        <p:xfrm>
          <a:off x="8151317" y="6018222"/>
          <a:ext cx="209550" cy="336550"/>
        </p:xfrm>
        <a:graphic>
          <a:graphicData uri="http://schemas.openxmlformats.org/presentationml/2006/ole">
            <mc:AlternateContent xmlns:mc="http://schemas.openxmlformats.org/markup-compatibility/2006">
              <mc:Choice xmlns:v="urn:schemas-microsoft-com:vml" Requires="v">
                <p:oleObj spid="_x0000_s12300" name="Equation" r:id="rId4" imgW="126720" imgH="203040" progId="Equation.3">
                  <p:embed/>
                </p:oleObj>
              </mc:Choice>
              <mc:Fallback>
                <p:oleObj name="Equation" r:id="rId4" imgW="126720" imgH="203040" progId="Equation.3">
                  <p:embed/>
                  <p:pic>
                    <p:nvPicPr>
                      <p:cNvPr id="51" name="Object 50">
                        <a:extLst>
                          <a:ext uri="{FF2B5EF4-FFF2-40B4-BE49-F238E27FC236}">
                            <a16:creationId xmlns:a16="http://schemas.microsoft.com/office/drawing/2014/main" id="{803EFC21-ABCE-482E-B291-400FE1CD8D61}"/>
                          </a:ext>
                        </a:extLst>
                      </p:cNvPr>
                      <p:cNvPicPr/>
                      <p:nvPr/>
                    </p:nvPicPr>
                    <p:blipFill>
                      <a:blip r:embed="rId5"/>
                      <a:stretch>
                        <a:fillRect/>
                      </a:stretch>
                    </p:blipFill>
                    <p:spPr>
                      <a:xfrm>
                        <a:off x="8151317" y="6018222"/>
                        <a:ext cx="209550" cy="336550"/>
                      </a:xfrm>
                      <a:prstGeom prst="rect">
                        <a:avLst/>
                      </a:prstGeom>
                    </p:spPr>
                  </p:pic>
                </p:oleObj>
              </mc:Fallback>
            </mc:AlternateContent>
          </a:graphicData>
        </a:graphic>
      </p:graphicFrame>
      <p:sp>
        <p:nvSpPr>
          <p:cNvPr id="52" name="TextBox 51">
            <a:extLst>
              <a:ext uri="{FF2B5EF4-FFF2-40B4-BE49-F238E27FC236}">
                <a16:creationId xmlns:a16="http://schemas.microsoft.com/office/drawing/2014/main" id="{DBE93007-B3AB-4AA1-BAA6-661661B6CBC7}"/>
              </a:ext>
            </a:extLst>
          </p:cNvPr>
          <p:cNvSpPr txBox="1"/>
          <p:nvPr/>
        </p:nvSpPr>
        <p:spPr>
          <a:xfrm>
            <a:off x="7580746" y="5308216"/>
            <a:ext cx="540140" cy="315082"/>
          </a:xfrm>
          <a:prstGeom prst="rect">
            <a:avLst/>
          </a:prstGeom>
        </p:spPr>
        <p:txBody>
          <a:bodyPr vert="horz" wrap="square" lIns="0" tIns="0" rIns="0" bIns="0" rtlCol="0" anchor="t">
            <a:normAutofit/>
          </a:bodyPr>
          <a:lstStyle/>
          <a:p>
            <a:r>
              <a:rPr lang="en-US" sz="1100" b="1" dirty="0"/>
              <a:t>y</a:t>
            </a:r>
          </a:p>
        </p:txBody>
      </p:sp>
      <p:sp>
        <p:nvSpPr>
          <p:cNvPr id="53" name="Freeform: Shape 52">
            <a:extLst>
              <a:ext uri="{FF2B5EF4-FFF2-40B4-BE49-F238E27FC236}">
                <a16:creationId xmlns:a16="http://schemas.microsoft.com/office/drawing/2014/main" id="{803E4264-CAD2-4E72-9254-5AB39D11CEDD}"/>
              </a:ext>
            </a:extLst>
          </p:cNvPr>
          <p:cNvSpPr/>
          <p:nvPr/>
        </p:nvSpPr>
        <p:spPr>
          <a:xfrm>
            <a:off x="1116793" y="3263297"/>
            <a:ext cx="8200526" cy="3490116"/>
          </a:xfrm>
          <a:custGeom>
            <a:avLst/>
            <a:gdLst>
              <a:gd name="connsiteX0" fmla="*/ 0 w 7554259"/>
              <a:gd name="connsiteY0" fmla="*/ 42902 h 3521208"/>
              <a:gd name="connsiteX1" fmla="*/ 1016000 w 7554259"/>
              <a:gd name="connsiteY1" fmla="*/ 60831 h 3521208"/>
              <a:gd name="connsiteX2" fmla="*/ 2366682 w 7554259"/>
              <a:gd name="connsiteY2" fmla="*/ 628596 h 3521208"/>
              <a:gd name="connsiteX3" fmla="*/ 3950447 w 7554259"/>
              <a:gd name="connsiteY3" fmla="*/ 1644596 h 3521208"/>
              <a:gd name="connsiteX4" fmla="*/ 4524188 w 7554259"/>
              <a:gd name="connsiteY4" fmla="*/ 2116737 h 3521208"/>
              <a:gd name="connsiteX5" fmla="*/ 5647765 w 7554259"/>
              <a:gd name="connsiteY5" fmla="*/ 2786102 h 3521208"/>
              <a:gd name="connsiteX6" fmla="*/ 6807200 w 7554259"/>
              <a:gd name="connsiteY6" fmla="*/ 3329961 h 3521208"/>
              <a:gd name="connsiteX7" fmla="*/ 7554259 w 7554259"/>
              <a:gd name="connsiteY7" fmla="*/ 3521208 h 3521208"/>
              <a:gd name="connsiteX0" fmla="*/ 0 w 7554259"/>
              <a:gd name="connsiteY0" fmla="*/ 26398 h 3504704"/>
              <a:gd name="connsiteX1" fmla="*/ 1381675 w 7554259"/>
              <a:gd name="connsiteY1" fmla="*/ 80186 h 3504704"/>
              <a:gd name="connsiteX2" fmla="*/ 2366682 w 7554259"/>
              <a:gd name="connsiteY2" fmla="*/ 612092 h 3504704"/>
              <a:gd name="connsiteX3" fmla="*/ 3950447 w 7554259"/>
              <a:gd name="connsiteY3" fmla="*/ 1628092 h 3504704"/>
              <a:gd name="connsiteX4" fmla="*/ 4524188 w 7554259"/>
              <a:gd name="connsiteY4" fmla="*/ 2100233 h 3504704"/>
              <a:gd name="connsiteX5" fmla="*/ 5647765 w 7554259"/>
              <a:gd name="connsiteY5" fmla="*/ 2769598 h 3504704"/>
              <a:gd name="connsiteX6" fmla="*/ 6807200 w 7554259"/>
              <a:gd name="connsiteY6" fmla="*/ 3313457 h 3504704"/>
              <a:gd name="connsiteX7" fmla="*/ 7554259 w 7554259"/>
              <a:gd name="connsiteY7" fmla="*/ 3504704 h 3504704"/>
              <a:gd name="connsiteX0" fmla="*/ 0 w 7554259"/>
              <a:gd name="connsiteY0" fmla="*/ 13781 h 3492087"/>
              <a:gd name="connsiteX1" fmla="*/ 1341680 w 7554259"/>
              <a:gd name="connsiteY1" fmla="*/ 121357 h 3492087"/>
              <a:gd name="connsiteX2" fmla="*/ 2366682 w 7554259"/>
              <a:gd name="connsiteY2" fmla="*/ 599475 h 3492087"/>
              <a:gd name="connsiteX3" fmla="*/ 3950447 w 7554259"/>
              <a:gd name="connsiteY3" fmla="*/ 1615475 h 3492087"/>
              <a:gd name="connsiteX4" fmla="*/ 4524188 w 7554259"/>
              <a:gd name="connsiteY4" fmla="*/ 2087616 h 3492087"/>
              <a:gd name="connsiteX5" fmla="*/ 5647765 w 7554259"/>
              <a:gd name="connsiteY5" fmla="*/ 2756981 h 3492087"/>
              <a:gd name="connsiteX6" fmla="*/ 6807200 w 7554259"/>
              <a:gd name="connsiteY6" fmla="*/ 3300840 h 3492087"/>
              <a:gd name="connsiteX7" fmla="*/ 7554259 w 7554259"/>
              <a:gd name="connsiteY7" fmla="*/ 3492087 h 3492087"/>
              <a:gd name="connsiteX0" fmla="*/ 0 w 7554259"/>
              <a:gd name="connsiteY0" fmla="*/ 13781 h 3492087"/>
              <a:gd name="connsiteX1" fmla="*/ 1341680 w 7554259"/>
              <a:gd name="connsiteY1" fmla="*/ 121357 h 3492087"/>
              <a:gd name="connsiteX2" fmla="*/ 2366682 w 7554259"/>
              <a:gd name="connsiteY2" fmla="*/ 599475 h 3492087"/>
              <a:gd name="connsiteX3" fmla="*/ 3950447 w 7554259"/>
              <a:gd name="connsiteY3" fmla="*/ 1615475 h 3492087"/>
              <a:gd name="connsiteX4" fmla="*/ 4609893 w 7554259"/>
              <a:gd name="connsiteY4" fmla="*/ 2093593 h 3492087"/>
              <a:gd name="connsiteX5" fmla="*/ 5647765 w 7554259"/>
              <a:gd name="connsiteY5" fmla="*/ 2756981 h 3492087"/>
              <a:gd name="connsiteX6" fmla="*/ 6807200 w 7554259"/>
              <a:gd name="connsiteY6" fmla="*/ 3300840 h 3492087"/>
              <a:gd name="connsiteX7" fmla="*/ 7554259 w 7554259"/>
              <a:gd name="connsiteY7" fmla="*/ 3492087 h 3492087"/>
              <a:gd name="connsiteX0" fmla="*/ 0 w 7554259"/>
              <a:gd name="connsiteY0" fmla="*/ 18247 h 3496553"/>
              <a:gd name="connsiteX1" fmla="*/ 1341680 w 7554259"/>
              <a:gd name="connsiteY1" fmla="*/ 125823 h 3496553"/>
              <a:gd name="connsiteX2" fmla="*/ 2715217 w 7554259"/>
              <a:gd name="connsiteY2" fmla="*/ 777259 h 3496553"/>
              <a:gd name="connsiteX3" fmla="*/ 3950447 w 7554259"/>
              <a:gd name="connsiteY3" fmla="*/ 1619941 h 3496553"/>
              <a:gd name="connsiteX4" fmla="*/ 4609893 w 7554259"/>
              <a:gd name="connsiteY4" fmla="*/ 2098059 h 3496553"/>
              <a:gd name="connsiteX5" fmla="*/ 5647765 w 7554259"/>
              <a:gd name="connsiteY5" fmla="*/ 2761447 h 3496553"/>
              <a:gd name="connsiteX6" fmla="*/ 6807200 w 7554259"/>
              <a:gd name="connsiteY6" fmla="*/ 3305306 h 3496553"/>
              <a:gd name="connsiteX7" fmla="*/ 7554259 w 7554259"/>
              <a:gd name="connsiteY7" fmla="*/ 3496553 h 3496553"/>
              <a:gd name="connsiteX0" fmla="*/ 0 w 7554259"/>
              <a:gd name="connsiteY0" fmla="*/ 19992 h 3498298"/>
              <a:gd name="connsiteX1" fmla="*/ 1341680 w 7554259"/>
              <a:gd name="connsiteY1" fmla="*/ 127568 h 3498298"/>
              <a:gd name="connsiteX2" fmla="*/ 2835205 w 7554259"/>
              <a:gd name="connsiteY2" fmla="*/ 832792 h 3498298"/>
              <a:gd name="connsiteX3" fmla="*/ 3950447 w 7554259"/>
              <a:gd name="connsiteY3" fmla="*/ 1621686 h 3498298"/>
              <a:gd name="connsiteX4" fmla="*/ 4609893 w 7554259"/>
              <a:gd name="connsiteY4" fmla="*/ 2099804 h 3498298"/>
              <a:gd name="connsiteX5" fmla="*/ 5647765 w 7554259"/>
              <a:gd name="connsiteY5" fmla="*/ 2763192 h 3498298"/>
              <a:gd name="connsiteX6" fmla="*/ 6807200 w 7554259"/>
              <a:gd name="connsiteY6" fmla="*/ 3307051 h 3498298"/>
              <a:gd name="connsiteX7" fmla="*/ 7554259 w 7554259"/>
              <a:gd name="connsiteY7" fmla="*/ 3498298 h 3498298"/>
              <a:gd name="connsiteX0" fmla="*/ 0 w 7554259"/>
              <a:gd name="connsiteY0" fmla="*/ 16321 h 3494627"/>
              <a:gd name="connsiteX1" fmla="*/ 1558799 w 7554259"/>
              <a:gd name="connsiteY1" fmla="*/ 141826 h 3494627"/>
              <a:gd name="connsiteX2" fmla="*/ 2835205 w 7554259"/>
              <a:gd name="connsiteY2" fmla="*/ 829121 h 3494627"/>
              <a:gd name="connsiteX3" fmla="*/ 3950447 w 7554259"/>
              <a:gd name="connsiteY3" fmla="*/ 1618015 h 3494627"/>
              <a:gd name="connsiteX4" fmla="*/ 4609893 w 7554259"/>
              <a:gd name="connsiteY4" fmla="*/ 2096133 h 3494627"/>
              <a:gd name="connsiteX5" fmla="*/ 5647765 w 7554259"/>
              <a:gd name="connsiteY5" fmla="*/ 2759521 h 3494627"/>
              <a:gd name="connsiteX6" fmla="*/ 6807200 w 7554259"/>
              <a:gd name="connsiteY6" fmla="*/ 3303380 h 3494627"/>
              <a:gd name="connsiteX7" fmla="*/ 7554259 w 7554259"/>
              <a:gd name="connsiteY7" fmla="*/ 3494627 h 3494627"/>
              <a:gd name="connsiteX0" fmla="*/ 0 w 7554259"/>
              <a:gd name="connsiteY0" fmla="*/ 8399 h 3486705"/>
              <a:gd name="connsiteX1" fmla="*/ 1547372 w 7554259"/>
              <a:gd name="connsiteY1" fmla="*/ 211598 h 3486705"/>
              <a:gd name="connsiteX2" fmla="*/ 2835205 w 7554259"/>
              <a:gd name="connsiteY2" fmla="*/ 821199 h 3486705"/>
              <a:gd name="connsiteX3" fmla="*/ 3950447 w 7554259"/>
              <a:gd name="connsiteY3" fmla="*/ 1610093 h 3486705"/>
              <a:gd name="connsiteX4" fmla="*/ 4609893 w 7554259"/>
              <a:gd name="connsiteY4" fmla="*/ 2088211 h 3486705"/>
              <a:gd name="connsiteX5" fmla="*/ 5647765 w 7554259"/>
              <a:gd name="connsiteY5" fmla="*/ 2751599 h 3486705"/>
              <a:gd name="connsiteX6" fmla="*/ 6807200 w 7554259"/>
              <a:gd name="connsiteY6" fmla="*/ 3295458 h 3486705"/>
              <a:gd name="connsiteX7" fmla="*/ 7554259 w 7554259"/>
              <a:gd name="connsiteY7" fmla="*/ 3486705 h 3486705"/>
              <a:gd name="connsiteX0" fmla="*/ 0 w 7839942"/>
              <a:gd name="connsiteY0" fmla="*/ 8399 h 3486705"/>
              <a:gd name="connsiteX1" fmla="*/ 1833055 w 7839942"/>
              <a:gd name="connsiteY1" fmla="*/ 211598 h 3486705"/>
              <a:gd name="connsiteX2" fmla="*/ 3120888 w 7839942"/>
              <a:gd name="connsiteY2" fmla="*/ 821199 h 3486705"/>
              <a:gd name="connsiteX3" fmla="*/ 4236130 w 7839942"/>
              <a:gd name="connsiteY3" fmla="*/ 1610093 h 3486705"/>
              <a:gd name="connsiteX4" fmla="*/ 4895576 w 7839942"/>
              <a:gd name="connsiteY4" fmla="*/ 2088211 h 3486705"/>
              <a:gd name="connsiteX5" fmla="*/ 5933448 w 7839942"/>
              <a:gd name="connsiteY5" fmla="*/ 2751599 h 3486705"/>
              <a:gd name="connsiteX6" fmla="*/ 7092883 w 7839942"/>
              <a:gd name="connsiteY6" fmla="*/ 3295458 h 3486705"/>
              <a:gd name="connsiteX7" fmla="*/ 7839942 w 7839942"/>
              <a:gd name="connsiteY7" fmla="*/ 3486705 h 3486705"/>
              <a:gd name="connsiteX0" fmla="*/ 0 w 7839942"/>
              <a:gd name="connsiteY0" fmla="*/ 9964 h 3488270"/>
              <a:gd name="connsiteX1" fmla="*/ 2004465 w 7839942"/>
              <a:gd name="connsiteY1" fmla="*/ 189257 h 3488270"/>
              <a:gd name="connsiteX2" fmla="*/ 3120888 w 7839942"/>
              <a:gd name="connsiteY2" fmla="*/ 822764 h 3488270"/>
              <a:gd name="connsiteX3" fmla="*/ 4236130 w 7839942"/>
              <a:gd name="connsiteY3" fmla="*/ 1611658 h 3488270"/>
              <a:gd name="connsiteX4" fmla="*/ 4895576 w 7839942"/>
              <a:gd name="connsiteY4" fmla="*/ 2089776 h 3488270"/>
              <a:gd name="connsiteX5" fmla="*/ 5933448 w 7839942"/>
              <a:gd name="connsiteY5" fmla="*/ 2753164 h 3488270"/>
              <a:gd name="connsiteX6" fmla="*/ 7092883 w 7839942"/>
              <a:gd name="connsiteY6" fmla="*/ 3297023 h 3488270"/>
              <a:gd name="connsiteX7" fmla="*/ 7839942 w 7839942"/>
              <a:gd name="connsiteY7" fmla="*/ 3488270 h 3488270"/>
              <a:gd name="connsiteX0" fmla="*/ 0 w 7839942"/>
              <a:gd name="connsiteY0" fmla="*/ 8399 h 3486705"/>
              <a:gd name="connsiteX1" fmla="*/ 1907333 w 7839942"/>
              <a:gd name="connsiteY1" fmla="*/ 211598 h 3486705"/>
              <a:gd name="connsiteX2" fmla="*/ 3120888 w 7839942"/>
              <a:gd name="connsiteY2" fmla="*/ 821199 h 3486705"/>
              <a:gd name="connsiteX3" fmla="*/ 4236130 w 7839942"/>
              <a:gd name="connsiteY3" fmla="*/ 1610093 h 3486705"/>
              <a:gd name="connsiteX4" fmla="*/ 4895576 w 7839942"/>
              <a:gd name="connsiteY4" fmla="*/ 2088211 h 3486705"/>
              <a:gd name="connsiteX5" fmla="*/ 5933448 w 7839942"/>
              <a:gd name="connsiteY5" fmla="*/ 2751599 h 3486705"/>
              <a:gd name="connsiteX6" fmla="*/ 7092883 w 7839942"/>
              <a:gd name="connsiteY6" fmla="*/ 3295458 h 3486705"/>
              <a:gd name="connsiteX7" fmla="*/ 7839942 w 7839942"/>
              <a:gd name="connsiteY7" fmla="*/ 3486705 h 3486705"/>
              <a:gd name="connsiteX0" fmla="*/ 0 w 7839942"/>
              <a:gd name="connsiteY0" fmla="*/ 10061 h 3488367"/>
              <a:gd name="connsiteX1" fmla="*/ 1907333 w 7839942"/>
              <a:gd name="connsiteY1" fmla="*/ 213260 h 3488367"/>
              <a:gd name="connsiteX2" fmla="*/ 3383718 w 7839942"/>
              <a:gd name="connsiteY2" fmla="*/ 984226 h 3488367"/>
              <a:gd name="connsiteX3" fmla="*/ 4236130 w 7839942"/>
              <a:gd name="connsiteY3" fmla="*/ 1611755 h 3488367"/>
              <a:gd name="connsiteX4" fmla="*/ 4895576 w 7839942"/>
              <a:gd name="connsiteY4" fmla="*/ 2089873 h 3488367"/>
              <a:gd name="connsiteX5" fmla="*/ 5933448 w 7839942"/>
              <a:gd name="connsiteY5" fmla="*/ 2753261 h 3488367"/>
              <a:gd name="connsiteX6" fmla="*/ 7092883 w 7839942"/>
              <a:gd name="connsiteY6" fmla="*/ 3297120 h 3488367"/>
              <a:gd name="connsiteX7" fmla="*/ 7839942 w 7839942"/>
              <a:gd name="connsiteY7" fmla="*/ 3488367 h 3488367"/>
              <a:gd name="connsiteX0" fmla="*/ 0 w 7839942"/>
              <a:gd name="connsiteY0" fmla="*/ 10061 h 3488367"/>
              <a:gd name="connsiteX1" fmla="*/ 1907333 w 7839942"/>
              <a:gd name="connsiteY1" fmla="*/ 213260 h 3488367"/>
              <a:gd name="connsiteX2" fmla="*/ 3383718 w 7839942"/>
              <a:gd name="connsiteY2" fmla="*/ 984226 h 3488367"/>
              <a:gd name="connsiteX3" fmla="*/ 4236130 w 7839942"/>
              <a:gd name="connsiteY3" fmla="*/ 1611755 h 3488367"/>
              <a:gd name="connsiteX4" fmla="*/ 4918431 w 7839942"/>
              <a:gd name="connsiteY4" fmla="*/ 2089873 h 3488367"/>
              <a:gd name="connsiteX5" fmla="*/ 5933448 w 7839942"/>
              <a:gd name="connsiteY5" fmla="*/ 2753261 h 3488367"/>
              <a:gd name="connsiteX6" fmla="*/ 7092883 w 7839942"/>
              <a:gd name="connsiteY6" fmla="*/ 3297120 h 3488367"/>
              <a:gd name="connsiteX7" fmla="*/ 7839942 w 7839942"/>
              <a:gd name="connsiteY7" fmla="*/ 3488367 h 3488367"/>
              <a:gd name="connsiteX0" fmla="*/ 0 w 7839942"/>
              <a:gd name="connsiteY0" fmla="*/ 15362 h 3493668"/>
              <a:gd name="connsiteX1" fmla="*/ 1953041 w 7839942"/>
              <a:gd name="connsiteY1" fmla="*/ 170749 h 3493668"/>
              <a:gd name="connsiteX2" fmla="*/ 3383718 w 7839942"/>
              <a:gd name="connsiteY2" fmla="*/ 989527 h 3493668"/>
              <a:gd name="connsiteX3" fmla="*/ 4236130 w 7839942"/>
              <a:gd name="connsiteY3" fmla="*/ 1617056 h 3493668"/>
              <a:gd name="connsiteX4" fmla="*/ 4918431 w 7839942"/>
              <a:gd name="connsiteY4" fmla="*/ 2095174 h 3493668"/>
              <a:gd name="connsiteX5" fmla="*/ 5933448 w 7839942"/>
              <a:gd name="connsiteY5" fmla="*/ 2758562 h 3493668"/>
              <a:gd name="connsiteX6" fmla="*/ 7092883 w 7839942"/>
              <a:gd name="connsiteY6" fmla="*/ 3302421 h 3493668"/>
              <a:gd name="connsiteX7" fmla="*/ 7839942 w 7839942"/>
              <a:gd name="connsiteY7" fmla="*/ 3493668 h 3493668"/>
              <a:gd name="connsiteX0" fmla="*/ 0 w 7839942"/>
              <a:gd name="connsiteY0" fmla="*/ 9621 h 3487927"/>
              <a:gd name="connsiteX1" fmla="*/ 1907332 w 7839942"/>
              <a:gd name="connsiteY1" fmla="*/ 218797 h 3487927"/>
              <a:gd name="connsiteX2" fmla="*/ 3383718 w 7839942"/>
              <a:gd name="connsiteY2" fmla="*/ 983786 h 3487927"/>
              <a:gd name="connsiteX3" fmla="*/ 4236130 w 7839942"/>
              <a:gd name="connsiteY3" fmla="*/ 1611315 h 3487927"/>
              <a:gd name="connsiteX4" fmla="*/ 4918431 w 7839942"/>
              <a:gd name="connsiteY4" fmla="*/ 2089433 h 3487927"/>
              <a:gd name="connsiteX5" fmla="*/ 5933448 w 7839942"/>
              <a:gd name="connsiteY5" fmla="*/ 2752821 h 3487927"/>
              <a:gd name="connsiteX6" fmla="*/ 7092883 w 7839942"/>
              <a:gd name="connsiteY6" fmla="*/ 3296680 h 3487927"/>
              <a:gd name="connsiteX7" fmla="*/ 7839942 w 7839942"/>
              <a:gd name="connsiteY7" fmla="*/ 3487927 h 3487927"/>
              <a:gd name="connsiteX0" fmla="*/ 0 w 7839942"/>
              <a:gd name="connsiteY0" fmla="*/ 9621 h 3487927"/>
              <a:gd name="connsiteX1" fmla="*/ 1907332 w 7839942"/>
              <a:gd name="connsiteY1" fmla="*/ 218797 h 3487927"/>
              <a:gd name="connsiteX2" fmla="*/ 3383718 w 7839942"/>
              <a:gd name="connsiteY2" fmla="*/ 983786 h 3487927"/>
              <a:gd name="connsiteX3" fmla="*/ 4310408 w 7839942"/>
              <a:gd name="connsiteY3" fmla="*/ 1575456 h 3487927"/>
              <a:gd name="connsiteX4" fmla="*/ 4918431 w 7839942"/>
              <a:gd name="connsiteY4" fmla="*/ 2089433 h 3487927"/>
              <a:gd name="connsiteX5" fmla="*/ 5933448 w 7839942"/>
              <a:gd name="connsiteY5" fmla="*/ 2752821 h 3487927"/>
              <a:gd name="connsiteX6" fmla="*/ 7092883 w 7839942"/>
              <a:gd name="connsiteY6" fmla="*/ 3296680 h 3487927"/>
              <a:gd name="connsiteX7" fmla="*/ 7839942 w 7839942"/>
              <a:gd name="connsiteY7" fmla="*/ 3487927 h 3487927"/>
              <a:gd name="connsiteX0" fmla="*/ 0 w 7839942"/>
              <a:gd name="connsiteY0" fmla="*/ 9621 h 3487927"/>
              <a:gd name="connsiteX1" fmla="*/ 1907332 w 7839942"/>
              <a:gd name="connsiteY1" fmla="*/ 218797 h 3487927"/>
              <a:gd name="connsiteX2" fmla="*/ 3383718 w 7839942"/>
              <a:gd name="connsiteY2" fmla="*/ 983786 h 3487927"/>
              <a:gd name="connsiteX3" fmla="*/ 4281840 w 7839942"/>
              <a:gd name="connsiteY3" fmla="*/ 1581432 h 3487927"/>
              <a:gd name="connsiteX4" fmla="*/ 4918431 w 7839942"/>
              <a:gd name="connsiteY4" fmla="*/ 2089433 h 3487927"/>
              <a:gd name="connsiteX5" fmla="*/ 5933448 w 7839942"/>
              <a:gd name="connsiteY5" fmla="*/ 2752821 h 3487927"/>
              <a:gd name="connsiteX6" fmla="*/ 7092883 w 7839942"/>
              <a:gd name="connsiteY6" fmla="*/ 3296680 h 3487927"/>
              <a:gd name="connsiteX7" fmla="*/ 7839942 w 7839942"/>
              <a:gd name="connsiteY7" fmla="*/ 3487927 h 3487927"/>
              <a:gd name="connsiteX0" fmla="*/ 0 w 7839942"/>
              <a:gd name="connsiteY0" fmla="*/ 9621 h 3487927"/>
              <a:gd name="connsiteX1" fmla="*/ 1907332 w 7839942"/>
              <a:gd name="connsiteY1" fmla="*/ 218797 h 3487927"/>
              <a:gd name="connsiteX2" fmla="*/ 3383718 w 7839942"/>
              <a:gd name="connsiteY2" fmla="*/ 983786 h 3487927"/>
              <a:gd name="connsiteX3" fmla="*/ 4281840 w 7839942"/>
              <a:gd name="connsiteY3" fmla="*/ 1581432 h 3487927"/>
              <a:gd name="connsiteX4" fmla="*/ 4947000 w 7839942"/>
              <a:gd name="connsiteY4" fmla="*/ 2083456 h 3487927"/>
              <a:gd name="connsiteX5" fmla="*/ 5933448 w 7839942"/>
              <a:gd name="connsiteY5" fmla="*/ 2752821 h 3487927"/>
              <a:gd name="connsiteX6" fmla="*/ 7092883 w 7839942"/>
              <a:gd name="connsiteY6" fmla="*/ 3296680 h 3487927"/>
              <a:gd name="connsiteX7" fmla="*/ 7839942 w 7839942"/>
              <a:gd name="connsiteY7" fmla="*/ 3487927 h 3487927"/>
              <a:gd name="connsiteX0" fmla="*/ 0 w 7839942"/>
              <a:gd name="connsiteY0" fmla="*/ 7612 h 3485918"/>
              <a:gd name="connsiteX1" fmla="*/ 1907332 w 7839942"/>
              <a:gd name="connsiteY1" fmla="*/ 216788 h 3485918"/>
              <a:gd name="connsiteX2" fmla="*/ 3058038 w 7839942"/>
              <a:gd name="connsiteY2" fmla="*/ 760647 h 3485918"/>
              <a:gd name="connsiteX3" fmla="*/ 4281840 w 7839942"/>
              <a:gd name="connsiteY3" fmla="*/ 1579423 h 3485918"/>
              <a:gd name="connsiteX4" fmla="*/ 4947000 w 7839942"/>
              <a:gd name="connsiteY4" fmla="*/ 2081447 h 3485918"/>
              <a:gd name="connsiteX5" fmla="*/ 5933448 w 7839942"/>
              <a:gd name="connsiteY5" fmla="*/ 2750812 h 3485918"/>
              <a:gd name="connsiteX6" fmla="*/ 7092883 w 7839942"/>
              <a:gd name="connsiteY6" fmla="*/ 3294671 h 3485918"/>
              <a:gd name="connsiteX7" fmla="*/ 7839942 w 7839942"/>
              <a:gd name="connsiteY7" fmla="*/ 3485918 h 3485918"/>
              <a:gd name="connsiteX0" fmla="*/ 0 w 7839942"/>
              <a:gd name="connsiteY0" fmla="*/ 14849 h 3493155"/>
              <a:gd name="connsiteX1" fmla="*/ 1855909 w 7839942"/>
              <a:gd name="connsiteY1" fmla="*/ 140355 h 3493155"/>
              <a:gd name="connsiteX2" fmla="*/ 3058038 w 7839942"/>
              <a:gd name="connsiteY2" fmla="*/ 767884 h 3493155"/>
              <a:gd name="connsiteX3" fmla="*/ 4281840 w 7839942"/>
              <a:gd name="connsiteY3" fmla="*/ 1586660 h 3493155"/>
              <a:gd name="connsiteX4" fmla="*/ 4947000 w 7839942"/>
              <a:gd name="connsiteY4" fmla="*/ 2088684 h 3493155"/>
              <a:gd name="connsiteX5" fmla="*/ 5933448 w 7839942"/>
              <a:gd name="connsiteY5" fmla="*/ 2758049 h 3493155"/>
              <a:gd name="connsiteX6" fmla="*/ 7092883 w 7839942"/>
              <a:gd name="connsiteY6" fmla="*/ 3301908 h 3493155"/>
              <a:gd name="connsiteX7" fmla="*/ 7839942 w 7839942"/>
              <a:gd name="connsiteY7" fmla="*/ 3493155 h 3493155"/>
              <a:gd name="connsiteX0" fmla="*/ 0 w 7839942"/>
              <a:gd name="connsiteY0" fmla="*/ 11810 h 3490116"/>
              <a:gd name="connsiteX1" fmla="*/ 1861622 w 7839942"/>
              <a:gd name="connsiteY1" fmla="*/ 161222 h 3490116"/>
              <a:gd name="connsiteX2" fmla="*/ 3058038 w 7839942"/>
              <a:gd name="connsiteY2" fmla="*/ 764845 h 3490116"/>
              <a:gd name="connsiteX3" fmla="*/ 4281840 w 7839942"/>
              <a:gd name="connsiteY3" fmla="*/ 1583621 h 3490116"/>
              <a:gd name="connsiteX4" fmla="*/ 4947000 w 7839942"/>
              <a:gd name="connsiteY4" fmla="*/ 2085645 h 3490116"/>
              <a:gd name="connsiteX5" fmla="*/ 5933448 w 7839942"/>
              <a:gd name="connsiteY5" fmla="*/ 2755010 h 3490116"/>
              <a:gd name="connsiteX6" fmla="*/ 7092883 w 7839942"/>
              <a:gd name="connsiteY6" fmla="*/ 3298869 h 3490116"/>
              <a:gd name="connsiteX7" fmla="*/ 7839942 w 7839942"/>
              <a:gd name="connsiteY7" fmla="*/ 3490116 h 349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9942" h="3490116">
                <a:moveTo>
                  <a:pt x="0" y="11810"/>
                </a:moveTo>
                <a:cubicBezTo>
                  <a:pt x="310776" y="-28034"/>
                  <a:pt x="1351949" y="35716"/>
                  <a:pt x="1861622" y="161222"/>
                </a:cubicBezTo>
                <a:cubicBezTo>
                  <a:pt x="2371295" y="286728"/>
                  <a:pt x="2654668" y="527779"/>
                  <a:pt x="3058038" y="764845"/>
                </a:cubicBezTo>
                <a:cubicBezTo>
                  <a:pt x="3461408" y="1001912"/>
                  <a:pt x="3967013" y="1363488"/>
                  <a:pt x="4281840" y="1583621"/>
                </a:cubicBezTo>
                <a:cubicBezTo>
                  <a:pt x="4596667" y="1803754"/>
                  <a:pt x="4671732" y="1890414"/>
                  <a:pt x="4947000" y="2085645"/>
                </a:cubicBezTo>
                <a:cubicBezTo>
                  <a:pt x="5222268" y="2280876"/>
                  <a:pt x="5575801" y="2552806"/>
                  <a:pt x="5933448" y="2755010"/>
                </a:cubicBezTo>
                <a:cubicBezTo>
                  <a:pt x="6291095" y="2957214"/>
                  <a:pt x="6775134" y="3176351"/>
                  <a:pt x="7092883" y="3298869"/>
                </a:cubicBezTo>
                <a:cubicBezTo>
                  <a:pt x="7410632" y="3421387"/>
                  <a:pt x="7625287" y="3455751"/>
                  <a:pt x="7839942" y="3490116"/>
                </a:cubicBezTo>
              </a:path>
            </a:pathLst>
          </a:custGeom>
          <a:noFill/>
          <a:ln w="41275">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54" name="Object 53">
            <a:extLst>
              <a:ext uri="{FF2B5EF4-FFF2-40B4-BE49-F238E27FC236}">
                <a16:creationId xmlns:a16="http://schemas.microsoft.com/office/drawing/2014/main" id="{01F946FF-0B71-48FC-8970-5C5410D4D2D4}"/>
              </a:ext>
            </a:extLst>
          </p:cNvPr>
          <p:cNvGraphicFramePr>
            <a:graphicFrameLocks noChangeAspect="1"/>
          </p:cNvGraphicFramePr>
          <p:nvPr>
            <p:extLst>
              <p:ext uri="{D42A27DB-BD31-4B8C-83A1-F6EECF244321}">
                <p14:modId xmlns:p14="http://schemas.microsoft.com/office/powerpoint/2010/main" val="3928771873"/>
              </p:ext>
            </p:extLst>
          </p:nvPr>
        </p:nvGraphicFramePr>
        <p:xfrm>
          <a:off x="2873375" y="5688013"/>
          <a:ext cx="1468438" cy="400050"/>
        </p:xfrm>
        <a:graphic>
          <a:graphicData uri="http://schemas.openxmlformats.org/presentationml/2006/ole">
            <mc:AlternateContent xmlns:mc="http://schemas.openxmlformats.org/markup-compatibility/2006">
              <mc:Choice xmlns:v="urn:schemas-microsoft-com:vml" Requires="v">
                <p:oleObj spid="_x0000_s12301" name="Equation" r:id="rId6" imgW="888840" imgH="241200" progId="Equation.3">
                  <p:embed/>
                </p:oleObj>
              </mc:Choice>
              <mc:Fallback>
                <p:oleObj name="Equation" r:id="rId6" imgW="888840" imgH="241200" progId="Equation.3">
                  <p:embed/>
                  <p:pic>
                    <p:nvPicPr>
                      <p:cNvPr id="54" name="Object 53">
                        <a:extLst>
                          <a:ext uri="{FF2B5EF4-FFF2-40B4-BE49-F238E27FC236}">
                            <a16:creationId xmlns:a16="http://schemas.microsoft.com/office/drawing/2014/main" id="{01F946FF-0B71-48FC-8970-5C5410D4D2D4}"/>
                          </a:ext>
                        </a:extLst>
                      </p:cNvPr>
                      <p:cNvPicPr/>
                      <p:nvPr/>
                    </p:nvPicPr>
                    <p:blipFill>
                      <a:blip r:embed="rId7"/>
                      <a:stretch>
                        <a:fillRect/>
                      </a:stretch>
                    </p:blipFill>
                    <p:spPr>
                      <a:xfrm>
                        <a:off x="2873375" y="5688013"/>
                        <a:ext cx="1468438" cy="400050"/>
                      </a:xfrm>
                      <a:prstGeom prst="rect">
                        <a:avLst/>
                      </a:prstGeom>
                    </p:spPr>
                  </p:pic>
                </p:oleObj>
              </mc:Fallback>
            </mc:AlternateContent>
          </a:graphicData>
        </a:graphic>
      </p:graphicFrame>
      <p:sp>
        <p:nvSpPr>
          <p:cNvPr id="55" name="Rectangle 54">
            <a:extLst>
              <a:ext uri="{FF2B5EF4-FFF2-40B4-BE49-F238E27FC236}">
                <a16:creationId xmlns:a16="http://schemas.microsoft.com/office/drawing/2014/main" id="{F04FAC1D-736D-465B-8BBE-34A46DD85D9F}"/>
              </a:ext>
            </a:extLst>
          </p:cNvPr>
          <p:cNvSpPr/>
          <p:nvPr/>
        </p:nvSpPr>
        <p:spPr>
          <a:xfrm>
            <a:off x="1194602" y="5662095"/>
            <a:ext cx="2743200" cy="369332"/>
          </a:xfrm>
          <a:prstGeom prst="rect">
            <a:avLst/>
          </a:prstGeom>
        </p:spPr>
        <p:txBody>
          <a:bodyPr wrap="square">
            <a:spAutoFit/>
          </a:bodyPr>
          <a:lstStyle/>
          <a:p>
            <a:pPr lvl="1"/>
            <a:r>
              <a:rPr lang="en-US" dirty="0"/>
              <a:t>Controller:</a:t>
            </a:r>
          </a:p>
        </p:txBody>
      </p:sp>
    </p:spTree>
    <p:extLst>
      <p:ext uri="{BB962C8B-B14F-4D97-AF65-F5344CB8AC3E}">
        <p14:creationId xmlns:p14="http://schemas.microsoft.com/office/powerpoint/2010/main" val="2192539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Line Following – Proportional/Derivative Control</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Proportional – derivative control for steering</a:t>
            </a:r>
          </a:p>
          <a:p>
            <a:pPr lvl="1"/>
            <a:r>
              <a:rPr lang="en-US" dirty="0"/>
              <a:t>Adding a derivative term can dampen the overshoot</a:t>
            </a:r>
            <a:endParaRPr lang="en-US" altLang="en-US" dirty="0"/>
          </a:p>
        </p:txBody>
      </p:sp>
      <p:sp>
        <p:nvSpPr>
          <p:cNvPr id="4" name="TextBox 3">
            <a:extLst>
              <a:ext uri="{FF2B5EF4-FFF2-40B4-BE49-F238E27FC236}">
                <a16:creationId xmlns:a16="http://schemas.microsoft.com/office/drawing/2014/main" id="{572D2887-06CF-4D01-BB56-E97019B889A5}"/>
              </a:ext>
            </a:extLst>
          </p:cNvPr>
          <p:cNvSpPr txBox="1"/>
          <p:nvPr/>
        </p:nvSpPr>
        <p:spPr>
          <a:xfrm>
            <a:off x="10741819" y="1447800"/>
            <a:ext cx="457200" cy="533400"/>
          </a:xfrm>
          <a:prstGeom prst="rect">
            <a:avLst/>
          </a:prstGeom>
        </p:spPr>
        <p:txBody>
          <a:bodyPr vert="horz" wrap="square" lIns="0" tIns="0" rIns="0" bIns="0" rtlCol="0" anchor="t">
            <a:normAutofit/>
          </a:bodyPr>
          <a:lstStyle/>
          <a:p>
            <a:endParaRPr lang="en-US" dirty="0"/>
          </a:p>
        </p:txBody>
      </p:sp>
      <p:sp>
        <p:nvSpPr>
          <p:cNvPr id="5" name="Rectangle 4">
            <a:extLst>
              <a:ext uri="{FF2B5EF4-FFF2-40B4-BE49-F238E27FC236}">
                <a16:creationId xmlns:a16="http://schemas.microsoft.com/office/drawing/2014/main" id="{D9BD63A9-87A4-46EC-B7A9-C61C47393339}"/>
              </a:ext>
            </a:extLst>
          </p:cNvPr>
          <p:cNvSpPr/>
          <p:nvPr/>
        </p:nvSpPr>
        <p:spPr>
          <a:xfrm>
            <a:off x="683419" y="4864560"/>
            <a:ext cx="104394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DEB3AFFE-C262-4B3D-BEAE-D06426655F3F}"/>
              </a:ext>
            </a:extLst>
          </p:cNvPr>
          <p:cNvGrpSpPr/>
          <p:nvPr/>
        </p:nvGrpSpPr>
        <p:grpSpPr>
          <a:xfrm rot="2664762">
            <a:off x="1079229" y="2734157"/>
            <a:ext cx="1456349" cy="1055037"/>
            <a:chOff x="9589049" y="2715516"/>
            <a:chExt cx="1456349" cy="1055037"/>
          </a:xfrm>
        </p:grpSpPr>
        <p:sp>
          <p:nvSpPr>
            <p:cNvPr id="7" name="Rectangle 6">
              <a:extLst>
                <a:ext uri="{FF2B5EF4-FFF2-40B4-BE49-F238E27FC236}">
                  <a16:creationId xmlns:a16="http://schemas.microsoft.com/office/drawing/2014/main" id="{F3CBC44D-7245-4A17-8266-82FDEC0BAD24}"/>
                </a:ext>
              </a:extLst>
            </p:cNvPr>
            <p:cNvSpPr/>
            <p:nvPr/>
          </p:nvSpPr>
          <p:spPr>
            <a:xfrm rot="19028615">
              <a:off x="9666535" y="3248915"/>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93D4571-2C38-463B-B52F-F4B238C035D6}"/>
                </a:ext>
              </a:extLst>
            </p:cNvPr>
            <p:cNvSpPr/>
            <p:nvPr/>
          </p:nvSpPr>
          <p:spPr>
            <a:xfrm rot="20542558">
              <a:off x="10199934" y="2715516"/>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F511450-442C-4C3E-9A67-2EC9DEDF9B1E}"/>
                </a:ext>
              </a:extLst>
            </p:cNvPr>
            <p:cNvSpPr/>
            <p:nvPr/>
          </p:nvSpPr>
          <p:spPr>
            <a:xfrm rot="19028615">
              <a:off x="10047534" y="36299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9FDB1C1-CB92-4F89-9C99-A67362156A16}"/>
                </a:ext>
              </a:extLst>
            </p:cNvPr>
            <p:cNvSpPr/>
            <p:nvPr/>
          </p:nvSpPr>
          <p:spPr>
            <a:xfrm rot="20433110">
              <a:off x="10580934" y="30965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B4AA683-F03B-49C7-A18D-3535EA761AD2}"/>
                </a:ext>
              </a:extLst>
            </p:cNvPr>
            <p:cNvSpPr/>
            <p:nvPr/>
          </p:nvSpPr>
          <p:spPr>
            <a:xfrm rot="19028615">
              <a:off x="9589049" y="2812188"/>
              <a:ext cx="1456349" cy="91024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8FFB8509-9801-48CE-8899-8B015B4141D6}"/>
              </a:ext>
            </a:extLst>
          </p:cNvPr>
          <p:cNvGrpSpPr/>
          <p:nvPr/>
        </p:nvGrpSpPr>
        <p:grpSpPr>
          <a:xfrm rot="3967312">
            <a:off x="4812675" y="3559186"/>
            <a:ext cx="1456349" cy="1055037"/>
            <a:chOff x="9589049" y="2715516"/>
            <a:chExt cx="1456349" cy="1055037"/>
          </a:xfrm>
        </p:grpSpPr>
        <p:sp>
          <p:nvSpPr>
            <p:cNvPr id="13" name="Rectangle 12">
              <a:extLst>
                <a:ext uri="{FF2B5EF4-FFF2-40B4-BE49-F238E27FC236}">
                  <a16:creationId xmlns:a16="http://schemas.microsoft.com/office/drawing/2014/main" id="{1B427213-7709-425F-B013-7429F8760D18}"/>
                </a:ext>
              </a:extLst>
            </p:cNvPr>
            <p:cNvSpPr/>
            <p:nvPr/>
          </p:nvSpPr>
          <p:spPr>
            <a:xfrm rot="19028615">
              <a:off x="9666535" y="3248915"/>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D506708-CA55-431C-8A9B-F8C5C2A6857E}"/>
                </a:ext>
              </a:extLst>
            </p:cNvPr>
            <p:cNvSpPr/>
            <p:nvPr/>
          </p:nvSpPr>
          <p:spPr>
            <a:xfrm rot="19038617">
              <a:off x="10199934" y="2715516"/>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B332CF1-C74B-4D43-9E6B-5B093F7E4471}"/>
                </a:ext>
              </a:extLst>
            </p:cNvPr>
            <p:cNvSpPr/>
            <p:nvPr/>
          </p:nvSpPr>
          <p:spPr>
            <a:xfrm rot="19028615">
              <a:off x="10047534" y="36299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C2F39D6-835D-43B7-8DB0-3514FA99E270}"/>
                </a:ext>
              </a:extLst>
            </p:cNvPr>
            <p:cNvSpPr/>
            <p:nvPr/>
          </p:nvSpPr>
          <p:spPr>
            <a:xfrm rot="19038617">
              <a:off x="10580934" y="30965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CC016B8-3CF0-4592-9691-8360C246FFD3}"/>
                </a:ext>
              </a:extLst>
            </p:cNvPr>
            <p:cNvSpPr/>
            <p:nvPr/>
          </p:nvSpPr>
          <p:spPr>
            <a:xfrm rot="19028615">
              <a:off x="9589049" y="2812188"/>
              <a:ext cx="1456349" cy="91024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C0DDC2E1-6D5A-4657-8177-9F74E21FD39A}"/>
              </a:ext>
            </a:extLst>
          </p:cNvPr>
          <p:cNvGrpSpPr/>
          <p:nvPr/>
        </p:nvGrpSpPr>
        <p:grpSpPr>
          <a:xfrm rot="3523301">
            <a:off x="2982556" y="2917747"/>
            <a:ext cx="1456349" cy="1055037"/>
            <a:chOff x="9589049" y="2715516"/>
            <a:chExt cx="1456349" cy="1055037"/>
          </a:xfrm>
        </p:grpSpPr>
        <p:sp>
          <p:nvSpPr>
            <p:cNvPr id="19" name="Rectangle 18">
              <a:extLst>
                <a:ext uri="{FF2B5EF4-FFF2-40B4-BE49-F238E27FC236}">
                  <a16:creationId xmlns:a16="http://schemas.microsoft.com/office/drawing/2014/main" id="{BAF63C02-15E8-420B-86B7-B673D5625EAC}"/>
                </a:ext>
              </a:extLst>
            </p:cNvPr>
            <p:cNvSpPr/>
            <p:nvPr/>
          </p:nvSpPr>
          <p:spPr>
            <a:xfrm rot="19028615">
              <a:off x="9666535" y="3248915"/>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CDB2FD5-DD7A-487E-8B34-1A35B37DFD30}"/>
                </a:ext>
              </a:extLst>
            </p:cNvPr>
            <p:cNvSpPr/>
            <p:nvPr/>
          </p:nvSpPr>
          <p:spPr>
            <a:xfrm rot="19938617">
              <a:off x="10199934" y="2715516"/>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F2D5CFA-2F34-4729-9FE8-1982891D0760}"/>
                </a:ext>
              </a:extLst>
            </p:cNvPr>
            <p:cNvSpPr/>
            <p:nvPr/>
          </p:nvSpPr>
          <p:spPr>
            <a:xfrm rot="19028615">
              <a:off x="10047534" y="36299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E87FB04-3C4C-4201-8BE6-2BCC034DA574}"/>
                </a:ext>
              </a:extLst>
            </p:cNvPr>
            <p:cNvSpPr/>
            <p:nvPr/>
          </p:nvSpPr>
          <p:spPr>
            <a:xfrm rot="19938617">
              <a:off x="10580934" y="30965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CC3E3D2-33C9-4FDE-B433-A033007402CB}"/>
                </a:ext>
              </a:extLst>
            </p:cNvPr>
            <p:cNvSpPr/>
            <p:nvPr/>
          </p:nvSpPr>
          <p:spPr>
            <a:xfrm rot="19028615">
              <a:off x="9589049" y="2812188"/>
              <a:ext cx="1456349" cy="91024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8089529E-C76C-4D50-B8FB-4B93D776BBE0}"/>
              </a:ext>
            </a:extLst>
          </p:cNvPr>
          <p:cNvGrpSpPr/>
          <p:nvPr/>
        </p:nvGrpSpPr>
        <p:grpSpPr>
          <a:xfrm rot="3465922">
            <a:off x="6602304" y="4169191"/>
            <a:ext cx="1456349" cy="1195676"/>
            <a:chOff x="9589049" y="2574877"/>
            <a:chExt cx="1456349" cy="1195676"/>
          </a:xfrm>
        </p:grpSpPr>
        <p:sp>
          <p:nvSpPr>
            <p:cNvPr id="25" name="Rectangle 24">
              <a:extLst>
                <a:ext uri="{FF2B5EF4-FFF2-40B4-BE49-F238E27FC236}">
                  <a16:creationId xmlns:a16="http://schemas.microsoft.com/office/drawing/2014/main" id="{CF25D7B7-D536-4F1B-88CF-3719F0021DDD}"/>
                </a:ext>
              </a:extLst>
            </p:cNvPr>
            <p:cNvSpPr/>
            <p:nvPr/>
          </p:nvSpPr>
          <p:spPr>
            <a:xfrm rot="19028615">
              <a:off x="9666535" y="3248915"/>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C6F10BE-9D3A-4FCE-B323-51DABB5CE900}"/>
                </a:ext>
              </a:extLst>
            </p:cNvPr>
            <p:cNvSpPr/>
            <p:nvPr/>
          </p:nvSpPr>
          <p:spPr>
            <a:xfrm rot="18570174">
              <a:off x="10199934" y="2715516"/>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E15822D-22E5-4E6C-9291-590E53393480}"/>
                </a:ext>
              </a:extLst>
            </p:cNvPr>
            <p:cNvSpPr/>
            <p:nvPr/>
          </p:nvSpPr>
          <p:spPr>
            <a:xfrm rot="19028615">
              <a:off x="10047534" y="36299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B86FA6D2-0D42-4247-8CD9-50ECA8B23147}"/>
                </a:ext>
              </a:extLst>
            </p:cNvPr>
            <p:cNvSpPr/>
            <p:nvPr/>
          </p:nvSpPr>
          <p:spPr>
            <a:xfrm rot="18681077">
              <a:off x="10580934" y="30965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505CC61-1EE0-4E5B-9D3F-4F758319253E}"/>
                </a:ext>
              </a:extLst>
            </p:cNvPr>
            <p:cNvSpPr/>
            <p:nvPr/>
          </p:nvSpPr>
          <p:spPr>
            <a:xfrm rot="19028615">
              <a:off x="9589049" y="2812188"/>
              <a:ext cx="1456349" cy="91024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96BDF275-AF23-424C-9071-E3F3D62F3741}"/>
              </a:ext>
            </a:extLst>
          </p:cNvPr>
          <p:cNvSpPr/>
          <p:nvPr/>
        </p:nvSpPr>
        <p:spPr>
          <a:xfrm>
            <a:off x="1116793" y="3263297"/>
            <a:ext cx="8329626" cy="2004961"/>
          </a:xfrm>
          <a:custGeom>
            <a:avLst/>
            <a:gdLst>
              <a:gd name="connsiteX0" fmla="*/ 0 w 7554259"/>
              <a:gd name="connsiteY0" fmla="*/ 42902 h 3521208"/>
              <a:gd name="connsiteX1" fmla="*/ 1016000 w 7554259"/>
              <a:gd name="connsiteY1" fmla="*/ 60831 h 3521208"/>
              <a:gd name="connsiteX2" fmla="*/ 2366682 w 7554259"/>
              <a:gd name="connsiteY2" fmla="*/ 628596 h 3521208"/>
              <a:gd name="connsiteX3" fmla="*/ 3950447 w 7554259"/>
              <a:gd name="connsiteY3" fmla="*/ 1644596 h 3521208"/>
              <a:gd name="connsiteX4" fmla="*/ 4524188 w 7554259"/>
              <a:gd name="connsiteY4" fmla="*/ 2116737 h 3521208"/>
              <a:gd name="connsiteX5" fmla="*/ 5647765 w 7554259"/>
              <a:gd name="connsiteY5" fmla="*/ 2786102 h 3521208"/>
              <a:gd name="connsiteX6" fmla="*/ 6807200 w 7554259"/>
              <a:gd name="connsiteY6" fmla="*/ 3329961 h 3521208"/>
              <a:gd name="connsiteX7" fmla="*/ 7554259 w 7554259"/>
              <a:gd name="connsiteY7" fmla="*/ 3521208 h 3521208"/>
              <a:gd name="connsiteX0" fmla="*/ 0 w 7554259"/>
              <a:gd name="connsiteY0" fmla="*/ 26398 h 3504704"/>
              <a:gd name="connsiteX1" fmla="*/ 1381675 w 7554259"/>
              <a:gd name="connsiteY1" fmla="*/ 80186 h 3504704"/>
              <a:gd name="connsiteX2" fmla="*/ 2366682 w 7554259"/>
              <a:gd name="connsiteY2" fmla="*/ 612092 h 3504704"/>
              <a:gd name="connsiteX3" fmla="*/ 3950447 w 7554259"/>
              <a:gd name="connsiteY3" fmla="*/ 1628092 h 3504704"/>
              <a:gd name="connsiteX4" fmla="*/ 4524188 w 7554259"/>
              <a:gd name="connsiteY4" fmla="*/ 2100233 h 3504704"/>
              <a:gd name="connsiteX5" fmla="*/ 5647765 w 7554259"/>
              <a:gd name="connsiteY5" fmla="*/ 2769598 h 3504704"/>
              <a:gd name="connsiteX6" fmla="*/ 6807200 w 7554259"/>
              <a:gd name="connsiteY6" fmla="*/ 3313457 h 3504704"/>
              <a:gd name="connsiteX7" fmla="*/ 7554259 w 7554259"/>
              <a:gd name="connsiteY7" fmla="*/ 3504704 h 3504704"/>
              <a:gd name="connsiteX0" fmla="*/ 0 w 7554259"/>
              <a:gd name="connsiteY0" fmla="*/ 13781 h 3492087"/>
              <a:gd name="connsiteX1" fmla="*/ 1341680 w 7554259"/>
              <a:gd name="connsiteY1" fmla="*/ 121357 h 3492087"/>
              <a:gd name="connsiteX2" fmla="*/ 2366682 w 7554259"/>
              <a:gd name="connsiteY2" fmla="*/ 599475 h 3492087"/>
              <a:gd name="connsiteX3" fmla="*/ 3950447 w 7554259"/>
              <a:gd name="connsiteY3" fmla="*/ 1615475 h 3492087"/>
              <a:gd name="connsiteX4" fmla="*/ 4524188 w 7554259"/>
              <a:gd name="connsiteY4" fmla="*/ 2087616 h 3492087"/>
              <a:gd name="connsiteX5" fmla="*/ 5647765 w 7554259"/>
              <a:gd name="connsiteY5" fmla="*/ 2756981 h 3492087"/>
              <a:gd name="connsiteX6" fmla="*/ 6807200 w 7554259"/>
              <a:gd name="connsiteY6" fmla="*/ 3300840 h 3492087"/>
              <a:gd name="connsiteX7" fmla="*/ 7554259 w 7554259"/>
              <a:gd name="connsiteY7" fmla="*/ 3492087 h 3492087"/>
              <a:gd name="connsiteX0" fmla="*/ 0 w 7554259"/>
              <a:gd name="connsiteY0" fmla="*/ 13781 h 3492087"/>
              <a:gd name="connsiteX1" fmla="*/ 1341680 w 7554259"/>
              <a:gd name="connsiteY1" fmla="*/ 121357 h 3492087"/>
              <a:gd name="connsiteX2" fmla="*/ 2366682 w 7554259"/>
              <a:gd name="connsiteY2" fmla="*/ 599475 h 3492087"/>
              <a:gd name="connsiteX3" fmla="*/ 3950447 w 7554259"/>
              <a:gd name="connsiteY3" fmla="*/ 1615475 h 3492087"/>
              <a:gd name="connsiteX4" fmla="*/ 4609893 w 7554259"/>
              <a:gd name="connsiteY4" fmla="*/ 2093593 h 3492087"/>
              <a:gd name="connsiteX5" fmla="*/ 5647765 w 7554259"/>
              <a:gd name="connsiteY5" fmla="*/ 2756981 h 3492087"/>
              <a:gd name="connsiteX6" fmla="*/ 6807200 w 7554259"/>
              <a:gd name="connsiteY6" fmla="*/ 3300840 h 3492087"/>
              <a:gd name="connsiteX7" fmla="*/ 7554259 w 7554259"/>
              <a:gd name="connsiteY7" fmla="*/ 3492087 h 3492087"/>
              <a:gd name="connsiteX0" fmla="*/ 0 w 7554259"/>
              <a:gd name="connsiteY0" fmla="*/ 18247 h 3496553"/>
              <a:gd name="connsiteX1" fmla="*/ 1341680 w 7554259"/>
              <a:gd name="connsiteY1" fmla="*/ 125823 h 3496553"/>
              <a:gd name="connsiteX2" fmla="*/ 2715217 w 7554259"/>
              <a:gd name="connsiteY2" fmla="*/ 777259 h 3496553"/>
              <a:gd name="connsiteX3" fmla="*/ 3950447 w 7554259"/>
              <a:gd name="connsiteY3" fmla="*/ 1619941 h 3496553"/>
              <a:gd name="connsiteX4" fmla="*/ 4609893 w 7554259"/>
              <a:gd name="connsiteY4" fmla="*/ 2098059 h 3496553"/>
              <a:gd name="connsiteX5" fmla="*/ 5647765 w 7554259"/>
              <a:gd name="connsiteY5" fmla="*/ 2761447 h 3496553"/>
              <a:gd name="connsiteX6" fmla="*/ 6807200 w 7554259"/>
              <a:gd name="connsiteY6" fmla="*/ 3305306 h 3496553"/>
              <a:gd name="connsiteX7" fmla="*/ 7554259 w 7554259"/>
              <a:gd name="connsiteY7" fmla="*/ 3496553 h 3496553"/>
              <a:gd name="connsiteX0" fmla="*/ 0 w 7554259"/>
              <a:gd name="connsiteY0" fmla="*/ 19992 h 3498298"/>
              <a:gd name="connsiteX1" fmla="*/ 1341680 w 7554259"/>
              <a:gd name="connsiteY1" fmla="*/ 127568 h 3498298"/>
              <a:gd name="connsiteX2" fmla="*/ 2835205 w 7554259"/>
              <a:gd name="connsiteY2" fmla="*/ 832792 h 3498298"/>
              <a:gd name="connsiteX3" fmla="*/ 3950447 w 7554259"/>
              <a:gd name="connsiteY3" fmla="*/ 1621686 h 3498298"/>
              <a:gd name="connsiteX4" fmla="*/ 4609893 w 7554259"/>
              <a:gd name="connsiteY4" fmla="*/ 2099804 h 3498298"/>
              <a:gd name="connsiteX5" fmla="*/ 5647765 w 7554259"/>
              <a:gd name="connsiteY5" fmla="*/ 2763192 h 3498298"/>
              <a:gd name="connsiteX6" fmla="*/ 6807200 w 7554259"/>
              <a:gd name="connsiteY6" fmla="*/ 3307051 h 3498298"/>
              <a:gd name="connsiteX7" fmla="*/ 7554259 w 7554259"/>
              <a:gd name="connsiteY7" fmla="*/ 3498298 h 3498298"/>
              <a:gd name="connsiteX0" fmla="*/ 0 w 7554259"/>
              <a:gd name="connsiteY0" fmla="*/ 16321 h 3494627"/>
              <a:gd name="connsiteX1" fmla="*/ 1558799 w 7554259"/>
              <a:gd name="connsiteY1" fmla="*/ 141826 h 3494627"/>
              <a:gd name="connsiteX2" fmla="*/ 2835205 w 7554259"/>
              <a:gd name="connsiteY2" fmla="*/ 829121 h 3494627"/>
              <a:gd name="connsiteX3" fmla="*/ 3950447 w 7554259"/>
              <a:gd name="connsiteY3" fmla="*/ 1618015 h 3494627"/>
              <a:gd name="connsiteX4" fmla="*/ 4609893 w 7554259"/>
              <a:gd name="connsiteY4" fmla="*/ 2096133 h 3494627"/>
              <a:gd name="connsiteX5" fmla="*/ 5647765 w 7554259"/>
              <a:gd name="connsiteY5" fmla="*/ 2759521 h 3494627"/>
              <a:gd name="connsiteX6" fmla="*/ 6807200 w 7554259"/>
              <a:gd name="connsiteY6" fmla="*/ 3303380 h 3494627"/>
              <a:gd name="connsiteX7" fmla="*/ 7554259 w 7554259"/>
              <a:gd name="connsiteY7" fmla="*/ 3494627 h 3494627"/>
              <a:gd name="connsiteX0" fmla="*/ 0 w 7554259"/>
              <a:gd name="connsiteY0" fmla="*/ 8399 h 3486705"/>
              <a:gd name="connsiteX1" fmla="*/ 1547372 w 7554259"/>
              <a:gd name="connsiteY1" fmla="*/ 211598 h 3486705"/>
              <a:gd name="connsiteX2" fmla="*/ 2835205 w 7554259"/>
              <a:gd name="connsiteY2" fmla="*/ 821199 h 3486705"/>
              <a:gd name="connsiteX3" fmla="*/ 3950447 w 7554259"/>
              <a:gd name="connsiteY3" fmla="*/ 1610093 h 3486705"/>
              <a:gd name="connsiteX4" fmla="*/ 4609893 w 7554259"/>
              <a:gd name="connsiteY4" fmla="*/ 2088211 h 3486705"/>
              <a:gd name="connsiteX5" fmla="*/ 5647765 w 7554259"/>
              <a:gd name="connsiteY5" fmla="*/ 2751599 h 3486705"/>
              <a:gd name="connsiteX6" fmla="*/ 6807200 w 7554259"/>
              <a:gd name="connsiteY6" fmla="*/ 3295458 h 3486705"/>
              <a:gd name="connsiteX7" fmla="*/ 7554259 w 7554259"/>
              <a:gd name="connsiteY7" fmla="*/ 3486705 h 3486705"/>
              <a:gd name="connsiteX0" fmla="*/ 0 w 7839942"/>
              <a:gd name="connsiteY0" fmla="*/ 8399 h 3486705"/>
              <a:gd name="connsiteX1" fmla="*/ 1833055 w 7839942"/>
              <a:gd name="connsiteY1" fmla="*/ 211598 h 3486705"/>
              <a:gd name="connsiteX2" fmla="*/ 3120888 w 7839942"/>
              <a:gd name="connsiteY2" fmla="*/ 821199 h 3486705"/>
              <a:gd name="connsiteX3" fmla="*/ 4236130 w 7839942"/>
              <a:gd name="connsiteY3" fmla="*/ 1610093 h 3486705"/>
              <a:gd name="connsiteX4" fmla="*/ 4895576 w 7839942"/>
              <a:gd name="connsiteY4" fmla="*/ 2088211 h 3486705"/>
              <a:gd name="connsiteX5" fmla="*/ 5933448 w 7839942"/>
              <a:gd name="connsiteY5" fmla="*/ 2751599 h 3486705"/>
              <a:gd name="connsiteX6" fmla="*/ 7092883 w 7839942"/>
              <a:gd name="connsiteY6" fmla="*/ 3295458 h 3486705"/>
              <a:gd name="connsiteX7" fmla="*/ 7839942 w 7839942"/>
              <a:gd name="connsiteY7" fmla="*/ 3486705 h 3486705"/>
              <a:gd name="connsiteX0" fmla="*/ 0 w 7839942"/>
              <a:gd name="connsiteY0" fmla="*/ 9964 h 3488270"/>
              <a:gd name="connsiteX1" fmla="*/ 2004465 w 7839942"/>
              <a:gd name="connsiteY1" fmla="*/ 189257 h 3488270"/>
              <a:gd name="connsiteX2" fmla="*/ 3120888 w 7839942"/>
              <a:gd name="connsiteY2" fmla="*/ 822764 h 3488270"/>
              <a:gd name="connsiteX3" fmla="*/ 4236130 w 7839942"/>
              <a:gd name="connsiteY3" fmla="*/ 1611658 h 3488270"/>
              <a:gd name="connsiteX4" fmla="*/ 4895576 w 7839942"/>
              <a:gd name="connsiteY4" fmla="*/ 2089776 h 3488270"/>
              <a:gd name="connsiteX5" fmla="*/ 5933448 w 7839942"/>
              <a:gd name="connsiteY5" fmla="*/ 2753164 h 3488270"/>
              <a:gd name="connsiteX6" fmla="*/ 7092883 w 7839942"/>
              <a:gd name="connsiteY6" fmla="*/ 3297023 h 3488270"/>
              <a:gd name="connsiteX7" fmla="*/ 7839942 w 7839942"/>
              <a:gd name="connsiteY7" fmla="*/ 3488270 h 3488270"/>
              <a:gd name="connsiteX0" fmla="*/ 0 w 7839942"/>
              <a:gd name="connsiteY0" fmla="*/ 8399 h 3486705"/>
              <a:gd name="connsiteX1" fmla="*/ 1907333 w 7839942"/>
              <a:gd name="connsiteY1" fmla="*/ 211598 h 3486705"/>
              <a:gd name="connsiteX2" fmla="*/ 3120888 w 7839942"/>
              <a:gd name="connsiteY2" fmla="*/ 821199 h 3486705"/>
              <a:gd name="connsiteX3" fmla="*/ 4236130 w 7839942"/>
              <a:gd name="connsiteY3" fmla="*/ 1610093 h 3486705"/>
              <a:gd name="connsiteX4" fmla="*/ 4895576 w 7839942"/>
              <a:gd name="connsiteY4" fmla="*/ 2088211 h 3486705"/>
              <a:gd name="connsiteX5" fmla="*/ 5933448 w 7839942"/>
              <a:gd name="connsiteY5" fmla="*/ 2751599 h 3486705"/>
              <a:gd name="connsiteX6" fmla="*/ 7092883 w 7839942"/>
              <a:gd name="connsiteY6" fmla="*/ 3295458 h 3486705"/>
              <a:gd name="connsiteX7" fmla="*/ 7839942 w 7839942"/>
              <a:gd name="connsiteY7" fmla="*/ 3486705 h 3486705"/>
              <a:gd name="connsiteX0" fmla="*/ 0 w 7839942"/>
              <a:gd name="connsiteY0" fmla="*/ 10061 h 3488367"/>
              <a:gd name="connsiteX1" fmla="*/ 1907333 w 7839942"/>
              <a:gd name="connsiteY1" fmla="*/ 213260 h 3488367"/>
              <a:gd name="connsiteX2" fmla="*/ 3383718 w 7839942"/>
              <a:gd name="connsiteY2" fmla="*/ 984226 h 3488367"/>
              <a:gd name="connsiteX3" fmla="*/ 4236130 w 7839942"/>
              <a:gd name="connsiteY3" fmla="*/ 1611755 h 3488367"/>
              <a:gd name="connsiteX4" fmla="*/ 4895576 w 7839942"/>
              <a:gd name="connsiteY4" fmla="*/ 2089873 h 3488367"/>
              <a:gd name="connsiteX5" fmla="*/ 5933448 w 7839942"/>
              <a:gd name="connsiteY5" fmla="*/ 2753261 h 3488367"/>
              <a:gd name="connsiteX6" fmla="*/ 7092883 w 7839942"/>
              <a:gd name="connsiteY6" fmla="*/ 3297120 h 3488367"/>
              <a:gd name="connsiteX7" fmla="*/ 7839942 w 7839942"/>
              <a:gd name="connsiteY7" fmla="*/ 3488367 h 3488367"/>
              <a:gd name="connsiteX0" fmla="*/ 0 w 7839942"/>
              <a:gd name="connsiteY0" fmla="*/ 10061 h 3488367"/>
              <a:gd name="connsiteX1" fmla="*/ 1907333 w 7839942"/>
              <a:gd name="connsiteY1" fmla="*/ 213260 h 3488367"/>
              <a:gd name="connsiteX2" fmla="*/ 3383718 w 7839942"/>
              <a:gd name="connsiteY2" fmla="*/ 984226 h 3488367"/>
              <a:gd name="connsiteX3" fmla="*/ 4236130 w 7839942"/>
              <a:gd name="connsiteY3" fmla="*/ 1611755 h 3488367"/>
              <a:gd name="connsiteX4" fmla="*/ 4918431 w 7839942"/>
              <a:gd name="connsiteY4" fmla="*/ 2089873 h 3488367"/>
              <a:gd name="connsiteX5" fmla="*/ 5933448 w 7839942"/>
              <a:gd name="connsiteY5" fmla="*/ 2753261 h 3488367"/>
              <a:gd name="connsiteX6" fmla="*/ 7092883 w 7839942"/>
              <a:gd name="connsiteY6" fmla="*/ 3297120 h 3488367"/>
              <a:gd name="connsiteX7" fmla="*/ 7839942 w 7839942"/>
              <a:gd name="connsiteY7" fmla="*/ 3488367 h 3488367"/>
              <a:gd name="connsiteX0" fmla="*/ 0 w 7839942"/>
              <a:gd name="connsiteY0" fmla="*/ 15362 h 3493668"/>
              <a:gd name="connsiteX1" fmla="*/ 1953041 w 7839942"/>
              <a:gd name="connsiteY1" fmla="*/ 170749 h 3493668"/>
              <a:gd name="connsiteX2" fmla="*/ 3383718 w 7839942"/>
              <a:gd name="connsiteY2" fmla="*/ 989527 h 3493668"/>
              <a:gd name="connsiteX3" fmla="*/ 4236130 w 7839942"/>
              <a:gd name="connsiteY3" fmla="*/ 1617056 h 3493668"/>
              <a:gd name="connsiteX4" fmla="*/ 4918431 w 7839942"/>
              <a:gd name="connsiteY4" fmla="*/ 2095174 h 3493668"/>
              <a:gd name="connsiteX5" fmla="*/ 5933448 w 7839942"/>
              <a:gd name="connsiteY5" fmla="*/ 2758562 h 3493668"/>
              <a:gd name="connsiteX6" fmla="*/ 7092883 w 7839942"/>
              <a:gd name="connsiteY6" fmla="*/ 3302421 h 3493668"/>
              <a:gd name="connsiteX7" fmla="*/ 7839942 w 7839942"/>
              <a:gd name="connsiteY7" fmla="*/ 3493668 h 3493668"/>
              <a:gd name="connsiteX0" fmla="*/ 0 w 7839942"/>
              <a:gd name="connsiteY0" fmla="*/ 9621 h 3487927"/>
              <a:gd name="connsiteX1" fmla="*/ 1907332 w 7839942"/>
              <a:gd name="connsiteY1" fmla="*/ 218797 h 3487927"/>
              <a:gd name="connsiteX2" fmla="*/ 3383718 w 7839942"/>
              <a:gd name="connsiteY2" fmla="*/ 983786 h 3487927"/>
              <a:gd name="connsiteX3" fmla="*/ 4236130 w 7839942"/>
              <a:gd name="connsiteY3" fmla="*/ 1611315 h 3487927"/>
              <a:gd name="connsiteX4" fmla="*/ 4918431 w 7839942"/>
              <a:gd name="connsiteY4" fmla="*/ 2089433 h 3487927"/>
              <a:gd name="connsiteX5" fmla="*/ 5933448 w 7839942"/>
              <a:gd name="connsiteY5" fmla="*/ 2752821 h 3487927"/>
              <a:gd name="connsiteX6" fmla="*/ 7092883 w 7839942"/>
              <a:gd name="connsiteY6" fmla="*/ 3296680 h 3487927"/>
              <a:gd name="connsiteX7" fmla="*/ 7839942 w 7839942"/>
              <a:gd name="connsiteY7" fmla="*/ 3487927 h 3487927"/>
              <a:gd name="connsiteX0" fmla="*/ 0 w 7839942"/>
              <a:gd name="connsiteY0" fmla="*/ 9621 h 3487927"/>
              <a:gd name="connsiteX1" fmla="*/ 1907332 w 7839942"/>
              <a:gd name="connsiteY1" fmla="*/ 218797 h 3487927"/>
              <a:gd name="connsiteX2" fmla="*/ 3383718 w 7839942"/>
              <a:gd name="connsiteY2" fmla="*/ 983786 h 3487927"/>
              <a:gd name="connsiteX3" fmla="*/ 4310408 w 7839942"/>
              <a:gd name="connsiteY3" fmla="*/ 1575456 h 3487927"/>
              <a:gd name="connsiteX4" fmla="*/ 4918431 w 7839942"/>
              <a:gd name="connsiteY4" fmla="*/ 2089433 h 3487927"/>
              <a:gd name="connsiteX5" fmla="*/ 5933448 w 7839942"/>
              <a:gd name="connsiteY5" fmla="*/ 2752821 h 3487927"/>
              <a:gd name="connsiteX6" fmla="*/ 7092883 w 7839942"/>
              <a:gd name="connsiteY6" fmla="*/ 3296680 h 3487927"/>
              <a:gd name="connsiteX7" fmla="*/ 7839942 w 7839942"/>
              <a:gd name="connsiteY7" fmla="*/ 3487927 h 3487927"/>
              <a:gd name="connsiteX0" fmla="*/ 0 w 7839942"/>
              <a:gd name="connsiteY0" fmla="*/ 9621 h 3487927"/>
              <a:gd name="connsiteX1" fmla="*/ 1907332 w 7839942"/>
              <a:gd name="connsiteY1" fmla="*/ 218797 h 3487927"/>
              <a:gd name="connsiteX2" fmla="*/ 3383718 w 7839942"/>
              <a:gd name="connsiteY2" fmla="*/ 983786 h 3487927"/>
              <a:gd name="connsiteX3" fmla="*/ 4281840 w 7839942"/>
              <a:gd name="connsiteY3" fmla="*/ 1581432 h 3487927"/>
              <a:gd name="connsiteX4" fmla="*/ 4918431 w 7839942"/>
              <a:gd name="connsiteY4" fmla="*/ 2089433 h 3487927"/>
              <a:gd name="connsiteX5" fmla="*/ 5933448 w 7839942"/>
              <a:gd name="connsiteY5" fmla="*/ 2752821 h 3487927"/>
              <a:gd name="connsiteX6" fmla="*/ 7092883 w 7839942"/>
              <a:gd name="connsiteY6" fmla="*/ 3296680 h 3487927"/>
              <a:gd name="connsiteX7" fmla="*/ 7839942 w 7839942"/>
              <a:gd name="connsiteY7" fmla="*/ 3487927 h 3487927"/>
              <a:gd name="connsiteX0" fmla="*/ 0 w 7839942"/>
              <a:gd name="connsiteY0" fmla="*/ 9621 h 3487927"/>
              <a:gd name="connsiteX1" fmla="*/ 1907332 w 7839942"/>
              <a:gd name="connsiteY1" fmla="*/ 218797 h 3487927"/>
              <a:gd name="connsiteX2" fmla="*/ 3383718 w 7839942"/>
              <a:gd name="connsiteY2" fmla="*/ 983786 h 3487927"/>
              <a:gd name="connsiteX3" fmla="*/ 4281840 w 7839942"/>
              <a:gd name="connsiteY3" fmla="*/ 1581432 h 3487927"/>
              <a:gd name="connsiteX4" fmla="*/ 4947000 w 7839942"/>
              <a:gd name="connsiteY4" fmla="*/ 2083456 h 3487927"/>
              <a:gd name="connsiteX5" fmla="*/ 5933448 w 7839942"/>
              <a:gd name="connsiteY5" fmla="*/ 2752821 h 3487927"/>
              <a:gd name="connsiteX6" fmla="*/ 7092883 w 7839942"/>
              <a:gd name="connsiteY6" fmla="*/ 3296680 h 3487927"/>
              <a:gd name="connsiteX7" fmla="*/ 7839942 w 7839942"/>
              <a:gd name="connsiteY7" fmla="*/ 3487927 h 3487927"/>
              <a:gd name="connsiteX0" fmla="*/ 0 w 7839942"/>
              <a:gd name="connsiteY0" fmla="*/ 7612 h 3485918"/>
              <a:gd name="connsiteX1" fmla="*/ 1907332 w 7839942"/>
              <a:gd name="connsiteY1" fmla="*/ 216788 h 3485918"/>
              <a:gd name="connsiteX2" fmla="*/ 3058038 w 7839942"/>
              <a:gd name="connsiteY2" fmla="*/ 760647 h 3485918"/>
              <a:gd name="connsiteX3" fmla="*/ 4281840 w 7839942"/>
              <a:gd name="connsiteY3" fmla="*/ 1579423 h 3485918"/>
              <a:gd name="connsiteX4" fmla="*/ 4947000 w 7839942"/>
              <a:gd name="connsiteY4" fmla="*/ 2081447 h 3485918"/>
              <a:gd name="connsiteX5" fmla="*/ 5933448 w 7839942"/>
              <a:gd name="connsiteY5" fmla="*/ 2750812 h 3485918"/>
              <a:gd name="connsiteX6" fmla="*/ 7092883 w 7839942"/>
              <a:gd name="connsiteY6" fmla="*/ 3294671 h 3485918"/>
              <a:gd name="connsiteX7" fmla="*/ 7839942 w 7839942"/>
              <a:gd name="connsiteY7" fmla="*/ 3485918 h 3485918"/>
              <a:gd name="connsiteX0" fmla="*/ 0 w 7839942"/>
              <a:gd name="connsiteY0" fmla="*/ 14849 h 3493155"/>
              <a:gd name="connsiteX1" fmla="*/ 1855909 w 7839942"/>
              <a:gd name="connsiteY1" fmla="*/ 140355 h 3493155"/>
              <a:gd name="connsiteX2" fmla="*/ 3058038 w 7839942"/>
              <a:gd name="connsiteY2" fmla="*/ 767884 h 3493155"/>
              <a:gd name="connsiteX3" fmla="*/ 4281840 w 7839942"/>
              <a:gd name="connsiteY3" fmla="*/ 1586660 h 3493155"/>
              <a:gd name="connsiteX4" fmla="*/ 4947000 w 7839942"/>
              <a:gd name="connsiteY4" fmla="*/ 2088684 h 3493155"/>
              <a:gd name="connsiteX5" fmla="*/ 5933448 w 7839942"/>
              <a:gd name="connsiteY5" fmla="*/ 2758049 h 3493155"/>
              <a:gd name="connsiteX6" fmla="*/ 7092883 w 7839942"/>
              <a:gd name="connsiteY6" fmla="*/ 3301908 h 3493155"/>
              <a:gd name="connsiteX7" fmla="*/ 7839942 w 7839942"/>
              <a:gd name="connsiteY7" fmla="*/ 3493155 h 3493155"/>
              <a:gd name="connsiteX0" fmla="*/ 0 w 7839942"/>
              <a:gd name="connsiteY0" fmla="*/ 11810 h 3490116"/>
              <a:gd name="connsiteX1" fmla="*/ 1861622 w 7839942"/>
              <a:gd name="connsiteY1" fmla="*/ 161222 h 3490116"/>
              <a:gd name="connsiteX2" fmla="*/ 3058038 w 7839942"/>
              <a:gd name="connsiteY2" fmla="*/ 764845 h 3490116"/>
              <a:gd name="connsiteX3" fmla="*/ 4281840 w 7839942"/>
              <a:gd name="connsiteY3" fmla="*/ 1583621 h 3490116"/>
              <a:gd name="connsiteX4" fmla="*/ 4947000 w 7839942"/>
              <a:gd name="connsiteY4" fmla="*/ 2085645 h 3490116"/>
              <a:gd name="connsiteX5" fmla="*/ 5933448 w 7839942"/>
              <a:gd name="connsiteY5" fmla="*/ 2755010 h 3490116"/>
              <a:gd name="connsiteX6" fmla="*/ 7092883 w 7839942"/>
              <a:gd name="connsiteY6" fmla="*/ 3298869 h 3490116"/>
              <a:gd name="connsiteX7" fmla="*/ 7839942 w 7839942"/>
              <a:gd name="connsiteY7" fmla="*/ 3490116 h 349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9942" h="3490116">
                <a:moveTo>
                  <a:pt x="0" y="11810"/>
                </a:moveTo>
                <a:cubicBezTo>
                  <a:pt x="310776" y="-28034"/>
                  <a:pt x="1351949" y="35716"/>
                  <a:pt x="1861622" y="161222"/>
                </a:cubicBezTo>
                <a:cubicBezTo>
                  <a:pt x="2371295" y="286728"/>
                  <a:pt x="2654668" y="527779"/>
                  <a:pt x="3058038" y="764845"/>
                </a:cubicBezTo>
                <a:cubicBezTo>
                  <a:pt x="3461408" y="1001912"/>
                  <a:pt x="3967013" y="1363488"/>
                  <a:pt x="4281840" y="1583621"/>
                </a:cubicBezTo>
                <a:cubicBezTo>
                  <a:pt x="4596667" y="1803754"/>
                  <a:pt x="4671732" y="1890414"/>
                  <a:pt x="4947000" y="2085645"/>
                </a:cubicBezTo>
                <a:cubicBezTo>
                  <a:pt x="5222268" y="2280876"/>
                  <a:pt x="5575801" y="2552806"/>
                  <a:pt x="5933448" y="2755010"/>
                </a:cubicBezTo>
                <a:cubicBezTo>
                  <a:pt x="6291095" y="2957214"/>
                  <a:pt x="6775134" y="3176351"/>
                  <a:pt x="7092883" y="3298869"/>
                </a:cubicBezTo>
                <a:cubicBezTo>
                  <a:pt x="7410632" y="3421387"/>
                  <a:pt x="7625287" y="3455751"/>
                  <a:pt x="7839942" y="3490116"/>
                </a:cubicBezTo>
              </a:path>
            </a:pathLst>
          </a:custGeom>
          <a:noFill/>
          <a:ln w="41275">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31" name="Object 30">
            <a:extLst>
              <a:ext uri="{FF2B5EF4-FFF2-40B4-BE49-F238E27FC236}">
                <a16:creationId xmlns:a16="http://schemas.microsoft.com/office/drawing/2014/main" id="{F4A49C20-81E4-4B6B-A6CC-4A30DD8134FA}"/>
              </a:ext>
            </a:extLst>
          </p:cNvPr>
          <p:cNvGraphicFramePr>
            <a:graphicFrameLocks noChangeAspect="1"/>
          </p:cNvGraphicFramePr>
          <p:nvPr>
            <p:extLst>
              <p:ext uri="{D42A27DB-BD31-4B8C-83A1-F6EECF244321}">
                <p14:modId xmlns:p14="http://schemas.microsoft.com/office/powerpoint/2010/main" val="2693134261"/>
              </p:ext>
            </p:extLst>
          </p:nvPr>
        </p:nvGraphicFramePr>
        <p:xfrm>
          <a:off x="2475808" y="5512095"/>
          <a:ext cx="2327275" cy="652463"/>
        </p:xfrm>
        <a:graphic>
          <a:graphicData uri="http://schemas.openxmlformats.org/presentationml/2006/ole">
            <mc:AlternateContent xmlns:mc="http://schemas.openxmlformats.org/markup-compatibility/2006">
              <mc:Choice xmlns:v="urn:schemas-microsoft-com:vml" Requires="v">
                <p:oleObj spid="_x0000_s13316" name="Equation" r:id="rId4" imgW="1409400" imgH="393480" progId="Equation.3">
                  <p:embed/>
                </p:oleObj>
              </mc:Choice>
              <mc:Fallback>
                <p:oleObj name="Equation" r:id="rId4" imgW="1409400" imgH="393480" progId="Equation.3">
                  <p:embed/>
                  <p:pic>
                    <p:nvPicPr>
                      <p:cNvPr id="31" name="Object 30">
                        <a:extLst>
                          <a:ext uri="{FF2B5EF4-FFF2-40B4-BE49-F238E27FC236}">
                            <a16:creationId xmlns:a16="http://schemas.microsoft.com/office/drawing/2014/main" id="{F4A49C20-81E4-4B6B-A6CC-4A30DD8134FA}"/>
                          </a:ext>
                        </a:extLst>
                      </p:cNvPr>
                      <p:cNvPicPr/>
                      <p:nvPr/>
                    </p:nvPicPr>
                    <p:blipFill>
                      <a:blip r:embed="rId5"/>
                      <a:stretch>
                        <a:fillRect/>
                      </a:stretch>
                    </p:blipFill>
                    <p:spPr>
                      <a:xfrm>
                        <a:off x="2475808" y="5512095"/>
                        <a:ext cx="2327275" cy="652463"/>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D9344EEA-EA17-488E-9100-B342DEB5C607}"/>
              </a:ext>
            </a:extLst>
          </p:cNvPr>
          <p:cNvSpPr/>
          <p:nvPr/>
        </p:nvSpPr>
        <p:spPr>
          <a:xfrm>
            <a:off x="782666" y="5620984"/>
            <a:ext cx="2743200" cy="369332"/>
          </a:xfrm>
          <a:prstGeom prst="rect">
            <a:avLst/>
          </a:prstGeom>
        </p:spPr>
        <p:txBody>
          <a:bodyPr wrap="square">
            <a:spAutoFit/>
          </a:bodyPr>
          <a:lstStyle/>
          <a:p>
            <a:pPr lvl="1"/>
            <a:r>
              <a:rPr lang="en-US" dirty="0"/>
              <a:t>Controller:</a:t>
            </a:r>
          </a:p>
        </p:txBody>
      </p:sp>
    </p:spTree>
    <p:extLst>
      <p:ext uri="{BB962C8B-B14F-4D97-AF65-F5344CB8AC3E}">
        <p14:creationId xmlns:p14="http://schemas.microsoft.com/office/powerpoint/2010/main" val="3922719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Steering Control</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Implementing steering control:</a:t>
            </a:r>
            <a:endParaRPr lang="en-US" altLang="en-US" dirty="0"/>
          </a:p>
        </p:txBody>
      </p:sp>
      <p:grpSp>
        <p:nvGrpSpPr>
          <p:cNvPr id="4" name="Group 3">
            <a:extLst>
              <a:ext uri="{FF2B5EF4-FFF2-40B4-BE49-F238E27FC236}">
                <a16:creationId xmlns:a16="http://schemas.microsoft.com/office/drawing/2014/main" id="{B7F20380-026A-40DF-944D-F3CCDAFB82A9}"/>
              </a:ext>
            </a:extLst>
          </p:cNvPr>
          <p:cNvGrpSpPr/>
          <p:nvPr/>
        </p:nvGrpSpPr>
        <p:grpSpPr>
          <a:xfrm>
            <a:off x="312206" y="2530044"/>
            <a:ext cx="7795461" cy="1905000"/>
            <a:chOff x="111920" y="3276600"/>
            <a:chExt cx="11849099" cy="2895600"/>
          </a:xfrm>
        </p:grpSpPr>
        <p:sp>
          <p:nvSpPr>
            <p:cNvPr id="5" name="Rectangle 4">
              <a:extLst>
                <a:ext uri="{FF2B5EF4-FFF2-40B4-BE49-F238E27FC236}">
                  <a16:creationId xmlns:a16="http://schemas.microsoft.com/office/drawing/2014/main" id="{8BD86B0D-F1A2-43A1-AE96-CDE16DAC2318}"/>
                </a:ext>
              </a:extLst>
            </p:cNvPr>
            <p:cNvSpPr/>
            <p:nvPr/>
          </p:nvSpPr>
          <p:spPr>
            <a:xfrm>
              <a:off x="607219" y="3276600"/>
              <a:ext cx="5105400" cy="2667000"/>
            </a:xfrm>
            <a:prstGeom prst="rect">
              <a:avLst/>
            </a:prstGeom>
            <a:noFill/>
            <a:ln>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0BE1939-2AFD-4568-837E-835C9B7302A1}"/>
                </a:ext>
              </a:extLst>
            </p:cNvPr>
            <p:cNvSpPr/>
            <p:nvPr/>
          </p:nvSpPr>
          <p:spPr>
            <a:xfrm>
              <a:off x="3807619" y="4038600"/>
              <a:ext cx="1600200" cy="8382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14">
              <a:extLst>
                <a:ext uri="{FF2B5EF4-FFF2-40B4-BE49-F238E27FC236}">
                  <a16:creationId xmlns:a16="http://schemas.microsoft.com/office/drawing/2014/main" id="{7AF8A2A6-C503-407A-8DF4-F3E4FCFFE36D}"/>
                </a:ext>
              </a:extLst>
            </p:cNvPr>
            <p:cNvSpPr/>
            <p:nvPr/>
          </p:nvSpPr>
          <p:spPr>
            <a:xfrm>
              <a:off x="3274219" y="4267200"/>
              <a:ext cx="457200" cy="38100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060490D-0802-4E77-9091-2CB3336DB893}"/>
                </a:ext>
              </a:extLst>
            </p:cNvPr>
            <p:cNvSpPr txBox="1"/>
            <p:nvPr/>
          </p:nvSpPr>
          <p:spPr>
            <a:xfrm>
              <a:off x="3807619" y="4267200"/>
              <a:ext cx="1524000" cy="381000"/>
            </a:xfrm>
            <a:prstGeom prst="rect">
              <a:avLst/>
            </a:prstGeom>
            <a:noFill/>
          </p:spPr>
          <p:txBody>
            <a:bodyPr vert="horz" wrap="square" lIns="0" tIns="0" rIns="0" bIns="0" rtlCol="0" anchor="t">
              <a:normAutofit fontScale="92500" lnSpcReduction="10000"/>
            </a:bodyPr>
            <a:lstStyle/>
            <a:p>
              <a:pPr algn="ctr"/>
              <a:endParaRPr lang="en-US" dirty="0"/>
            </a:p>
          </p:txBody>
        </p:sp>
        <p:sp>
          <p:nvSpPr>
            <p:cNvPr id="9" name="TextBox 8">
              <a:extLst>
                <a:ext uri="{FF2B5EF4-FFF2-40B4-BE49-F238E27FC236}">
                  <a16:creationId xmlns:a16="http://schemas.microsoft.com/office/drawing/2014/main" id="{4AAC9092-030A-4803-B1CA-36A9A4354A7B}"/>
                </a:ext>
              </a:extLst>
            </p:cNvPr>
            <p:cNvSpPr txBox="1"/>
            <p:nvPr/>
          </p:nvSpPr>
          <p:spPr>
            <a:xfrm>
              <a:off x="111920" y="3757236"/>
              <a:ext cx="1524000" cy="381000"/>
            </a:xfrm>
            <a:prstGeom prst="rect">
              <a:avLst/>
            </a:prstGeom>
            <a:noFill/>
          </p:spPr>
          <p:txBody>
            <a:bodyPr vert="horz" wrap="square" lIns="0" tIns="0" rIns="0" bIns="0" rtlCol="0" anchor="t">
              <a:normAutofit fontScale="85000" lnSpcReduction="10000"/>
            </a:bodyPr>
            <a:lstStyle/>
            <a:p>
              <a:pPr algn="ctr"/>
              <a:r>
                <a:rPr lang="en-US" dirty="0"/>
                <a:t>Setpoint = 0 </a:t>
              </a:r>
            </a:p>
          </p:txBody>
        </p:sp>
        <p:sp>
          <p:nvSpPr>
            <p:cNvPr id="10" name="Right Arrow 23">
              <a:extLst>
                <a:ext uri="{FF2B5EF4-FFF2-40B4-BE49-F238E27FC236}">
                  <a16:creationId xmlns:a16="http://schemas.microsoft.com/office/drawing/2014/main" id="{8CB6852C-BD63-4F71-BEFB-CDF20901E645}"/>
                </a:ext>
              </a:extLst>
            </p:cNvPr>
            <p:cNvSpPr/>
            <p:nvPr/>
          </p:nvSpPr>
          <p:spPr>
            <a:xfrm>
              <a:off x="5484019" y="4267200"/>
              <a:ext cx="457200" cy="38100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Bent-Up Arrow 4">
              <a:extLst>
                <a:ext uri="{FF2B5EF4-FFF2-40B4-BE49-F238E27FC236}">
                  <a16:creationId xmlns:a16="http://schemas.microsoft.com/office/drawing/2014/main" id="{6A6C4CEE-5B4E-4AC8-90D2-CD9950492084}"/>
                </a:ext>
              </a:extLst>
            </p:cNvPr>
            <p:cNvSpPr/>
            <p:nvPr/>
          </p:nvSpPr>
          <p:spPr>
            <a:xfrm rot="5400000" flipV="1">
              <a:off x="8951118" y="2705100"/>
              <a:ext cx="685801" cy="5334000"/>
            </a:xfrm>
            <a:prstGeom prst="bentUpArrow">
              <a:avLst>
                <a:gd name="adj1" fmla="val 18548"/>
                <a:gd name="adj2" fmla="val 24539"/>
                <a:gd name="adj3" fmla="val 33756"/>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Bent-Up Arrow 16">
              <a:extLst>
                <a:ext uri="{FF2B5EF4-FFF2-40B4-BE49-F238E27FC236}">
                  <a16:creationId xmlns:a16="http://schemas.microsoft.com/office/drawing/2014/main" id="{8E9193A2-4CD8-4387-8CE9-916CF8034253}"/>
                </a:ext>
              </a:extLst>
            </p:cNvPr>
            <p:cNvSpPr/>
            <p:nvPr/>
          </p:nvSpPr>
          <p:spPr>
            <a:xfrm rot="10800000" flipV="1">
              <a:off x="2588419" y="4914902"/>
              <a:ext cx="3428999" cy="685800"/>
            </a:xfrm>
            <a:prstGeom prst="bentUpArrow">
              <a:avLst>
                <a:gd name="adj1" fmla="val 25000"/>
                <a:gd name="adj2" fmla="val 37442"/>
                <a:gd name="adj3" fmla="val 49885"/>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1B85F50-4E0C-47D8-B59D-4AB306F9F149}"/>
                </a:ext>
              </a:extLst>
            </p:cNvPr>
            <p:cNvSpPr/>
            <p:nvPr/>
          </p:nvSpPr>
          <p:spPr>
            <a:xfrm>
              <a:off x="6017419" y="4038600"/>
              <a:ext cx="1600200" cy="8382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1048BCF7-225C-40EA-943F-F07C671A5733}"/>
                </a:ext>
              </a:extLst>
            </p:cNvPr>
            <p:cNvSpPr txBox="1"/>
            <p:nvPr/>
          </p:nvSpPr>
          <p:spPr>
            <a:xfrm>
              <a:off x="6017419" y="4267200"/>
              <a:ext cx="1524000" cy="381000"/>
            </a:xfrm>
            <a:prstGeom prst="rect">
              <a:avLst/>
            </a:prstGeom>
            <a:noFill/>
          </p:spPr>
          <p:txBody>
            <a:bodyPr vert="horz" wrap="square" lIns="0" tIns="0" rIns="0" bIns="0" rtlCol="0" anchor="t">
              <a:normAutofit fontScale="92500" lnSpcReduction="10000"/>
            </a:bodyPr>
            <a:lstStyle/>
            <a:p>
              <a:pPr algn="ctr"/>
              <a:r>
                <a:rPr lang="en-US" dirty="0"/>
                <a:t>Servo</a:t>
              </a:r>
            </a:p>
          </p:txBody>
        </p:sp>
        <p:sp>
          <p:nvSpPr>
            <p:cNvPr id="15" name="Right Arrow 24">
              <a:extLst>
                <a:ext uri="{FF2B5EF4-FFF2-40B4-BE49-F238E27FC236}">
                  <a16:creationId xmlns:a16="http://schemas.microsoft.com/office/drawing/2014/main" id="{144ED152-7CE2-49E3-8174-F5A9124307D8}"/>
                </a:ext>
              </a:extLst>
            </p:cNvPr>
            <p:cNvSpPr/>
            <p:nvPr/>
          </p:nvSpPr>
          <p:spPr>
            <a:xfrm>
              <a:off x="7693819" y="4267200"/>
              <a:ext cx="457200" cy="38100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1B92FDB-5BDC-4E6C-B235-BFF9AEBDDF7F}"/>
                </a:ext>
              </a:extLst>
            </p:cNvPr>
            <p:cNvSpPr/>
            <p:nvPr/>
          </p:nvSpPr>
          <p:spPr>
            <a:xfrm>
              <a:off x="8227219" y="4038600"/>
              <a:ext cx="1600200" cy="8382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AA29B1F-38C5-4ECF-A69A-A95A57CAF1C9}"/>
                </a:ext>
              </a:extLst>
            </p:cNvPr>
            <p:cNvSpPr txBox="1"/>
            <p:nvPr/>
          </p:nvSpPr>
          <p:spPr>
            <a:xfrm>
              <a:off x="8227219" y="4267200"/>
              <a:ext cx="1524000" cy="381000"/>
            </a:xfrm>
            <a:prstGeom prst="rect">
              <a:avLst/>
            </a:prstGeom>
            <a:noFill/>
          </p:spPr>
          <p:txBody>
            <a:bodyPr vert="horz" wrap="square" lIns="0" tIns="0" rIns="0" bIns="0" rtlCol="0" anchor="t">
              <a:normAutofit/>
            </a:bodyPr>
            <a:lstStyle/>
            <a:p>
              <a:pPr algn="ctr"/>
              <a:r>
                <a:rPr lang="en-US" sz="1600" dirty="0"/>
                <a:t>Car</a:t>
              </a:r>
            </a:p>
          </p:txBody>
        </p:sp>
        <p:sp>
          <p:nvSpPr>
            <p:cNvPr id="18" name="Right Arrow 27">
              <a:extLst>
                <a:ext uri="{FF2B5EF4-FFF2-40B4-BE49-F238E27FC236}">
                  <a16:creationId xmlns:a16="http://schemas.microsoft.com/office/drawing/2014/main" id="{4C4B7DE9-9D4F-4B93-9EB8-2B4B7B5BB488}"/>
                </a:ext>
              </a:extLst>
            </p:cNvPr>
            <p:cNvSpPr/>
            <p:nvPr/>
          </p:nvSpPr>
          <p:spPr>
            <a:xfrm>
              <a:off x="9903621" y="4229100"/>
              <a:ext cx="1103374" cy="41910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9482413-F3A5-4B83-956D-D1A88FE261D8}"/>
                </a:ext>
              </a:extLst>
            </p:cNvPr>
            <p:cNvSpPr/>
            <p:nvPr/>
          </p:nvSpPr>
          <p:spPr>
            <a:xfrm>
              <a:off x="2512219" y="4114800"/>
              <a:ext cx="609600" cy="609600"/>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Arrow 28">
              <a:extLst>
                <a:ext uri="{FF2B5EF4-FFF2-40B4-BE49-F238E27FC236}">
                  <a16:creationId xmlns:a16="http://schemas.microsoft.com/office/drawing/2014/main" id="{E87D163B-EF7D-42FC-9907-E64CB01FDC2E}"/>
                </a:ext>
              </a:extLst>
            </p:cNvPr>
            <p:cNvSpPr/>
            <p:nvPr/>
          </p:nvSpPr>
          <p:spPr>
            <a:xfrm>
              <a:off x="912019" y="4267200"/>
              <a:ext cx="1447800" cy="38100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D732FF0-7B7A-4445-84CB-5E47DE0C9D6E}"/>
                </a:ext>
              </a:extLst>
            </p:cNvPr>
            <p:cNvSpPr txBox="1"/>
            <p:nvPr/>
          </p:nvSpPr>
          <p:spPr>
            <a:xfrm>
              <a:off x="9992010" y="3467102"/>
              <a:ext cx="1524000" cy="381000"/>
            </a:xfrm>
            <a:prstGeom prst="rect">
              <a:avLst/>
            </a:prstGeom>
            <a:noFill/>
          </p:spPr>
          <p:txBody>
            <a:bodyPr vert="horz" wrap="square" lIns="0" tIns="0" rIns="0" bIns="0" rtlCol="0" anchor="t">
              <a:normAutofit lnSpcReduction="10000"/>
            </a:bodyPr>
            <a:lstStyle/>
            <a:p>
              <a:pPr algn="ctr"/>
              <a:r>
                <a:rPr lang="en-US" dirty="0"/>
                <a:t>Output</a:t>
              </a:r>
            </a:p>
          </p:txBody>
        </p:sp>
        <p:sp>
          <p:nvSpPr>
            <p:cNvPr id="22" name="TextBox 21">
              <a:extLst>
                <a:ext uri="{FF2B5EF4-FFF2-40B4-BE49-F238E27FC236}">
                  <a16:creationId xmlns:a16="http://schemas.microsoft.com/office/drawing/2014/main" id="{E7B0C566-B511-4E84-B725-25CCFEA7DB50}"/>
                </a:ext>
              </a:extLst>
            </p:cNvPr>
            <p:cNvSpPr txBox="1"/>
            <p:nvPr/>
          </p:nvSpPr>
          <p:spPr>
            <a:xfrm>
              <a:off x="5636419" y="5791200"/>
              <a:ext cx="1524000" cy="381000"/>
            </a:xfrm>
            <a:prstGeom prst="rect">
              <a:avLst/>
            </a:prstGeom>
            <a:noFill/>
          </p:spPr>
          <p:txBody>
            <a:bodyPr vert="horz" wrap="square" lIns="0" tIns="0" rIns="0" bIns="0" rtlCol="0" anchor="t">
              <a:normAutofit lnSpcReduction="10000"/>
            </a:bodyPr>
            <a:lstStyle/>
            <a:p>
              <a:pPr algn="ctr"/>
              <a:r>
                <a:rPr lang="en-US" dirty="0"/>
                <a:t>Feedback</a:t>
              </a:r>
            </a:p>
          </p:txBody>
        </p:sp>
        <p:sp>
          <p:nvSpPr>
            <p:cNvPr id="23" name="TextBox 22">
              <a:extLst>
                <a:ext uri="{FF2B5EF4-FFF2-40B4-BE49-F238E27FC236}">
                  <a16:creationId xmlns:a16="http://schemas.microsoft.com/office/drawing/2014/main" id="{766FD74F-C310-4FBA-90E2-A0346CB833DF}"/>
                </a:ext>
              </a:extLst>
            </p:cNvPr>
            <p:cNvSpPr txBox="1"/>
            <p:nvPr/>
          </p:nvSpPr>
          <p:spPr>
            <a:xfrm>
              <a:off x="2055019" y="4267200"/>
              <a:ext cx="1524000" cy="381000"/>
            </a:xfrm>
            <a:prstGeom prst="rect">
              <a:avLst/>
            </a:prstGeom>
            <a:noFill/>
          </p:spPr>
          <p:txBody>
            <a:bodyPr vert="horz" wrap="square" lIns="0" tIns="0" rIns="0" bIns="0" rtlCol="0" anchor="t">
              <a:normAutofit lnSpcReduction="10000"/>
            </a:bodyPr>
            <a:lstStyle/>
            <a:p>
              <a:pPr algn="ctr"/>
              <a:r>
                <a:rPr lang="en-US" dirty="0"/>
                <a:t>∑</a:t>
              </a:r>
            </a:p>
          </p:txBody>
        </p:sp>
        <p:sp>
          <p:nvSpPr>
            <p:cNvPr id="24" name="TextBox 23">
              <a:extLst>
                <a:ext uri="{FF2B5EF4-FFF2-40B4-BE49-F238E27FC236}">
                  <a16:creationId xmlns:a16="http://schemas.microsoft.com/office/drawing/2014/main" id="{3E47F84D-4972-491F-BEEC-987E7CFA3E76}"/>
                </a:ext>
              </a:extLst>
            </p:cNvPr>
            <p:cNvSpPr txBox="1"/>
            <p:nvPr/>
          </p:nvSpPr>
          <p:spPr>
            <a:xfrm>
              <a:off x="1674019" y="4648200"/>
              <a:ext cx="1524000" cy="381000"/>
            </a:xfrm>
            <a:prstGeom prst="rect">
              <a:avLst/>
            </a:prstGeom>
            <a:noFill/>
          </p:spPr>
          <p:txBody>
            <a:bodyPr vert="horz" wrap="square" lIns="0" tIns="0" rIns="0" bIns="0" rtlCol="0" anchor="t">
              <a:normAutofit lnSpcReduction="10000"/>
            </a:bodyPr>
            <a:lstStyle/>
            <a:p>
              <a:pPr algn="ctr"/>
              <a:r>
                <a:rPr lang="en-US" dirty="0"/>
                <a:t>+</a:t>
              </a:r>
            </a:p>
          </p:txBody>
        </p:sp>
        <p:sp>
          <p:nvSpPr>
            <p:cNvPr id="25" name="TextBox 24">
              <a:extLst>
                <a:ext uri="{FF2B5EF4-FFF2-40B4-BE49-F238E27FC236}">
                  <a16:creationId xmlns:a16="http://schemas.microsoft.com/office/drawing/2014/main" id="{66320D6F-3A32-4CB2-9391-46F57B5BD22C}"/>
                </a:ext>
              </a:extLst>
            </p:cNvPr>
            <p:cNvSpPr txBox="1"/>
            <p:nvPr/>
          </p:nvSpPr>
          <p:spPr>
            <a:xfrm>
              <a:off x="2359819" y="4648200"/>
              <a:ext cx="1524000" cy="381000"/>
            </a:xfrm>
            <a:prstGeom prst="rect">
              <a:avLst/>
            </a:prstGeom>
            <a:noFill/>
          </p:spPr>
          <p:txBody>
            <a:bodyPr vert="horz" wrap="square" lIns="0" tIns="0" rIns="0" bIns="0" rtlCol="0" anchor="t">
              <a:normAutofit fontScale="92500" lnSpcReduction="20000"/>
            </a:bodyPr>
            <a:lstStyle/>
            <a:p>
              <a:pPr algn="ctr"/>
              <a:r>
                <a:rPr lang="en-US" sz="2000" dirty="0"/>
                <a:t>-</a:t>
              </a:r>
            </a:p>
          </p:txBody>
        </p:sp>
        <p:sp>
          <p:nvSpPr>
            <p:cNvPr id="26" name="TextBox 25">
              <a:extLst>
                <a:ext uri="{FF2B5EF4-FFF2-40B4-BE49-F238E27FC236}">
                  <a16:creationId xmlns:a16="http://schemas.microsoft.com/office/drawing/2014/main" id="{34A61C4A-0CD1-4E05-8FC1-5E46033347BB}"/>
                </a:ext>
              </a:extLst>
            </p:cNvPr>
            <p:cNvSpPr txBox="1"/>
            <p:nvPr/>
          </p:nvSpPr>
          <p:spPr>
            <a:xfrm>
              <a:off x="2664619" y="3581400"/>
              <a:ext cx="1524000" cy="381000"/>
            </a:xfrm>
            <a:prstGeom prst="rect">
              <a:avLst/>
            </a:prstGeom>
            <a:noFill/>
          </p:spPr>
          <p:txBody>
            <a:bodyPr vert="horz" wrap="square" lIns="0" tIns="0" rIns="0" bIns="0" rtlCol="0" anchor="t">
              <a:normAutofit lnSpcReduction="10000"/>
            </a:bodyPr>
            <a:lstStyle/>
            <a:p>
              <a:pPr algn="ctr"/>
              <a:r>
                <a:rPr lang="en-US" dirty="0"/>
                <a:t>Error</a:t>
              </a:r>
            </a:p>
          </p:txBody>
        </p:sp>
        <p:sp>
          <p:nvSpPr>
            <p:cNvPr id="27" name="TextBox 26">
              <a:extLst>
                <a:ext uri="{FF2B5EF4-FFF2-40B4-BE49-F238E27FC236}">
                  <a16:creationId xmlns:a16="http://schemas.microsoft.com/office/drawing/2014/main" id="{7E43924F-32A2-4773-A382-CF832F66C974}"/>
                </a:ext>
              </a:extLst>
            </p:cNvPr>
            <p:cNvSpPr txBox="1"/>
            <p:nvPr/>
          </p:nvSpPr>
          <p:spPr>
            <a:xfrm>
              <a:off x="683419" y="5562600"/>
              <a:ext cx="1524000" cy="381000"/>
            </a:xfrm>
            <a:prstGeom prst="rect">
              <a:avLst/>
            </a:prstGeom>
            <a:noFill/>
          </p:spPr>
          <p:txBody>
            <a:bodyPr vert="horz" wrap="square" lIns="0" tIns="0" rIns="0" bIns="0" rtlCol="0" anchor="t">
              <a:normAutofit fontScale="62500" lnSpcReduction="20000"/>
            </a:bodyPr>
            <a:lstStyle/>
            <a:p>
              <a:pPr algn="ctr"/>
              <a:r>
                <a:rPr lang="en-US" dirty="0">
                  <a:solidFill>
                    <a:srgbClr val="FF0000"/>
                  </a:solidFill>
                </a:rPr>
                <a:t>Microcontroller</a:t>
              </a:r>
            </a:p>
          </p:txBody>
        </p:sp>
      </p:grpSp>
      <p:grpSp>
        <p:nvGrpSpPr>
          <p:cNvPr id="28" name="Group 27">
            <a:extLst>
              <a:ext uri="{FF2B5EF4-FFF2-40B4-BE49-F238E27FC236}">
                <a16:creationId xmlns:a16="http://schemas.microsoft.com/office/drawing/2014/main" id="{70F147E7-7AD5-46CB-BDAB-143716B21671}"/>
              </a:ext>
            </a:extLst>
          </p:cNvPr>
          <p:cNvGrpSpPr/>
          <p:nvPr/>
        </p:nvGrpSpPr>
        <p:grpSpPr>
          <a:xfrm>
            <a:off x="7951101" y="2409281"/>
            <a:ext cx="3036278" cy="1394551"/>
            <a:chOff x="8162741" y="1816118"/>
            <a:chExt cx="4335942" cy="1991482"/>
          </a:xfrm>
        </p:grpSpPr>
        <p:grpSp>
          <p:nvGrpSpPr>
            <p:cNvPr id="29" name="Group 28">
              <a:extLst>
                <a:ext uri="{FF2B5EF4-FFF2-40B4-BE49-F238E27FC236}">
                  <a16:creationId xmlns:a16="http://schemas.microsoft.com/office/drawing/2014/main" id="{DD6E89EB-D23E-4602-AF07-DA5F3C544038}"/>
                </a:ext>
              </a:extLst>
            </p:cNvPr>
            <p:cNvGrpSpPr/>
            <p:nvPr/>
          </p:nvGrpSpPr>
          <p:grpSpPr>
            <a:xfrm>
              <a:off x="8162741" y="1816118"/>
              <a:ext cx="2433002" cy="1991482"/>
              <a:chOff x="9413483" y="1082244"/>
              <a:chExt cx="2433002" cy="1991482"/>
            </a:xfrm>
          </p:grpSpPr>
          <p:grpSp>
            <p:nvGrpSpPr>
              <p:cNvPr id="38" name="Group 37">
                <a:extLst>
                  <a:ext uri="{FF2B5EF4-FFF2-40B4-BE49-F238E27FC236}">
                    <a16:creationId xmlns:a16="http://schemas.microsoft.com/office/drawing/2014/main" id="{006F87A9-C2D1-4CF5-BFBE-B00438985E63}"/>
                  </a:ext>
                </a:extLst>
              </p:cNvPr>
              <p:cNvGrpSpPr/>
              <p:nvPr/>
            </p:nvGrpSpPr>
            <p:grpSpPr>
              <a:xfrm rot="2567634">
                <a:off x="9413483" y="1436514"/>
                <a:ext cx="1456349" cy="1055037"/>
                <a:chOff x="9589049" y="2715516"/>
                <a:chExt cx="1456349" cy="1055037"/>
              </a:xfrm>
            </p:grpSpPr>
            <p:sp>
              <p:nvSpPr>
                <p:cNvPr id="42" name="Rectangle 41">
                  <a:extLst>
                    <a:ext uri="{FF2B5EF4-FFF2-40B4-BE49-F238E27FC236}">
                      <a16:creationId xmlns:a16="http://schemas.microsoft.com/office/drawing/2014/main" id="{4E8398C5-5E61-4CE4-80A6-C825370EAF66}"/>
                    </a:ext>
                  </a:extLst>
                </p:cNvPr>
                <p:cNvSpPr/>
                <p:nvPr/>
              </p:nvSpPr>
              <p:spPr>
                <a:xfrm rot="19028615">
                  <a:off x="9666535" y="3248915"/>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0F7FC946-DAFF-4114-94A2-27C095326245}"/>
                    </a:ext>
                  </a:extLst>
                </p:cNvPr>
                <p:cNvSpPr/>
                <p:nvPr/>
              </p:nvSpPr>
              <p:spPr>
                <a:xfrm rot="20832366">
                  <a:off x="10199934" y="2715516"/>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1FAD0DC-75DB-4A67-B64A-1B7238091011}"/>
                    </a:ext>
                  </a:extLst>
                </p:cNvPr>
                <p:cNvSpPr/>
                <p:nvPr/>
              </p:nvSpPr>
              <p:spPr>
                <a:xfrm rot="19028615">
                  <a:off x="10047534" y="36299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6ED75051-8EE6-44DB-9B2C-3A29F5285566}"/>
                    </a:ext>
                  </a:extLst>
                </p:cNvPr>
                <p:cNvSpPr/>
                <p:nvPr/>
              </p:nvSpPr>
              <p:spPr>
                <a:xfrm rot="20832366">
                  <a:off x="10580934" y="3096514"/>
                  <a:ext cx="421917" cy="1406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BF4E01DD-3FEE-45D1-B2EA-5279441C11FD}"/>
                    </a:ext>
                  </a:extLst>
                </p:cNvPr>
                <p:cNvSpPr/>
                <p:nvPr/>
              </p:nvSpPr>
              <p:spPr>
                <a:xfrm rot="19028615">
                  <a:off x="9589049" y="2812188"/>
                  <a:ext cx="1456349" cy="91024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9" name="Isosceles Triangle 38">
                <a:extLst>
                  <a:ext uri="{FF2B5EF4-FFF2-40B4-BE49-F238E27FC236}">
                    <a16:creationId xmlns:a16="http://schemas.microsoft.com/office/drawing/2014/main" id="{86FBFD49-9CEE-4907-B037-58E0451D23F3}"/>
                  </a:ext>
                </a:extLst>
              </p:cNvPr>
              <p:cNvSpPr/>
              <p:nvPr/>
            </p:nvSpPr>
            <p:spPr>
              <a:xfrm rot="16200000">
                <a:off x="10125245" y="1425144"/>
                <a:ext cx="1371600" cy="1143000"/>
              </a:xfrm>
              <a:prstGeom prst="triangle">
                <a:avLst/>
              </a:prstGeom>
              <a:noFill/>
              <a:ln>
                <a:solidFill>
                  <a:schemeClr val="accent6">
                    <a:lumMod val="60000"/>
                    <a:lumOff val="4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CCC4D95-9FA0-42F2-A08A-FBCFFB828230}"/>
                  </a:ext>
                </a:extLst>
              </p:cNvPr>
              <p:cNvSpPr txBox="1"/>
              <p:nvPr/>
            </p:nvSpPr>
            <p:spPr>
              <a:xfrm>
                <a:off x="11306345" y="1082244"/>
                <a:ext cx="540140" cy="315082"/>
              </a:xfrm>
              <a:prstGeom prst="rect">
                <a:avLst/>
              </a:prstGeom>
            </p:spPr>
            <p:txBody>
              <a:bodyPr vert="horz" wrap="square" lIns="0" tIns="0" rIns="0" bIns="0" rtlCol="0" anchor="t">
                <a:normAutofit/>
              </a:bodyPr>
              <a:lstStyle/>
              <a:p>
                <a:r>
                  <a:rPr lang="en-US" sz="1100" b="1" dirty="0"/>
                  <a:t>A</a:t>
                </a:r>
              </a:p>
            </p:txBody>
          </p:sp>
          <p:sp>
            <p:nvSpPr>
              <p:cNvPr id="41" name="TextBox 40">
                <a:extLst>
                  <a:ext uri="{FF2B5EF4-FFF2-40B4-BE49-F238E27FC236}">
                    <a16:creationId xmlns:a16="http://schemas.microsoft.com/office/drawing/2014/main" id="{6BCB9B25-4D0C-4AB5-8CB9-654D03569274}"/>
                  </a:ext>
                </a:extLst>
              </p:cNvPr>
              <p:cNvSpPr txBox="1"/>
              <p:nvPr/>
            </p:nvSpPr>
            <p:spPr>
              <a:xfrm>
                <a:off x="11306345" y="2758644"/>
                <a:ext cx="540140" cy="315082"/>
              </a:xfrm>
              <a:prstGeom prst="rect">
                <a:avLst/>
              </a:prstGeom>
            </p:spPr>
            <p:txBody>
              <a:bodyPr vert="horz" wrap="square" lIns="0" tIns="0" rIns="0" bIns="0" rtlCol="0" anchor="t">
                <a:normAutofit/>
              </a:bodyPr>
              <a:lstStyle/>
              <a:p>
                <a:r>
                  <a:rPr lang="en-US" sz="1100" b="1" dirty="0"/>
                  <a:t>A</a:t>
                </a:r>
              </a:p>
            </p:txBody>
          </p:sp>
        </p:grpSp>
        <p:grpSp>
          <p:nvGrpSpPr>
            <p:cNvPr id="30" name="Group 29">
              <a:extLst>
                <a:ext uri="{FF2B5EF4-FFF2-40B4-BE49-F238E27FC236}">
                  <a16:creationId xmlns:a16="http://schemas.microsoft.com/office/drawing/2014/main" id="{60BF9C15-9048-48B7-85F8-F5E9BF06D9A6}"/>
                </a:ext>
              </a:extLst>
            </p:cNvPr>
            <p:cNvGrpSpPr/>
            <p:nvPr/>
          </p:nvGrpSpPr>
          <p:grpSpPr>
            <a:xfrm>
              <a:off x="10517483" y="2040103"/>
              <a:ext cx="1981200" cy="1534282"/>
              <a:chOff x="9553745" y="2987244"/>
              <a:chExt cx="1981200" cy="1534282"/>
            </a:xfrm>
          </p:grpSpPr>
          <p:grpSp>
            <p:nvGrpSpPr>
              <p:cNvPr id="31" name="Group 30">
                <a:extLst>
                  <a:ext uri="{FF2B5EF4-FFF2-40B4-BE49-F238E27FC236}">
                    <a16:creationId xmlns:a16="http://schemas.microsoft.com/office/drawing/2014/main" id="{EB59D52C-C783-4811-811E-EE3DCCE2E11A}"/>
                  </a:ext>
                </a:extLst>
              </p:cNvPr>
              <p:cNvGrpSpPr/>
              <p:nvPr/>
            </p:nvGrpSpPr>
            <p:grpSpPr>
              <a:xfrm>
                <a:off x="9553745" y="2987244"/>
                <a:ext cx="1981200" cy="1520458"/>
                <a:chOff x="7846219" y="1534633"/>
                <a:chExt cx="3353963" cy="2573976"/>
              </a:xfrm>
            </p:grpSpPr>
            <p:cxnSp>
              <p:nvCxnSpPr>
                <p:cNvPr id="34" name="Straight Arrow Connector 33">
                  <a:extLst>
                    <a:ext uri="{FF2B5EF4-FFF2-40B4-BE49-F238E27FC236}">
                      <a16:creationId xmlns:a16="http://schemas.microsoft.com/office/drawing/2014/main" id="{4D0ABDB4-D9C4-4A70-AB01-72723C21B4DA}"/>
                    </a:ext>
                  </a:extLst>
                </p:cNvPr>
                <p:cNvCxnSpPr/>
                <p:nvPr/>
              </p:nvCxnSpPr>
              <p:spPr>
                <a:xfrm flipV="1">
                  <a:off x="8533182" y="1915633"/>
                  <a:ext cx="0" cy="16764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788563F-D6E1-4BF8-9EFA-AA05ABDF45E1}"/>
                    </a:ext>
                  </a:extLst>
                </p:cNvPr>
                <p:cNvCxnSpPr/>
                <p:nvPr/>
              </p:nvCxnSpPr>
              <p:spPr>
                <a:xfrm>
                  <a:off x="8456982" y="3515833"/>
                  <a:ext cx="2743200"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20A7FC4-F41A-4B45-A0A5-31D65395E3B6}"/>
                    </a:ext>
                  </a:extLst>
                </p:cNvPr>
                <p:cNvSpPr txBox="1"/>
                <p:nvPr/>
              </p:nvSpPr>
              <p:spPr>
                <a:xfrm>
                  <a:off x="7846219" y="1534633"/>
                  <a:ext cx="914400" cy="533400"/>
                </a:xfrm>
                <a:prstGeom prst="rect">
                  <a:avLst/>
                </a:prstGeom>
              </p:spPr>
              <p:txBody>
                <a:bodyPr vert="horz" wrap="square" lIns="0" tIns="0" rIns="0" bIns="0" rtlCol="0" anchor="t">
                  <a:normAutofit fontScale="47500" lnSpcReduction="20000"/>
                </a:bodyPr>
                <a:lstStyle/>
                <a:p>
                  <a:r>
                    <a:rPr lang="en-US" sz="1600" dirty="0"/>
                    <a:t>pixel values</a:t>
                  </a:r>
                </a:p>
              </p:txBody>
            </p:sp>
            <p:sp>
              <p:nvSpPr>
                <p:cNvPr id="37" name="TextBox 36">
                  <a:extLst>
                    <a:ext uri="{FF2B5EF4-FFF2-40B4-BE49-F238E27FC236}">
                      <a16:creationId xmlns:a16="http://schemas.microsoft.com/office/drawing/2014/main" id="{7A07DB89-2AEC-4FAB-8032-028F280800BE}"/>
                    </a:ext>
                  </a:extLst>
                </p:cNvPr>
                <p:cNvSpPr txBox="1"/>
                <p:nvPr/>
              </p:nvSpPr>
              <p:spPr>
                <a:xfrm>
                  <a:off x="9265203" y="3727609"/>
                  <a:ext cx="1524000" cy="381000"/>
                </a:xfrm>
                <a:prstGeom prst="rect">
                  <a:avLst/>
                </a:prstGeom>
              </p:spPr>
              <p:txBody>
                <a:bodyPr vert="horz" wrap="square" lIns="0" tIns="0" rIns="0" bIns="0" rtlCol="0" anchor="t">
                  <a:normAutofit fontScale="85000" lnSpcReduction="20000"/>
                </a:bodyPr>
                <a:lstStyle/>
                <a:p>
                  <a:r>
                    <a:rPr lang="en-US" sz="1400" dirty="0"/>
                    <a:t>to the left</a:t>
                  </a:r>
                </a:p>
              </p:txBody>
            </p:sp>
          </p:grpSp>
          <p:pic>
            <p:nvPicPr>
              <p:cNvPr id="32" name="Picture 31">
                <a:extLst>
                  <a:ext uri="{FF2B5EF4-FFF2-40B4-BE49-F238E27FC236}">
                    <a16:creationId xmlns:a16="http://schemas.microsoft.com/office/drawing/2014/main" id="{918A13C2-7314-4716-AB91-3A2F3867C072}"/>
                  </a:ext>
                </a:extLst>
              </p:cNvPr>
              <p:cNvPicPr>
                <a:picLocks noChangeAspect="1"/>
              </p:cNvPicPr>
              <p:nvPr/>
            </p:nvPicPr>
            <p:blipFill rotWithShape="1">
              <a:blip r:embed="rId4"/>
              <a:srcRect r="35021"/>
              <a:stretch/>
            </p:blipFill>
            <p:spPr>
              <a:xfrm>
                <a:off x="9934745" y="3673044"/>
                <a:ext cx="1371600" cy="472488"/>
              </a:xfrm>
              <a:prstGeom prst="rect">
                <a:avLst/>
              </a:prstGeom>
            </p:spPr>
          </p:pic>
          <p:sp>
            <p:nvSpPr>
              <p:cNvPr id="33" name="TextBox 32">
                <a:extLst>
                  <a:ext uri="{FF2B5EF4-FFF2-40B4-BE49-F238E27FC236}">
                    <a16:creationId xmlns:a16="http://schemas.microsoft.com/office/drawing/2014/main" id="{504EFE3F-B17A-4AA5-ABA1-8D3895C85309}"/>
                  </a:ext>
                </a:extLst>
              </p:cNvPr>
              <p:cNvSpPr txBox="1"/>
              <p:nvPr/>
            </p:nvSpPr>
            <p:spPr>
              <a:xfrm>
                <a:off x="9782345" y="4206444"/>
                <a:ext cx="540140" cy="315082"/>
              </a:xfrm>
              <a:prstGeom prst="rect">
                <a:avLst/>
              </a:prstGeom>
            </p:spPr>
            <p:txBody>
              <a:bodyPr vert="horz" wrap="square" lIns="0" tIns="0" rIns="0" bIns="0" rtlCol="0" anchor="t">
                <a:normAutofit/>
              </a:bodyPr>
              <a:lstStyle/>
              <a:p>
                <a:r>
                  <a:rPr lang="en-US" sz="1100" b="1" dirty="0"/>
                  <a:t>A</a:t>
                </a:r>
              </a:p>
            </p:txBody>
          </p:sp>
        </p:grpSp>
      </p:grpSp>
      <p:graphicFrame>
        <p:nvGraphicFramePr>
          <p:cNvPr id="47" name="Object 46">
            <a:extLst>
              <a:ext uri="{FF2B5EF4-FFF2-40B4-BE49-F238E27FC236}">
                <a16:creationId xmlns:a16="http://schemas.microsoft.com/office/drawing/2014/main" id="{877A2A78-473C-43D4-A920-590ABAEFC19F}"/>
              </a:ext>
            </a:extLst>
          </p:cNvPr>
          <p:cNvGraphicFramePr>
            <a:graphicFrameLocks noChangeAspect="1"/>
          </p:cNvGraphicFramePr>
          <p:nvPr>
            <p:extLst>
              <p:ext uri="{D42A27DB-BD31-4B8C-83A1-F6EECF244321}">
                <p14:modId xmlns:p14="http://schemas.microsoft.com/office/powerpoint/2010/main" val="2138247651"/>
              </p:ext>
            </p:extLst>
          </p:nvPr>
        </p:nvGraphicFramePr>
        <p:xfrm>
          <a:off x="4352224" y="1900017"/>
          <a:ext cx="2327275" cy="652463"/>
        </p:xfrm>
        <a:graphic>
          <a:graphicData uri="http://schemas.openxmlformats.org/presentationml/2006/ole">
            <mc:AlternateContent xmlns:mc="http://schemas.openxmlformats.org/markup-compatibility/2006">
              <mc:Choice xmlns:v="urn:schemas-microsoft-com:vml" Requires="v">
                <p:oleObj spid="_x0000_s14340" name="Equation" r:id="rId5" imgW="1409400" imgH="393480" progId="Equation.3">
                  <p:embed/>
                </p:oleObj>
              </mc:Choice>
              <mc:Fallback>
                <p:oleObj name="Equation" r:id="rId5" imgW="1409400" imgH="393480" progId="Equation.3">
                  <p:embed/>
                  <p:pic>
                    <p:nvPicPr>
                      <p:cNvPr id="47" name="Object 46">
                        <a:extLst>
                          <a:ext uri="{FF2B5EF4-FFF2-40B4-BE49-F238E27FC236}">
                            <a16:creationId xmlns:a16="http://schemas.microsoft.com/office/drawing/2014/main" id="{877A2A78-473C-43D4-A920-590ABAEFC19F}"/>
                          </a:ext>
                        </a:extLst>
                      </p:cNvPr>
                      <p:cNvPicPr/>
                      <p:nvPr/>
                    </p:nvPicPr>
                    <p:blipFill>
                      <a:blip r:embed="rId6"/>
                      <a:stretch>
                        <a:fillRect/>
                      </a:stretch>
                    </p:blipFill>
                    <p:spPr>
                      <a:xfrm>
                        <a:off x="4352224" y="1900017"/>
                        <a:ext cx="2327275" cy="652463"/>
                      </a:xfrm>
                      <a:prstGeom prst="rect">
                        <a:avLst/>
                      </a:prstGeom>
                    </p:spPr>
                  </p:pic>
                </p:oleObj>
              </mc:Fallback>
            </mc:AlternateContent>
          </a:graphicData>
        </a:graphic>
      </p:graphicFrame>
      <p:cxnSp>
        <p:nvCxnSpPr>
          <p:cNvPr id="48" name="Straight Arrow Connector 47">
            <a:extLst>
              <a:ext uri="{FF2B5EF4-FFF2-40B4-BE49-F238E27FC236}">
                <a16:creationId xmlns:a16="http://schemas.microsoft.com/office/drawing/2014/main" id="{877C3C2E-7AA4-46BC-8D30-E2C698FF2EEA}"/>
              </a:ext>
            </a:extLst>
          </p:cNvPr>
          <p:cNvCxnSpPr/>
          <p:nvPr/>
        </p:nvCxnSpPr>
        <p:spPr>
          <a:xfrm flipH="1">
            <a:off x="3309490" y="2404339"/>
            <a:ext cx="1288966" cy="877302"/>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532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PID Control – Review</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Proportional Integral Derivative (PID) controller</a:t>
            </a:r>
          </a:p>
          <a:p>
            <a:pPr lvl="1"/>
            <a:r>
              <a:rPr lang="en-US" dirty="0"/>
              <a:t>Feedback control algorithm</a:t>
            </a:r>
          </a:p>
          <a:p>
            <a:pPr lvl="1"/>
            <a:r>
              <a:rPr lang="en-US" dirty="0"/>
              <a:t>Originates from industrial control systems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b="1" dirty="0"/>
              <a:t>Proportional term:  </a:t>
            </a:r>
            <a:r>
              <a:rPr lang="en-US" dirty="0"/>
              <a:t>Main contributor to reducing the error. Drawback – will always have an error term</a:t>
            </a:r>
          </a:p>
          <a:p>
            <a:pPr lvl="1"/>
            <a:r>
              <a:rPr lang="en-US" b="1" dirty="0"/>
              <a:t>Integral term:  </a:t>
            </a:r>
            <a:r>
              <a:rPr lang="en-US" dirty="0"/>
              <a:t>Accounts for past error, for example if output is not strong enough to reduce error.  Accumulating error will increase u(t)</a:t>
            </a:r>
          </a:p>
          <a:p>
            <a:pPr lvl="1"/>
            <a:r>
              <a:rPr lang="en-US" b="1" dirty="0"/>
              <a:t>Derivative term:  </a:t>
            </a:r>
            <a:r>
              <a:rPr lang="en-US" dirty="0"/>
              <a:t>Accounts for future (trends in) error (rate of change) </a:t>
            </a:r>
            <a:endParaRPr lang="en-US" b="1" dirty="0"/>
          </a:p>
        </p:txBody>
      </p:sp>
      <p:graphicFrame>
        <p:nvGraphicFramePr>
          <p:cNvPr id="4" name="Object 3">
            <a:extLst>
              <a:ext uri="{FF2B5EF4-FFF2-40B4-BE49-F238E27FC236}">
                <a16:creationId xmlns:a16="http://schemas.microsoft.com/office/drawing/2014/main" id="{582880B1-7A20-4BC6-84DD-CCE69E4BCE65}"/>
              </a:ext>
            </a:extLst>
          </p:cNvPr>
          <p:cNvGraphicFramePr>
            <a:graphicFrameLocks noChangeAspect="1"/>
          </p:cNvGraphicFramePr>
          <p:nvPr>
            <p:extLst>
              <p:ext uri="{D42A27DB-BD31-4B8C-83A1-F6EECF244321}">
                <p14:modId xmlns:p14="http://schemas.microsoft.com/office/powerpoint/2010/main" val="2516676083"/>
              </p:ext>
            </p:extLst>
          </p:nvPr>
        </p:nvGraphicFramePr>
        <p:xfrm>
          <a:off x="3129780" y="2162033"/>
          <a:ext cx="4199731" cy="906106"/>
        </p:xfrm>
        <a:graphic>
          <a:graphicData uri="http://schemas.openxmlformats.org/presentationml/2006/ole">
            <mc:AlternateContent xmlns:mc="http://schemas.openxmlformats.org/markup-compatibility/2006">
              <mc:Choice xmlns:v="urn:schemas-microsoft-com:vml" Requires="v">
                <p:oleObj spid="_x0000_s15364" name="Equation" r:id="rId4" imgW="2247840" imgH="482400" progId="Equation.3">
                  <p:embed/>
                </p:oleObj>
              </mc:Choice>
              <mc:Fallback>
                <p:oleObj name="Equation" r:id="rId4" imgW="2247840" imgH="482400" progId="Equation.3">
                  <p:embed/>
                  <p:pic>
                    <p:nvPicPr>
                      <p:cNvPr id="4" name="Object 3">
                        <a:extLst>
                          <a:ext uri="{FF2B5EF4-FFF2-40B4-BE49-F238E27FC236}">
                            <a16:creationId xmlns:a16="http://schemas.microsoft.com/office/drawing/2014/main" id="{582880B1-7A20-4BC6-84DD-CCE69E4BCE65}"/>
                          </a:ext>
                        </a:extLst>
                      </p:cNvPr>
                      <p:cNvPicPr/>
                      <p:nvPr/>
                    </p:nvPicPr>
                    <p:blipFill>
                      <a:blip r:embed="rId5"/>
                      <a:stretch>
                        <a:fillRect/>
                      </a:stretch>
                    </p:blipFill>
                    <p:spPr>
                      <a:xfrm>
                        <a:off x="3129780" y="2162033"/>
                        <a:ext cx="4199731" cy="906106"/>
                      </a:xfrm>
                      <a:prstGeom prst="rect">
                        <a:avLst/>
                      </a:prstGeom>
                    </p:spPr>
                  </p:pic>
                </p:oleObj>
              </mc:Fallback>
            </mc:AlternateContent>
          </a:graphicData>
        </a:graphic>
      </p:graphicFrame>
      <p:sp>
        <p:nvSpPr>
          <p:cNvPr id="5" name="Left Brace 4">
            <a:extLst>
              <a:ext uri="{FF2B5EF4-FFF2-40B4-BE49-F238E27FC236}">
                <a16:creationId xmlns:a16="http://schemas.microsoft.com/office/drawing/2014/main" id="{F618DD51-AE29-410C-9DB4-D4357BD0423D}"/>
              </a:ext>
            </a:extLst>
          </p:cNvPr>
          <p:cNvSpPr/>
          <p:nvPr/>
        </p:nvSpPr>
        <p:spPr>
          <a:xfrm rot="16200000">
            <a:off x="4082280" y="2809733"/>
            <a:ext cx="228600" cy="762000"/>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Left Brace 5">
            <a:extLst>
              <a:ext uri="{FF2B5EF4-FFF2-40B4-BE49-F238E27FC236}">
                <a16:creationId xmlns:a16="http://schemas.microsoft.com/office/drawing/2014/main" id="{FCD7A097-8EF6-49BA-9829-1AF86EE9864C}"/>
              </a:ext>
            </a:extLst>
          </p:cNvPr>
          <p:cNvSpPr/>
          <p:nvPr/>
        </p:nvSpPr>
        <p:spPr>
          <a:xfrm rot="16200000">
            <a:off x="5339580" y="2619233"/>
            <a:ext cx="228600" cy="1143000"/>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Left Brace 6">
            <a:extLst>
              <a:ext uri="{FF2B5EF4-FFF2-40B4-BE49-F238E27FC236}">
                <a16:creationId xmlns:a16="http://schemas.microsoft.com/office/drawing/2014/main" id="{E23F025D-2A7C-4E07-9BC2-95293D2F5D85}"/>
              </a:ext>
            </a:extLst>
          </p:cNvPr>
          <p:cNvSpPr/>
          <p:nvPr/>
        </p:nvSpPr>
        <p:spPr>
          <a:xfrm rot="16200000">
            <a:off x="6711180" y="2619233"/>
            <a:ext cx="228600" cy="1143000"/>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265642A6-C2DA-4A68-8F55-026A3893A632}"/>
              </a:ext>
            </a:extLst>
          </p:cNvPr>
          <p:cNvSpPr txBox="1"/>
          <p:nvPr/>
        </p:nvSpPr>
        <p:spPr>
          <a:xfrm>
            <a:off x="3723176" y="3381233"/>
            <a:ext cx="1006804" cy="533400"/>
          </a:xfrm>
          <a:prstGeom prst="rect">
            <a:avLst/>
          </a:prstGeom>
        </p:spPr>
        <p:txBody>
          <a:bodyPr vert="horz" wrap="square" lIns="0" tIns="0" rIns="0" bIns="0" rtlCol="0" anchor="t">
            <a:normAutofit/>
          </a:bodyPr>
          <a:lstStyle/>
          <a:p>
            <a:pPr algn="ctr"/>
            <a:r>
              <a:rPr lang="en-US" sz="1400" dirty="0"/>
              <a:t>Proportional</a:t>
            </a:r>
          </a:p>
          <a:p>
            <a:pPr algn="ctr"/>
            <a:r>
              <a:rPr lang="en-US" sz="1400" dirty="0"/>
              <a:t>term</a:t>
            </a:r>
          </a:p>
        </p:txBody>
      </p:sp>
      <p:sp>
        <p:nvSpPr>
          <p:cNvPr id="9" name="TextBox 8">
            <a:extLst>
              <a:ext uri="{FF2B5EF4-FFF2-40B4-BE49-F238E27FC236}">
                <a16:creationId xmlns:a16="http://schemas.microsoft.com/office/drawing/2014/main" id="{769A9261-AF9F-4E92-8130-1BC0AA008EB2}"/>
              </a:ext>
            </a:extLst>
          </p:cNvPr>
          <p:cNvSpPr txBox="1"/>
          <p:nvPr/>
        </p:nvSpPr>
        <p:spPr>
          <a:xfrm>
            <a:off x="4882380" y="3381233"/>
            <a:ext cx="1143000" cy="533400"/>
          </a:xfrm>
          <a:prstGeom prst="rect">
            <a:avLst/>
          </a:prstGeom>
        </p:spPr>
        <p:txBody>
          <a:bodyPr vert="horz" wrap="square" lIns="0" tIns="0" rIns="0" bIns="0" rtlCol="0" anchor="t">
            <a:normAutofit/>
          </a:bodyPr>
          <a:lstStyle/>
          <a:p>
            <a:pPr algn="ctr"/>
            <a:r>
              <a:rPr lang="en-US" sz="1400" dirty="0"/>
              <a:t>Integral</a:t>
            </a:r>
          </a:p>
          <a:p>
            <a:pPr algn="ctr"/>
            <a:r>
              <a:rPr lang="en-US" sz="1400" dirty="0"/>
              <a:t>term</a:t>
            </a:r>
          </a:p>
        </p:txBody>
      </p:sp>
      <p:sp>
        <p:nvSpPr>
          <p:cNvPr id="10" name="TextBox 9">
            <a:extLst>
              <a:ext uri="{FF2B5EF4-FFF2-40B4-BE49-F238E27FC236}">
                <a16:creationId xmlns:a16="http://schemas.microsoft.com/office/drawing/2014/main" id="{E5999BB7-E0D8-449F-A042-9EFE6A1F4A2D}"/>
              </a:ext>
            </a:extLst>
          </p:cNvPr>
          <p:cNvSpPr txBox="1"/>
          <p:nvPr/>
        </p:nvSpPr>
        <p:spPr>
          <a:xfrm>
            <a:off x="6253980" y="3381233"/>
            <a:ext cx="1143000" cy="533400"/>
          </a:xfrm>
          <a:prstGeom prst="rect">
            <a:avLst/>
          </a:prstGeom>
        </p:spPr>
        <p:txBody>
          <a:bodyPr vert="horz" wrap="square" lIns="0" tIns="0" rIns="0" bIns="0" rtlCol="0" anchor="t">
            <a:normAutofit/>
          </a:bodyPr>
          <a:lstStyle/>
          <a:p>
            <a:pPr algn="ctr"/>
            <a:r>
              <a:rPr lang="en-US" sz="1400" dirty="0"/>
              <a:t>Derivative</a:t>
            </a:r>
          </a:p>
          <a:p>
            <a:pPr algn="ctr"/>
            <a:r>
              <a:rPr lang="en-US" sz="1400" dirty="0"/>
              <a:t>term</a:t>
            </a:r>
          </a:p>
        </p:txBody>
      </p:sp>
    </p:spTree>
    <p:extLst>
      <p:ext uri="{BB962C8B-B14F-4D97-AF65-F5344CB8AC3E}">
        <p14:creationId xmlns:p14="http://schemas.microsoft.com/office/powerpoint/2010/main" val="1901164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PID Control – Review</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Tuning the PID controller</a:t>
            </a:r>
          </a:p>
          <a:p>
            <a:pPr lvl="1"/>
            <a:r>
              <a:rPr lang="en-US" dirty="0"/>
              <a:t>Vast majority controllers P or PI</a:t>
            </a:r>
          </a:p>
          <a:p>
            <a:pPr lvl="1"/>
            <a:r>
              <a:rPr lang="en-US" dirty="0"/>
              <a:t>General rules of thumb:</a:t>
            </a:r>
          </a:p>
          <a:p>
            <a:pPr lvl="2"/>
            <a:r>
              <a:rPr lang="en-US" dirty="0"/>
              <a:t>Start with Kp=Kd=Ki=0</a:t>
            </a:r>
          </a:p>
          <a:p>
            <a:pPr lvl="2"/>
            <a:r>
              <a:rPr lang="en-US" dirty="0"/>
              <a:t>Increase Kp until output starts oscillating (Ku)</a:t>
            </a:r>
          </a:p>
          <a:p>
            <a:pPr lvl="2"/>
            <a:r>
              <a:rPr lang="en-US" dirty="0"/>
              <a:t>Set Kp to half of Ku</a:t>
            </a:r>
          </a:p>
          <a:p>
            <a:pPr lvl="2"/>
            <a:r>
              <a:rPr lang="en-US" dirty="0"/>
              <a:t>Increase Ki until offset reduce sufficiently fast</a:t>
            </a:r>
          </a:p>
          <a:p>
            <a:pPr lvl="2"/>
            <a:r>
              <a:rPr lang="en-US" dirty="0"/>
              <a:t>Increase Kd if necessary</a:t>
            </a:r>
          </a:p>
          <a:p>
            <a:r>
              <a:rPr lang="en-US" dirty="0"/>
              <a:t>Ziegler-Nicholson method</a:t>
            </a:r>
          </a:p>
        </p:txBody>
      </p:sp>
      <p:grpSp>
        <p:nvGrpSpPr>
          <p:cNvPr id="4" name="Group 3">
            <a:extLst>
              <a:ext uri="{FF2B5EF4-FFF2-40B4-BE49-F238E27FC236}">
                <a16:creationId xmlns:a16="http://schemas.microsoft.com/office/drawing/2014/main" id="{B2CBE26E-DA3F-46C0-9EAF-D28580425B7F}"/>
              </a:ext>
            </a:extLst>
          </p:cNvPr>
          <p:cNvGrpSpPr/>
          <p:nvPr/>
        </p:nvGrpSpPr>
        <p:grpSpPr>
          <a:xfrm>
            <a:off x="6550819" y="914400"/>
            <a:ext cx="4267200" cy="1752600"/>
            <a:chOff x="3198019" y="2667000"/>
            <a:chExt cx="4267200" cy="1752600"/>
          </a:xfrm>
        </p:grpSpPr>
        <p:graphicFrame>
          <p:nvGraphicFramePr>
            <p:cNvPr id="5" name="Object 4">
              <a:extLst>
                <a:ext uri="{FF2B5EF4-FFF2-40B4-BE49-F238E27FC236}">
                  <a16:creationId xmlns:a16="http://schemas.microsoft.com/office/drawing/2014/main" id="{1676D6B6-25A9-4109-AC3E-5BB175CE3276}"/>
                </a:ext>
              </a:extLst>
            </p:cNvPr>
            <p:cNvGraphicFramePr>
              <a:graphicFrameLocks noChangeAspect="1"/>
            </p:cNvGraphicFramePr>
            <p:nvPr>
              <p:extLst>
                <p:ext uri="{D42A27DB-BD31-4B8C-83A1-F6EECF244321}">
                  <p14:modId xmlns:p14="http://schemas.microsoft.com/office/powerpoint/2010/main" val="471930687"/>
                </p:ext>
              </p:extLst>
            </p:nvPr>
          </p:nvGraphicFramePr>
          <p:xfrm>
            <a:off x="3198019" y="2667000"/>
            <a:ext cx="4199731" cy="906106"/>
          </p:xfrm>
          <a:graphic>
            <a:graphicData uri="http://schemas.openxmlformats.org/presentationml/2006/ole">
              <mc:AlternateContent xmlns:mc="http://schemas.openxmlformats.org/markup-compatibility/2006">
                <mc:Choice xmlns:v="urn:schemas-microsoft-com:vml" Requires="v">
                  <p:oleObj spid="_x0000_s16388" name="Equation" r:id="rId4" imgW="2247840" imgH="482400" progId="Equation.3">
                    <p:embed/>
                  </p:oleObj>
                </mc:Choice>
                <mc:Fallback>
                  <p:oleObj name="Equation" r:id="rId4" imgW="2247840" imgH="482400" progId="Equation.3">
                    <p:embed/>
                    <p:pic>
                      <p:nvPicPr>
                        <p:cNvPr id="5" name="Object 4">
                          <a:extLst>
                            <a:ext uri="{FF2B5EF4-FFF2-40B4-BE49-F238E27FC236}">
                              <a16:creationId xmlns:a16="http://schemas.microsoft.com/office/drawing/2014/main" id="{1676D6B6-25A9-4109-AC3E-5BB175CE3276}"/>
                            </a:ext>
                          </a:extLst>
                        </p:cNvPr>
                        <p:cNvPicPr/>
                        <p:nvPr/>
                      </p:nvPicPr>
                      <p:blipFill>
                        <a:blip r:embed="rId5"/>
                        <a:stretch>
                          <a:fillRect/>
                        </a:stretch>
                      </p:blipFill>
                      <p:spPr>
                        <a:xfrm>
                          <a:off x="3198019" y="2667000"/>
                          <a:ext cx="4199731" cy="906106"/>
                        </a:xfrm>
                        <a:prstGeom prst="rect">
                          <a:avLst/>
                        </a:prstGeom>
                      </p:spPr>
                    </p:pic>
                  </p:oleObj>
                </mc:Fallback>
              </mc:AlternateContent>
            </a:graphicData>
          </a:graphic>
        </p:graphicFrame>
        <p:sp>
          <p:nvSpPr>
            <p:cNvPr id="6" name="Left Brace 5">
              <a:extLst>
                <a:ext uri="{FF2B5EF4-FFF2-40B4-BE49-F238E27FC236}">
                  <a16:creationId xmlns:a16="http://schemas.microsoft.com/office/drawing/2014/main" id="{C11632FA-B534-4B08-BE4C-A98346AE0B67}"/>
                </a:ext>
              </a:extLst>
            </p:cNvPr>
            <p:cNvSpPr/>
            <p:nvPr/>
          </p:nvSpPr>
          <p:spPr>
            <a:xfrm rot="16200000">
              <a:off x="4150519" y="3314700"/>
              <a:ext cx="228600" cy="762000"/>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Left Brace 6">
              <a:extLst>
                <a:ext uri="{FF2B5EF4-FFF2-40B4-BE49-F238E27FC236}">
                  <a16:creationId xmlns:a16="http://schemas.microsoft.com/office/drawing/2014/main" id="{7A86DA2B-D351-4D92-B81A-8462AD323A8B}"/>
                </a:ext>
              </a:extLst>
            </p:cNvPr>
            <p:cNvSpPr/>
            <p:nvPr/>
          </p:nvSpPr>
          <p:spPr>
            <a:xfrm rot="16200000">
              <a:off x="5407819" y="3124200"/>
              <a:ext cx="228600" cy="1143000"/>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e 7">
              <a:extLst>
                <a:ext uri="{FF2B5EF4-FFF2-40B4-BE49-F238E27FC236}">
                  <a16:creationId xmlns:a16="http://schemas.microsoft.com/office/drawing/2014/main" id="{B92D3575-8C89-4AD1-BC8D-938D6EE608E6}"/>
                </a:ext>
              </a:extLst>
            </p:cNvPr>
            <p:cNvSpPr/>
            <p:nvPr/>
          </p:nvSpPr>
          <p:spPr>
            <a:xfrm rot="16200000">
              <a:off x="6779419" y="3124200"/>
              <a:ext cx="228600" cy="1143000"/>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E140A68E-4A9D-4010-B9ED-331926EEAB20}"/>
                </a:ext>
              </a:extLst>
            </p:cNvPr>
            <p:cNvSpPr txBox="1"/>
            <p:nvPr/>
          </p:nvSpPr>
          <p:spPr>
            <a:xfrm>
              <a:off x="3883819" y="3886200"/>
              <a:ext cx="914400" cy="533400"/>
            </a:xfrm>
            <a:prstGeom prst="rect">
              <a:avLst/>
            </a:prstGeom>
          </p:spPr>
          <p:txBody>
            <a:bodyPr vert="horz" wrap="square" lIns="0" tIns="0" rIns="0" bIns="0" rtlCol="0" anchor="t">
              <a:normAutofit/>
            </a:bodyPr>
            <a:lstStyle/>
            <a:p>
              <a:pPr algn="ctr"/>
              <a:r>
                <a:rPr lang="en-US" sz="1400" dirty="0"/>
                <a:t>Proportional</a:t>
              </a:r>
            </a:p>
            <a:p>
              <a:pPr algn="ctr"/>
              <a:r>
                <a:rPr lang="en-US" sz="1400" dirty="0"/>
                <a:t>term</a:t>
              </a:r>
            </a:p>
          </p:txBody>
        </p:sp>
        <p:sp>
          <p:nvSpPr>
            <p:cNvPr id="10" name="TextBox 9">
              <a:extLst>
                <a:ext uri="{FF2B5EF4-FFF2-40B4-BE49-F238E27FC236}">
                  <a16:creationId xmlns:a16="http://schemas.microsoft.com/office/drawing/2014/main" id="{044885C7-C73B-4F79-978F-3576A3E937A3}"/>
                </a:ext>
              </a:extLst>
            </p:cNvPr>
            <p:cNvSpPr txBox="1"/>
            <p:nvPr/>
          </p:nvSpPr>
          <p:spPr>
            <a:xfrm>
              <a:off x="5026819" y="3886200"/>
              <a:ext cx="1066800" cy="533400"/>
            </a:xfrm>
            <a:prstGeom prst="rect">
              <a:avLst/>
            </a:prstGeom>
          </p:spPr>
          <p:txBody>
            <a:bodyPr vert="horz" wrap="square" lIns="0" tIns="0" rIns="0" bIns="0" rtlCol="0" anchor="t">
              <a:normAutofit/>
            </a:bodyPr>
            <a:lstStyle/>
            <a:p>
              <a:pPr algn="ctr"/>
              <a:r>
                <a:rPr lang="en-US" sz="1400" dirty="0"/>
                <a:t>Integral</a:t>
              </a:r>
            </a:p>
            <a:p>
              <a:pPr algn="ctr"/>
              <a:r>
                <a:rPr lang="en-US" sz="1400" dirty="0"/>
                <a:t>term</a:t>
              </a:r>
            </a:p>
          </p:txBody>
        </p:sp>
        <p:sp>
          <p:nvSpPr>
            <p:cNvPr id="11" name="TextBox 10">
              <a:extLst>
                <a:ext uri="{FF2B5EF4-FFF2-40B4-BE49-F238E27FC236}">
                  <a16:creationId xmlns:a16="http://schemas.microsoft.com/office/drawing/2014/main" id="{DC038178-0A45-4A37-BF37-59A781BFA697}"/>
                </a:ext>
              </a:extLst>
            </p:cNvPr>
            <p:cNvSpPr txBox="1"/>
            <p:nvPr/>
          </p:nvSpPr>
          <p:spPr>
            <a:xfrm>
              <a:off x="6322219" y="3886200"/>
              <a:ext cx="1143000" cy="533400"/>
            </a:xfrm>
            <a:prstGeom prst="rect">
              <a:avLst/>
            </a:prstGeom>
          </p:spPr>
          <p:txBody>
            <a:bodyPr vert="horz" wrap="square" lIns="0" tIns="0" rIns="0" bIns="0" rtlCol="0" anchor="t">
              <a:normAutofit/>
            </a:bodyPr>
            <a:lstStyle/>
            <a:p>
              <a:pPr algn="ctr"/>
              <a:r>
                <a:rPr lang="en-US" sz="1400" dirty="0"/>
                <a:t>Derivative</a:t>
              </a:r>
            </a:p>
            <a:p>
              <a:pPr algn="ctr"/>
              <a:r>
                <a:rPr lang="en-US" sz="1400" dirty="0"/>
                <a:t>term</a:t>
              </a:r>
            </a:p>
          </p:txBody>
        </p:sp>
      </p:grpSp>
      <p:sp>
        <p:nvSpPr>
          <p:cNvPr id="12" name="Rectangle 11">
            <a:extLst>
              <a:ext uri="{FF2B5EF4-FFF2-40B4-BE49-F238E27FC236}">
                <a16:creationId xmlns:a16="http://schemas.microsoft.com/office/drawing/2014/main" id="{F361F4FA-B22C-478D-B633-E350F9F9E95B}"/>
              </a:ext>
            </a:extLst>
          </p:cNvPr>
          <p:cNvSpPr/>
          <p:nvPr/>
        </p:nvSpPr>
        <p:spPr>
          <a:xfrm>
            <a:off x="6322219" y="609600"/>
            <a:ext cx="5257800" cy="22098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223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PID Control – Review</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Ziegler-Nichols method</a:t>
            </a:r>
          </a:p>
          <a:p>
            <a:pPr lvl="1"/>
            <a:r>
              <a:rPr lang="en-US" dirty="0"/>
              <a:t>Developed by John G. Ziegler and Nathaniel B. Nichols in 1945</a:t>
            </a:r>
            <a:endParaRPr lang="en-US" altLang="en-US" dirty="0"/>
          </a:p>
        </p:txBody>
      </p:sp>
      <p:grpSp>
        <p:nvGrpSpPr>
          <p:cNvPr id="4" name="Group 3">
            <a:extLst>
              <a:ext uri="{FF2B5EF4-FFF2-40B4-BE49-F238E27FC236}">
                <a16:creationId xmlns:a16="http://schemas.microsoft.com/office/drawing/2014/main" id="{FA150F80-1721-4A75-8DE8-4359DD1D7407}"/>
              </a:ext>
            </a:extLst>
          </p:cNvPr>
          <p:cNvGrpSpPr/>
          <p:nvPr/>
        </p:nvGrpSpPr>
        <p:grpSpPr>
          <a:xfrm>
            <a:off x="7998619" y="533400"/>
            <a:ext cx="3657600" cy="1537252"/>
            <a:chOff x="6322219" y="609600"/>
            <a:chExt cx="5257800" cy="2209800"/>
          </a:xfrm>
        </p:grpSpPr>
        <p:grpSp>
          <p:nvGrpSpPr>
            <p:cNvPr id="5" name="Group 4">
              <a:extLst>
                <a:ext uri="{FF2B5EF4-FFF2-40B4-BE49-F238E27FC236}">
                  <a16:creationId xmlns:a16="http://schemas.microsoft.com/office/drawing/2014/main" id="{B2ABC7BC-80E9-4168-AC8E-4F3AD98D19BA}"/>
                </a:ext>
              </a:extLst>
            </p:cNvPr>
            <p:cNvGrpSpPr/>
            <p:nvPr/>
          </p:nvGrpSpPr>
          <p:grpSpPr>
            <a:xfrm>
              <a:off x="6550819" y="914400"/>
              <a:ext cx="4267200" cy="1752600"/>
              <a:chOff x="3198019" y="2667000"/>
              <a:chExt cx="4267200" cy="1752600"/>
            </a:xfrm>
          </p:grpSpPr>
          <p:graphicFrame>
            <p:nvGraphicFramePr>
              <p:cNvPr id="7" name="Object 6">
                <a:extLst>
                  <a:ext uri="{FF2B5EF4-FFF2-40B4-BE49-F238E27FC236}">
                    <a16:creationId xmlns:a16="http://schemas.microsoft.com/office/drawing/2014/main" id="{8B93FB94-84A5-4EA1-9532-C624BF4E8787}"/>
                  </a:ext>
                </a:extLst>
              </p:cNvPr>
              <p:cNvGraphicFramePr>
                <a:graphicFrameLocks noChangeAspect="1"/>
              </p:cNvGraphicFramePr>
              <p:nvPr>
                <p:extLst>
                  <p:ext uri="{D42A27DB-BD31-4B8C-83A1-F6EECF244321}">
                    <p14:modId xmlns:p14="http://schemas.microsoft.com/office/powerpoint/2010/main" val="2821893354"/>
                  </p:ext>
                </p:extLst>
              </p:nvPr>
            </p:nvGraphicFramePr>
            <p:xfrm>
              <a:off x="3198019" y="2667000"/>
              <a:ext cx="4199731" cy="906106"/>
            </p:xfrm>
            <a:graphic>
              <a:graphicData uri="http://schemas.openxmlformats.org/presentationml/2006/ole">
                <mc:AlternateContent xmlns:mc="http://schemas.openxmlformats.org/markup-compatibility/2006">
                  <mc:Choice xmlns:v="urn:schemas-microsoft-com:vml" Requires="v">
                    <p:oleObj spid="_x0000_s17412" name="Equation" r:id="rId4" imgW="2247840" imgH="482400" progId="Equation.3">
                      <p:embed/>
                    </p:oleObj>
                  </mc:Choice>
                  <mc:Fallback>
                    <p:oleObj name="Equation" r:id="rId4" imgW="2247840" imgH="482400" progId="Equation.3">
                      <p:embed/>
                      <p:pic>
                        <p:nvPicPr>
                          <p:cNvPr id="7" name="Object 6">
                            <a:extLst>
                              <a:ext uri="{FF2B5EF4-FFF2-40B4-BE49-F238E27FC236}">
                                <a16:creationId xmlns:a16="http://schemas.microsoft.com/office/drawing/2014/main" id="{8B93FB94-84A5-4EA1-9532-C624BF4E8787}"/>
                              </a:ext>
                            </a:extLst>
                          </p:cNvPr>
                          <p:cNvPicPr/>
                          <p:nvPr/>
                        </p:nvPicPr>
                        <p:blipFill>
                          <a:blip r:embed="rId5"/>
                          <a:stretch>
                            <a:fillRect/>
                          </a:stretch>
                        </p:blipFill>
                        <p:spPr>
                          <a:xfrm>
                            <a:off x="3198019" y="2667000"/>
                            <a:ext cx="4199731" cy="906106"/>
                          </a:xfrm>
                          <a:prstGeom prst="rect">
                            <a:avLst/>
                          </a:prstGeom>
                        </p:spPr>
                      </p:pic>
                    </p:oleObj>
                  </mc:Fallback>
                </mc:AlternateContent>
              </a:graphicData>
            </a:graphic>
          </p:graphicFrame>
          <p:sp>
            <p:nvSpPr>
              <p:cNvPr id="8" name="Left Brace 7">
                <a:extLst>
                  <a:ext uri="{FF2B5EF4-FFF2-40B4-BE49-F238E27FC236}">
                    <a16:creationId xmlns:a16="http://schemas.microsoft.com/office/drawing/2014/main" id="{AB591E72-71A7-4554-A105-A906723A5749}"/>
                  </a:ext>
                </a:extLst>
              </p:cNvPr>
              <p:cNvSpPr/>
              <p:nvPr/>
            </p:nvSpPr>
            <p:spPr>
              <a:xfrm rot="16200000">
                <a:off x="4150519" y="3314700"/>
                <a:ext cx="228600" cy="762000"/>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Left Brace 8">
                <a:extLst>
                  <a:ext uri="{FF2B5EF4-FFF2-40B4-BE49-F238E27FC236}">
                    <a16:creationId xmlns:a16="http://schemas.microsoft.com/office/drawing/2014/main" id="{ECF3BD83-94DB-484D-927B-817400CCCDF9}"/>
                  </a:ext>
                </a:extLst>
              </p:cNvPr>
              <p:cNvSpPr/>
              <p:nvPr/>
            </p:nvSpPr>
            <p:spPr>
              <a:xfrm rot="16200000">
                <a:off x="5407819" y="3124200"/>
                <a:ext cx="228600" cy="1143000"/>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Left Brace 9">
                <a:extLst>
                  <a:ext uri="{FF2B5EF4-FFF2-40B4-BE49-F238E27FC236}">
                    <a16:creationId xmlns:a16="http://schemas.microsoft.com/office/drawing/2014/main" id="{4B78DF56-ADF7-49B7-9A8C-87CCB3B87B08}"/>
                  </a:ext>
                </a:extLst>
              </p:cNvPr>
              <p:cNvSpPr/>
              <p:nvPr/>
            </p:nvSpPr>
            <p:spPr>
              <a:xfrm rot="16200000">
                <a:off x="6779419" y="3124200"/>
                <a:ext cx="228600" cy="1143000"/>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EE1350BE-43B3-4FBE-BB67-7992A30A969A}"/>
                  </a:ext>
                </a:extLst>
              </p:cNvPr>
              <p:cNvSpPr txBox="1"/>
              <p:nvPr/>
            </p:nvSpPr>
            <p:spPr>
              <a:xfrm>
                <a:off x="3807620" y="3886200"/>
                <a:ext cx="1023937" cy="533400"/>
              </a:xfrm>
              <a:prstGeom prst="rect">
                <a:avLst/>
              </a:prstGeom>
            </p:spPr>
            <p:txBody>
              <a:bodyPr vert="horz" wrap="square" lIns="0" tIns="0" rIns="0" bIns="0" rtlCol="0" anchor="t">
                <a:normAutofit/>
              </a:bodyPr>
              <a:lstStyle/>
              <a:p>
                <a:pPr algn="ctr"/>
                <a:r>
                  <a:rPr lang="en-US" sz="1100" dirty="0"/>
                  <a:t>Proportional</a:t>
                </a:r>
              </a:p>
              <a:p>
                <a:pPr algn="ctr"/>
                <a:r>
                  <a:rPr lang="en-US" sz="1100" dirty="0"/>
                  <a:t>term</a:t>
                </a:r>
              </a:p>
            </p:txBody>
          </p:sp>
          <p:sp>
            <p:nvSpPr>
              <p:cNvPr id="12" name="TextBox 11">
                <a:extLst>
                  <a:ext uri="{FF2B5EF4-FFF2-40B4-BE49-F238E27FC236}">
                    <a16:creationId xmlns:a16="http://schemas.microsoft.com/office/drawing/2014/main" id="{527E8FCB-42F1-47E7-9AB6-2B6E827911B0}"/>
                  </a:ext>
                </a:extLst>
              </p:cNvPr>
              <p:cNvSpPr txBox="1"/>
              <p:nvPr/>
            </p:nvSpPr>
            <p:spPr>
              <a:xfrm>
                <a:off x="4950620" y="3886200"/>
                <a:ext cx="1142999" cy="533400"/>
              </a:xfrm>
              <a:prstGeom prst="rect">
                <a:avLst/>
              </a:prstGeom>
            </p:spPr>
            <p:txBody>
              <a:bodyPr vert="horz" wrap="square" lIns="0" tIns="0" rIns="0" bIns="0" rtlCol="0" anchor="t">
                <a:normAutofit/>
              </a:bodyPr>
              <a:lstStyle/>
              <a:p>
                <a:pPr algn="ctr"/>
                <a:r>
                  <a:rPr lang="en-US" sz="1100" dirty="0"/>
                  <a:t>Integral</a:t>
                </a:r>
              </a:p>
              <a:p>
                <a:pPr algn="ctr"/>
                <a:r>
                  <a:rPr lang="en-US" sz="1100" dirty="0"/>
                  <a:t>term</a:t>
                </a:r>
              </a:p>
            </p:txBody>
          </p:sp>
          <p:sp>
            <p:nvSpPr>
              <p:cNvPr id="13" name="TextBox 12">
                <a:extLst>
                  <a:ext uri="{FF2B5EF4-FFF2-40B4-BE49-F238E27FC236}">
                    <a16:creationId xmlns:a16="http://schemas.microsoft.com/office/drawing/2014/main" id="{D0932E05-99CB-407F-9150-07D9058CCBF2}"/>
                  </a:ext>
                </a:extLst>
              </p:cNvPr>
              <p:cNvSpPr txBox="1"/>
              <p:nvPr/>
            </p:nvSpPr>
            <p:spPr>
              <a:xfrm>
                <a:off x="6322220" y="3886200"/>
                <a:ext cx="1142999" cy="533400"/>
              </a:xfrm>
              <a:prstGeom prst="rect">
                <a:avLst/>
              </a:prstGeom>
            </p:spPr>
            <p:txBody>
              <a:bodyPr vert="horz" wrap="square" lIns="0" tIns="0" rIns="0" bIns="0" rtlCol="0" anchor="t">
                <a:normAutofit/>
              </a:bodyPr>
              <a:lstStyle/>
              <a:p>
                <a:pPr algn="ctr"/>
                <a:r>
                  <a:rPr lang="en-US" sz="1100" dirty="0"/>
                  <a:t>Derivative</a:t>
                </a:r>
              </a:p>
              <a:p>
                <a:pPr algn="ctr"/>
                <a:r>
                  <a:rPr lang="en-US" sz="1100" dirty="0"/>
                  <a:t>term</a:t>
                </a:r>
              </a:p>
            </p:txBody>
          </p:sp>
        </p:grpSp>
        <p:sp>
          <p:nvSpPr>
            <p:cNvPr id="6" name="Rectangle 5">
              <a:extLst>
                <a:ext uri="{FF2B5EF4-FFF2-40B4-BE49-F238E27FC236}">
                  <a16:creationId xmlns:a16="http://schemas.microsoft.com/office/drawing/2014/main" id="{2C548074-0EF2-4845-94A8-2EC290F3C414}"/>
                </a:ext>
              </a:extLst>
            </p:cNvPr>
            <p:cNvSpPr/>
            <p:nvPr/>
          </p:nvSpPr>
          <p:spPr>
            <a:xfrm>
              <a:off x="6322219" y="609600"/>
              <a:ext cx="5257800" cy="22098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4" name="Picture 13">
            <a:extLst>
              <a:ext uri="{FF2B5EF4-FFF2-40B4-BE49-F238E27FC236}">
                <a16:creationId xmlns:a16="http://schemas.microsoft.com/office/drawing/2014/main" id="{34A12BC7-6850-40BF-96F9-59AF390A0BE2}"/>
              </a:ext>
            </a:extLst>
          </p:cNvPr>
          <p:cNvPicPr>
            <a:picLocks noChangeAspect="1"/>
          </p:cNvPicPr>
          <p:nvPr/>
        </p:nvPicPr>
        <p:blipFill rotWithShape="1">
          <a:blip r:embed="rId6"/>
          <a:srcRect l="14926" t="34297" r="55235" b="32406"/>
          <a:stretch/>
        </p:blipFill>
        <p:spPr>
          <a:xfrm>
            <a:off x="2664619" y="2590800"/>
            <a:ext cx="4953000" cy="3768228"/>
          </a:xfrm>
          <a:prstGeom prst="rect">
            <a:avLst/>
          </a:prstGeom>
        </p:spPr>
      </p:pic>
      <p:sp>
        <p:nvSpPr>
          <p:cNvPr id="15" name="Left Arrow 15">
            <a:extLst>
              <a:ext uri="{FF2B5EF4-FFF2-40B4-BE49-F238E27FC236}">
                <a16:creationId xmlns:a16="http://schemas.microsoft.com/office/drawing/2014/main" id="{090B8296-BBDA-4DBF-851A-14EDC1C09B63}"/>
              </a:ext>
            </a:extLst>
          </p:cNvPr>
          <p:cNvSpPr/>
          <p:nvPr/>
        </p:nvSpPr>
        <p:spPr>
          <a:xfrm>
            <a:off x="7846219" y="4343400"/>
            <a:ext cx="609600" cy="304800"/>
          </a:xfrm>
          <a:prstGeom prst="lef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764347F-2591-4158-B8E5-551369FE83F1}"/>
              </a:ext>
            </a:extLst>
          </p:cNvPr>
          <p:cNvSpPr/>
          <p:nvPr/>
        </p:nvSpPr>
        <p:spPr>
          <a:xfrm>
            <a:off x="8157645" y="4311134"/>
            <a:ext cx="2743200" cy="369332"/>
          </a:xfrm>
          <a:prstGeom prst="rect">
            <a:avLst/>
          </a:prstGeom>
        </p:spPr>
        <p:txBody>
          <a:bodyPr wrap="square">
            <a:spAutoFit/>
          </a:bodyPr>
          <a:lstStyle/>
          <a:p>
            <a:pPr lvl="1"/>
            <a:r>
              <a:rPr lang="en-US" dirty="0"/>
              <a:t>Potential solution</a:t>
            </a:r>
          </a:p>
        </p:txBody>
      </p:sp>
      <p:sp>
        <p:nvSpPr>
          <p:cNvPr id="17" name="Rectangle 16">
            <a:extLst>
              <a:ext uri="{FF2B5EF4-FFF2-40B4-BE49-F238E27FC236}">
                <a16:creationId xmlns:a16="http://schemas.microsoft.com/office/drawing/2014/main" id="{BEE6FDC0-8586-4BBA-9FF6-A01993250296}"/>
              </a:ext>
            </a:extLst>
          </p:cNvPr>
          <p:cNvSpPr/>
          <p:nvPr/>
        </p:nvSpPr>
        <p:spPr>
          <a:xfrm>
            <a:off x="7263123" y="6260068"/>
            <a:ext cx="2743200" cy="307777"/>
          </a:xfrm>
          <a:prstGeom prst="rect">
            <a:avLst/>
          </a:prstGeom>
        </p:spPr>
        <p:txBody>
          <a:bodyPr wrap="square">
            <a:spAutoFit/>
          </a:bodyPr>
          <a:lstStyle/>
          <a:p>
            <a:pPr lvl="1"/>
            <a:r>
              <a:rPr lang="en-US" sz="1400" i="1" dirty="0"/>
              <a:t>Source: wikipedia</a:t>
            </a:r>
          </a:p>
        </p:txBody>
      </p:sp>
      <p:pic>
        <p:nvPicPr>
          <p:cNvPr id="18" name="Picture 17">
            <a:extLst>
              <a:ext uri="{FF2B5EF4-FFF2-40B4-BE49-F238E27FC236}">
                <a16:creationId xmlns:a16="http://schemas.microsoft.com/office/drawing/2014/main" id="{C12E477A-AACA-4AB8-9A9E-E38632108EA8}"/>
              </a:ext>
            </a:extLst>
          </p:cNvPr>
          <p:cNvPicPr>
            <a:picLocks noChangeAspect="1"/>
          </p:cNvPicPr>
          <p:nvPr/>
        </p:nvPicPr>
        <p:blipFill rotWithShape="1">
          <a:blip r:embed="rId7"/>
          <a:srcRect l="21345" t="63333" r="39493" b="28889"/>
          <a:stretch/>
        </p:blipFill>
        <p:spPr>
          <a:xfrm>
            <a:off x="7498331" y="5341526"/>
            <a:ext cx="4666895" cy="796787"/>
          </a:xfrm>
          <a:prstGeom prst="rect">
            <a:avLst/>
          </a:prstGeom>
        </p:spPr>
      </p:pic>
    </p:spTree>
    <p:extLst>
      <p:ext uri="{BB962C8B-B14F-4D97-AF65-F5344CB8AC3E}">
        <p14:creationId xmlns:p14="http://schemas.microsoft.com/office/powerpoint/2010/main" val="2462501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PID Control – Review</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Stability</a:t>
            </a:r>
          </a:p>
          <a:p>
            <a:pPr lvl="1"/>
            <a:r>
              <a:rPr lang="en-US" dirty="0"/>
              <a:t>Large constants will reduce stability (faster response)</a:t>
            </a:r>
          </a:p>
          <a:p>
            <a:r>
              <a:rPr lang="en-US" dirty="0"/>
              <a:t>Windup (integrative)</a:t>
            </a:r>
          </a:p>
          <a:p>
            <a:pPr lvl="1"/>
            <a:r>
              <a:rPr lang="en-US" dirty="0"/>
              <a:t>Accumulation of large error in the integral term due to large step</a:t>
            </a:r>
          </a:p>
          <a:p>
            <a:pPr lvl="1"/>
            <a:r>
              <a:rPr lang="en-US" dirty="0"/>
              <a:t>Limit the accumulation in the integral term</a:t>
            </a:r>
          </a:p>
          <a:p>
            <a:pPr lvl="1"/>
            <a:r>
              <a:rPr lang="en-US" dirty="0"/>
              <a:t>Periodically zero out the integral term</a:t>
            </a:r>
          </a:p>
          <a:p>
            <a:r>
              <a:rPr lang="en-US" dirty="0"/>
              <a:t>Noise</a:t>
            </a:r>
          </a:p>
          <a:p>
            <a:pPr lvl="1"/>
            <a:r>
              <a:rPr lang="en-US" dirty="0"/>
              <a:t>Derivative term is noisy</a:t>
            </a:r>
          </a:p>
          <a:p>
            <a:pPr lvl="1"/>
            <a:r>
              <a:rPr lang="en-US" dirty="0"/>
              <a:t>Can use filtering for this</a:t>
            </a:r>
          </a:p>
          <a:p>
            <a:pPr lvl="1"/>
            <a:r>
              <a:rPr lang="en-US" dirty="0"/>
              <a:t>FIR (moving average) of IIR</a:t>
            </a:r>
          </a:p>
          <a:p>
            <a:r>
              <a:rPr lang="en-US" dirty="0"/>
              <a:t>Discretization</a:t>
            </a:r>
          </a:p>
          <a:p>
            <a:pPr lvl="1"/>
            <a:r>
              <a:rPr lang="en-US" dirty="0"/>
              <a:t>Controller is implemented in a digital embedded system</a:t>
            </a:r>
          </a:p>
          <a:p>
            <a:pPr lvl="1"/>
            <a:r>
              <a:rPr lang="en-US" dirty="0"/>
              <a:t>Discrete implementation (may cause instability)</a:t>
            </a:r>
          </a:p>
          <a:p>
            <a:r>
              <a:rPr lang="en-US" dirty="0"/>
              <a:t>Feed-forward OK</a:t>
            </a:r>
          </a:p>
        </p:txBody>
      </p:sp>
      <p:grpSp>
        <p:nvGrpSpPr>
          <p:cNvPr id="4" name="Group 3">
            <a:extLst>
              <a:ext uri="{FF2B5EF4-FFF2-40B4-BE49-F238E27FC236}">
                <a16:creationId xmlns:a16="http://schemas.microsoft.com/office/drawing/2014/main" id="{7AD7C967-9FC6-4FF0-ADD2-B3A316BAFE1E}"/>
              </a:ext>
            </a:extLst>
          </p:cNvPr>
          <p:cNvGrpSpPr/>
          <p:nvPr/>
        </p:nvGrpSpPr>
        <p:grpSpPr>
          <a:xfrm>
            <a:off x="7998619" y="533400"/>
            <a:ext cx="3657600" cy="1537252"/>
            <a:chOff x="6322219" y="609600"/>
            <a:chExt cx="5257800" cy="2209800"/>
          </a:xfrm>
        </p:grpSpPr>
        <p:grpSp>
          <p:nvGrpSpPr>
            <p:cNvPr id="5" name="Group 4">
              <a:extLst>
                <a:ext uri="{FF2B5EF4-FFF2-40B4-BE49-F238E27FC236}">
                  <a16:creationId xmlns:a16="http://schemas.microsoft.com/office/drawing/2014/main" id="{3DF9ADF7-2F2B-4FB5-AA1F-88B91A24FD02}"/>
                </a:ext>
              </a:extLst>
            </p:cNvPr>
            <p:cNvGrpSpPr/>
            <p:nvPr/>
          </p:nvGrpSpPr>
          <p:grpSpPr>
            <a:xfrm>
              <a:off x="6550819" y="914400"/>
              <a:ext cx="4267200" cy="1752600"/>
              <a:chOff x="3198019" y="2667000"/>
              <a:chExt cx="4267200" cy="1752600"/>
            </a:xfrm>
          </p:grpSpPr>
          <p:graphicFrame>
            <p:nvGraphicFramePr>
              <p:cNvPr id="7" name="Object 6">
                <a:extLst>
                  <a:ext uri="{FF2B5EF4-FFF2-40B4-BE49-F238E27FC236}">
                    <a16:creationId xmlns:a16="http://schemas.microsoft.com/office/drawing/2014/main" id="{7C3B9450-9386-4E32-89EC-62CFC5770E75}"/>
                  </a:ext>
                </a:extLst>
              </p:cNvPr>
              <p:cNvGraphicFramePr>
                <a:graphicFrameLocks noChangeAspect="1"/>
              </p:cNvGraphicFramePr>
              <p:nvPr>
                <p:extLst>
                  <p:ext uri="{D42A27DB-BD31-4B8C-83A1-F6EECF244321}">
                    <p14:modId xmlns:p14="http://schemas.microsoft.com/office/powerpoint/2010/main" val="2040470970"/>
                  </p:ext>
                </p:extLst>
              </p:nvPr>
            </p:nvGraphicFramePr>
            <p:xfrm>
              <a:off x="3198019" y="2667000"/>
              <a:ext cx="4199731" cy="906106"/>
            </p:xfrm>
            <a:graphic>
              <a:graphicData uri="http://schemas.openxmlformats.org/presentationml/2006/ole">
                <mc:AlternateContent xmlns:mc="http://schemas.openxmlformats.org/markup-compatibility/2006">
                  <mc:Choice xmlns:v="urn:schemas-microsoft-com:vml" Requires="v">
                    <p:oleObj spid="_x0000_s18436" name="Equation" r:id="rId4" imgW="2247840" imgH="482400" progId="Equation.3">
                      <p:embed/>
                    </p:oleObj>
                  </mc:Choice>
                  <mc:Fallback>
                    <p:oleObj name="Equation" r:id="rId4" imgW="2247840" imgH="482400" progId="Equation.3">
                      <p:embed/>
                      <p:pic>
                        <p:nvPicPr>
                          <p:cNvPr id="7" name="Object 6">
                            <a:extLst>
                              <a:ext uri="{FF2B5EF4-FFF2-40B4-BE49-F238E27FC236}">
                                <a16:creationId xmlns:a16="http://schemas.microsoft.com/office/drawing/2014/main" id="{7C3B9450-9386-4E32-89EC-62CFC5770E75}"/>
                              </a:ext>
                            </a:extLst>
                          </p:cNvPr>
                          <p:cNvPicPr/>
                          <p:nvPr/>
                        </p:nvPicPr>
                        <p:blipFill>
                          <a:blip r:embed="rId5"/>
                          <a:stretch>
                            <a:fillRect/>
                          </a:stretch>
                        </p:blipFill>
                        <p:spPr>
                          <a:xfrm>
                            <a:off x="3198019" y="2667000"/>
                            <a:ext cx="4199731" cy="906106"/>
                          </a:xfrm>
                          <a:prstGeom prst="rect">
                            <a:avLst/>
                          </a:prstGeom>
                        </p:spPr>
                      </p:pic>
                    </p:oleObj>
                  </mc:Fallback>
                </mc:AlternateContent>
              </a:graphicData>
            </a:graphic>
          </p:graphicFrame>
          <p:sp>
            <p:nvSpPr>
              <p:cNvPr id="8" name="Left Brace 7">
                <a:extLst>
                  <a:ext uri="{FF2B5EF4-FFF2-40B4-BE49-F238E27FC236}">
                    <a16:creationId xmlns:a16="http://schemas.microsoft.com/office/drawing/2014/main" id="{21235E56-D006-4A09-A94A-C01CC3D5F530}"/>
                  </a:ext>
                </a:extLst>
              </p:cNvPr>
              <p:cNvSpPr/>
              <p:nvPr/>
            </p:nvSpPr>
            <p:spPr>
              <a:xfrm rot="16200000">
                <a:off x="4150519" y="3314700"/>
                <a:ext cx="228600" cy="762000"/>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Left Brace 8">
                <a:extLst>
                  <a:ext uri="{FF2B5EF4-FFF2-40B4-BE49-F238E27FC236}">
                    <a16:creationId xmlns:a16="http://schemas.microsoft.com/office/drawing/2014/main" id="{8D5FF62A-786E-48B3-AD74-1A82B1572F6B}"/>
                  </a:ext>
                </a:extLst>
              </p:cNvPr>
              <p:cNvSpPr/>
              <p:nvPr/>
            </p:nvSpPr>
            <p:spPr>
              <a:xfrm rot="16200000">
                <a:off x="5407819" y="3124200"/>
                <a:ext cx="228600" cy="1143000"/>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Left Brace 9">
                <a:extLst>
                  <a:ext uri="{FF2B5EF4-FFF2-40B4-BE49-F238E27FC236}">
                    <a16:creationId xmlns:a16="http://schemas.microsoft.com/office/drawing/2014/main" id="{7470362D-0B17-4072-8AAD-74CFD209871E}"/>
                  </a:ext>
                </a:extLst>
              </p:cNvPr>
              <p:cNvSpPr/>
              <p:nvPr/>
            </p:nvSpPr>
            <p:spPr>
              <a:xfrm rot="16200000">
                <a:off x="6779419" y="3124200"/>
                <a:ext cx="228600" cy="1143000"/>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A8573961-D362-4B4E-949A-33485B6776B8}"/>
                  </a:ext>
                </a:extLst>
              </p:cNvPr>
              <p:cNvSpPr txBox="1"/>
              <p:nvPr/>
            </p:nvSpPr>
            <p:spPr>
              <a:xfrm>
                <a:off x="3736182" y="3886200"/>
                <a:ext cx="985838" cy="533400"/>
              </a:xfrm>
              <a:prstGeom prst="rect">
                <a:avLst/>
              </a:prstGeom>
            </p:spPr>
            <p:txBody>
              <a:bodyPr vert="horz" wrap="square" lIns="0" tIns="0" rIns="0" bIns="0" rtlCol="0" anchor="t">
                <a:normAutofit fontScale="92500"/>
              </a:bodyPr>
              <a:lstStyle/>
              <a:p>
                <a:pPr algn="ctr"/>
                <a:r>
                  <a:rPr lang="en-US" sz="1100" dirty="0"/>
                  <a:t>Proportional</a:t>
                </a:r>
              </a:p>
              <a:p>
                <a:pPr algn="ctr"/>
                <a:r>
                  <a:rPr lang="en-US" sz="1100" dirty="0"/>
                  <a:t>term</a:t>
                </a:r>
              </a:p>
            </p:txBody>
          </p:sp>
          <p:sp>
            <p:nvSpPr>
              <p:cNvPr id="12" name="TextBox 11">
                <a:extLst>
                  <a:ext uri="{FF2B5EF4-FFF2-40B4-BE49-F238E27FC236}">
                    <a16:creationId xmlns:a16="http://schemas.microsoft.com/office/drawing/2014/main" id="{8149DB34-B128-4BCD-AAEA-8D8B149A3C76}"/>
                  </a:ext>
                </a:extLst>
              </p:cNvPr>
              <p:cNvSpPr txBox="1"/>
              <p:nvPr/>
            </p:nvSpPr>
            <p:spPr>
              <a:xfrm>
                <a:off x="4950620" y="3886200"/>
                <a:ext cx="1142999" cy="533400"/>
              </a:xfrm>
              <a:prstGeom prst="rect">
                <a:avLst/>
              </a:prstGeom>
            </p:spPr>
            <p:txBody>
              <a:bodyPr vert="horz" wrap="square" lIns="0" tIns="0" rIns="0" bIns="0" rtlCol="0" anchor="t">
                <a:normAutofit/>
              </a:bodyPr>
              <a:lstStyle/>
              <a:p>
                <a:pPr algn="ctr"/>
                <a:r>
                  <a:rPr lang="en-US" sz="1100" dirty="0"/>
                  <a:t>Integral</a:t>
                </a:r>
              </a:p>
              <a:p>
                <a:pPr algn="ctr"/>
                <a:r>
                  <a:rPr lang="en-US" sz="1100" dirty="0"/>
                  <a:t>term</a:t>
                </a:r>
              </a:p>
            </p:txBody>
          </p:sp>
          <p:sp>
            <p:nvSpPr>
              <p:cNvPr id="13" name="TextBox 12">
                <a:extLst>
                  <a:ext uri="{FF2B5EF4-FFF2-40B4-BE49-F238E27FC236}">
                    <a16:creationId xmlns:a16="http://schemas.microsoft.com/office/drawing/2014/main" id="{434EA357-2304-4FAB-A411-5D629E107AAF}"/>
                  </a:ext>
                </a:extLst>
              </p:cNvPr>
              <p:cNvSpPr txBox="1"/>
              <p:nvPr/>
            </p:nvSpPr>
            <p:spPr>
              <a:xfrm>
                <a:off x="6322220" y="3886200"/>
                <a:ext cx="1142999" cy="533400"/>
              </a:xfrm>
              <a:prstGeom prst="rect">
                <a:avLst/>
              </a:prstGeom>
            </p:spPr>
            <p:txBody>
              <a:bodyPr vert="horz" wrap="square" lIns="0" tIns="0" rIns="0" bIns="0" rtlCol="0" anchor="t">
                <a:normAutofit/>
              </a:bodyPr>
              <a:lstStyle/>
              <a:p>
                <a:pPr algn="ctr"/>
                <a:r>
                  <a:rPr lang="en-US" sz="1100" dirty="0"/>
                  <a:t>Derivative</a:t>
                </a:r>
              </a:p>
              <a:p>
                <a:pPr algn="ctr"/>
                <a:r>
                  <a:rPr lang="en-US" sz="1100" dirty="0"/>
                  <a:t>term</a:t>
                </a:r>
              </a:p>
            </p:txBody>
          </p:sp>
        </p:grpSp>
        <p:sp>
          <p:nvSpPr>
            <p:cNvPr id="6" name="Rectangle 5">
              <a:extLst>
                <a:ext uri="{FF2B5EF4-FFF2-40B4-BE49-F238E27FC236}">
                  <a16:creationId xmlns:a16="http://schemas.microsoft.com/office/drawing/2014/main" id="{71EE8F07-E990-4D3B-8352-451360F4764A}"/>
                </a:ext>
              </a:extLst>
            </p:cNvPr>
            <p:cNvSpPr/>
            <p:nvPr/>
          </p:nvSpPr>
          <p:spPr>
            <a:xfrm>
              <a:off x="6322219" y="609600"/>
              <a:ext cx="5257800" cy="22098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55434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PID Control – Review</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Typical Algorithm:</a:t>
            </a:r>
            <a:endParaRPr lang="en-US" altLang="en-US" dirty="0"/>
          </a:p>
        </p:txBody>
      </p:sp>
      <p:grpSp>
        <p:nvGrpSpPr>
          <p:cNvPr id="4" name="Group 3">
            <a:extLst>
              <a:ext uri="{FF2B5EF4-FFF2-40B4-BE49-F238E27FC236}">
                <a16:creationId xmlns:a16="http://schemas.microsoft.com/office/drawing/2014/main" id="{8DC8C1EF-57B1-4C86-A0D8-84227BA8FC76}"/>
              </a:ext>
            </a:extLst>
          </p:cNvPr>
          <p:cNvGrpSpPr/>
          <p:nvPr/>
        </p:nvGrpSpPr>
        <p:grpSpPr>
          <a:xfrm>
            <a:off x="7998619" y="533400"/>
            <a:ext cx="3657600" cy="1537252"/>
            <a:chOff x="6322219" y="609600"/>
            <a:chExt cx="5257800" cy="2209800"/>
          </a:xfrm>
        </p:grpSpPr>
        <p:grpSp>
          <p:nvGrpSpPr>
            <p:cNvPr id="5" name="Group 4">
              <a:extLst>
                <a:ext uri="{FF2B5EF4-FFF2-40B4-BE49-F238E27FC236}">
                  <a16:creationId xmlns:a16="http://schemas.microsoft.com/office/drawing/2014/main" id="{ED16A4BB-88E4-4454-B8C8-FFC885ADFED7}"/>
                </a:ext>
              </a:extLst>
            </p:cNvPr>
            <p:cNvGrpSpPr/>
            <p:nvPr/>
          </p:nvGrpSpPr>
          <p:grpSpPr>
            <a:xfrm>
              <a:off x="6550819" y="914400"/>
              <a:ext cx="4267200" cy="1752600"/>
              <a:chOff x="3198019" y="2667000"/>
              <a:chExt cx="4267200" cy="1752600"/>
            </a:xfrm>
          </p:grpSpPr>
          <p:graphicFrame>
            <p:nvGraphicFramePr>
              <p:cNvPr id="7" name="Object 6">
                <a:extLst>
                  <a:ext uri="{FF2B5EF4-FFF2-40B4-BE49-F238E27FC236}">
                    <a16:creationId xmlns:a16="http://schemas.microsoft.com/office/drawing/2014/main" id="{BED7F6C6-2936-406C-BC7C-669B340F7F80}"/>
                  </a:ext>
                </a:extLst>
              </p:cNvPr>
              <p:cNvGraphicFramePr>
                <a:graphicFrameLocks noChangeAspect="1"/>
              </p:cNvGraphicFramePr>
              <p:nvPr>
                <p:extLst>
                  <p:ext uri="{D42A27DB-BD31-4B8C-83A1-F6EECF244321}">
                    <p14:modId xmlns:p14="http://schemas.microsoft.com/office/powerpoint/2010/main" val="3201986181"/>
                  </p:ext>
                </p:extLst>
              </p:nvPr>
            </p:nvGraphicFramePr>
            <p:xfrm>
              <a:off x="3198019" y="2667000"/>
              <a:ext cx="4199731" cy="906106"/>
            </p:xfrm>
            <a:graphic>
              <a:graphicData uri="http://schemas.openxmlformats.org/presentationml/2006/ole">
                <mc:AlternateContent xmlns:mc="http://schemas.openxmlformats.org/markup-compatibility/2006">
                  <mc:Choice xmlns:v="urn:schemas-microsoft-com:vml" Requires="v">
                    <p:oleObj spid="_x0000_s19460" name="Equation" r:id="rId4" imgW="2247840" imgH="482400" progId="Equation.3">
                      <p:embed/>
                    </p:oleObj>
                  </mc:Choice>
                  <mc:Fallback>
                    <p:oleObj name="Equation" r:id="rId4" imgW="2247840" imgH="482400" progId="Equation.3">
                      <p:embed/>
                      <p:pic>
                        <p:nvPicPr>
                          <p:cNvPr id="7" name="Object 6">
                            <a:extLst>
                              <a:ext uri="{FF2B5EF4-FFF2-40B4-BE49-F238E27FC236}">
                                <a16:creationId xmlns:a16="http://schemas.microsoft.com/office/drawing/2014/main" id="{BED7F6C6-2936-406C-BC7C-669B340F7F80}"/>
                              </a:ext>
                            </a:extLst>
                          </p:cNvPr>
                          <p:cNvPicPr/>
                          <p:nvPr/>
                        </p:nvPicPr>
                        <p:blipFill>
                          <a:blip r:embed="rId5"/>
                          <a:stretch>
                            <a:fillRect/>
                          </a:stretch>
                        </p:blipFill>
                        <p:spPr>
                          <a:xfrm>
                            <a:off x="3198019" y="2667000"/>
                            <a:ext cx="4199731" cy="906106"/>
                          </a:xfrm>
                          <a:prstGeom prst="rect">
                            <a:avLst/>
                          </a:prstGeom>
                        </p:spPr>
                      </p:pic>
                    </p:oleObj>
                  </mc:Fallback>
                </mc:AlternateContent>
              </a:graphicData>
            </a:graphic>
          </p:graphicFrame>
          <p:sp>
            <p:nvSpPr>
              <p:cNvPr id="8" name="Left Brace 7">
                <a:extLst>
                  <a:ext uri="{FF2B5EF4-FFF2-40B4-BE49-F238E27FC236}">
                    <a16:creationId xmlns:a16="http://schemas.microsoft.com/office/drawing/2014/main" id="{B0AEFA80-399C-4408-A7D2-B39170075CDE}"/>
                  </a:ext>
                </a:extLst>
              </p:cNvPr>
              <p:cNvSpPr/>
              <p:nvPr/>
            </p:nvSpPr>
            <p:spPr>
              <a:xfrm rot="16200000">
                <a:off x="4150519" y="3314700"/>
                <a:ext cx="228600" cy="762000"/>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Left Brace 8">
                <a:extLst>
                  <a:ext uri="{FF2B5EF4-FFF2-40B4-BE49-F238E27FC236}">
                    <a16:creationId xmlns:a16="http://schemas.microsoft.com/office/drawing/2014/main" id="{1C0A9404-2104-4E1A-91D4-C860FB809B0A}"/>
                  </a:ext>
                </a:extLst>
              </p:cNvPr>
              <p:cNvSpPr/>
              <p:nvPr/>
            </p:nvSpPr>
            <p:spPr>
              <a:xfrm rot="16200000">
                <a:off x="5407819" y="3124200"/>
                <a:ext cx="228600" cy="1143000"/>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Left Brace 9">
                <a:extLst>
                  <a:ext uri="{FF2B5EF4-FFF2-40B4-BE49-F238E27FC236}">
                    <a16:creationId xmlns:a16="http://schemas.microsoft.com/office/drawing/2014/main" id="{E6DEDE77-3C9A-4D5F-BFBF-358122B0DBDB}"/>
                  </a:ext>
                </a:extLst>
              </p:cNvPr>
              <p:cNvSpPr/>
              <p:nvPr/>
            </p:nvSpPr>
            <p:spPr>
              <a:xfrm rot="16200000">
                <a:off x="6779419" y="3124200"/>
                <a:ext cx="228600" cy="1143000"/>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0A3FF3DC-30E0-491D-9527-E073154EAF5A}"/>
                  </a:ext>
                </a:extLst>
              </p:cNvPr>
              <p:cNvSpPr txBox="1"/>
              <p:nvPr/>
            </p:nvSpPr>
            <p:spPr>
              <a:xfrm>
                <a:off x="3736182" y="3886200"/>
                <a:ext cx="1095375" cy="533400"/>
              </a:xfrm>
              <a:prstGeom prst="rect">
                <a:avLst/>
              </a:prstGeom>
            </p:spPr>
            <p:txBody>
              <a:bodyPr vert="horz" wrap="square" lIns="0" tIns="0" rIns="0" bIns="0" rtlCol="0" anchor="t">
                <a:normAutofit/>
              </a:bodyPr>
              <a:lstStyle/>
              <a:p>
                <a:pPr algn="ctr"/>
                <a:r>
                  <a:rPr lang="en-US" sz="1100" dirty="0"/>
                  <a:t>Proportional</a:t>
                </a:r>
              </a:p>
              <a:p>
                <a:pPr algn="ctr"/>
                <a:r>
                  <a:rPr lang="en-US" sz="1100" dirty="0"/>
                  <a:t>term</a:t>
                </a:r>
              </a:p>
            </p:txBody>
          </p:sp>
          <p:sp>
            <p:nvSpPr>
              <p:cNvPr id="12" name="TextBox 11">
                <a:extLst>
                  <a:ext uri="{FF2B5EF4-FFF2-40B4-BE49-F238E27FC236}">
                    <a16:creationId xmlns:a16="http://schemas.microsoft.com/office/drawing/2014/main" id="{DEA992F2-8D6A-4E5E-9EDF-DD33FE8E012F}"/>
                  </a:ext>
                </a:extLst>
              </p:cNvPr>
              <p:cNvSpPr txBox="1"/>
              <p:nvPr/>
            </p:nvSpPr>
            <p:spPr>
              <a:xfrm>
                <a:off x="4905170" y="3886200"/>
                <a:ext cx="1188450" cy="533400"/>
              </a:xfrm>
              <a:prstGeom prst="rect">
                <a:avLst/>
              </a:prstGeom>
            </p:spPr>
            <p:txBody>
              <a:bodyPr vert="horz" wrap="square" lIns="0" tIns="0" rIns="0" bIns="0" rtlCol="0" anchor="t">
                <a:normAutofit/>
              </a:bodyPr>
              <a:lstStyle/>
              <a:p>
                <a:pPr algn="ctr"/>
                <a:r>
                  <a:rPr lang="en-US" sz="1100" dirty="0"/>
                  <a:t>Integral</a:t>
                </a:r>
              </a:p>
              <a:p>
                <a:pPr algn="ctr"/>
                <a:r>
                  <a:rPr lang="en-US" sz="1100" dirty="0"/>
                  <a:t>term</a:t>
                </a:r>
              </a:p>
            </p:txBody>
          </p:sp>
          <p:sp>
            <p:nvSpPr>
              <p:cNvPr id="13" name="TextBox 12">
                <a:extLst>
                  <a:ext uri="{FF2B5EF4-FFF2-40B4-BE49-F238E27FC236}">
                    <a16:creationId xmlns:a16="http://schemas.microsoft.com/office/drawing/2014/main" id="{DCC5A984-73BD-4B46-B514-E100A7FF2B3C}"/>
                  </a:ext>
                </a:extLst>
              </p:cNvPr>
              <p:cNvSpPr txBox="1"/>
              <p:nvPr/>
            </p:nvSpPr>
            <p:spPr>
              <a:xfrm>
                <a:off x="6322220" y="3886200"/>
                <a:ext cx="1142999" cy="533400"/>
              </a:xfrm>
              <a:prstGeom prst="rect">
                <a:avLst/>
              </a:prstGeom>
            </p:spPr>
            <p:txBody>
              <a:bodyPr vert="horz" wrap="square" lIns="0" tIns="0" rIns="0" bIns="0" rtlCol="0" anchor="t">
                <a:normAutofit/>
              </a:bodyPr>
              <a:lstStyle/>
              <a:p>
                <a:pPr algn="ctr"/>
                <a:r>
                  <a:rPr lang="en-US" sz="1100" dirty="0"/>
                  <a:t>Derivative</a:t>
                </a:r>
              </a:p>
              <a:p>
                <a:pPr algn="ctr"/>
                <a:r>
                  <a:rPr lang="en-US" sz="1100" dirty="0"/>
                  <a:t>term</a:t>
                </a:r>
              </a:p>
            </p:txBody>
          </p:sp>
        </p:grpSp>
        <p:sp>
          <p:nvSpPr>
            <p:cNvPr id="6" name="Rectangle 5">
              <a:extLst>
                <a:ext uri="{FF2B5EF4-FFF2-40B4-BE49-F238E27FC236}">
                  <a16:creationId xmlns:a16="http://schemas.microsoft.com/office/drawing/2014/main" id="{00298CAE-D9A1-4C78-9FA5-519D1C39A61C}"/>
                </a:ext>
              </a:extLst>
            </p:cNvPr>
            <p:cNvSpPr/>
            <p:nvPr/>
          </p:nvSpPr>
          <p:spPr>
            <a:xfrm>
              <a:off x="6322219" y="609600"/>
              <a:ext cx="5257800" cy="22098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FEDD0AEC-0BA4-4034-91D5-607DF0EB360E}"/>
              </a:ext>
            </a:extLst>
          </p:cNvPr>
          <p:cNvSpPr txBox="1"/>
          <p:nvPr/>
        </p:nvSpPr>
        <p:spPr>
          <a:xfrm>
            <a:off x="1293019" y="2209800"/>
            <a:ext cx="8763000" cy="3581400"/>
          </a:xfrm>
          <a:prstGeom prst="rect">
            <a:avLst/>
          </a:prstGeom>
        </p:spPr>
        <p:txBody>
          <a:bodyPr vert="horz" wrap="square" lIns="0" tIns="0" rIns="0" bIns="0" rtlCol="0" anchor="t">
            <a:normAutofit/>
          </a:bodyPr>
          <a:lstStyle/>
          <a:p>
            <a:r>
              <a:rPr lang="en-US" dirty="0">
                <a:latin typeface="Courier New" panose="02070309020205020404" pitchFamily="49" charset="0"/>
                <a:cs typeface="Courier New" panose="02070309020205020404" pitchFamily="49" charset="0"/>
              </a:rPr>
              <a:t>previous_error = 0;</a:t>
            </a:r>
          </a:p>
          <a:p>
            <a:r>
              <a:rPr lang="en-US" dirty="0">
                <a:latin typeface="Courier New" panose="02070309020205020404" pitchFamily="49" charset="0"/>
                <a:cs typeface="Courier New" panose="02070309020205020404" pitchFamily="49" charset="0"/>
              </a:rPr>
              <a:t>Integral = 0</a:t>
            </a:r>
          </a:p>
          <a:p>
            <a:r>
              <a:rPr lang="en-US" dirty="0">
                <a:latin typeface="Courier New" panose="02070309020205020404" pitchFamily="49" charset="0"/>
                <a:cs typeface="Courier New" panose="02070309020205020404" pitchFamily="49" charset="0"/>
              </a:rPr>
              <a:t>While false;</a:t>
            </a:r>
          </a:p>
          <a:p>
            <a:r>
              <a:rPr lang="en-US" dirty="0">
                <a:latin typeface="Courier New" panose="02070309020205020404" pitchFamily="49" charset="0"/>
                <a:cs typeface="Courier New" panose="02070309020205020404" pitchFamily="49" charset="0"/>
              </a:rPr>
              <a:t>	error = setpoint – measured value</a:t>
            </a:r>
          </a:p>
          <a:p>
            <a:r>
              <a:rPr lang="en-US" dirty="0">
                <a:latin typeface="Courier New" panose="02070309020205020404" pitchFamily="49" charset="0"/>
                <a:cs typeface="Courier New" panose="02070309020205020404" pitchFamily="49" charset="0"/>
              </a:rPr>
              <a:t>	integral = integral + error * T</a:t>
            </a:r>
          </a:p>
          <a:p>
            <a:r>
              <a:rPr lang="en-US" dirty="0">
                <a:latin typeface="Courier New" panose="02070309020205020404" pitchFamily="49" charset="0"/>
                <a:cs typeface="Courier New" panose="02070309020205020404" pitchFamily="49" charset="0"/>
              </a:rPr>
              <a:t>	derivative = (error – prevous_error)/T</a:t>
            </a:r>
          </a:p>
          <a:p>
            <a:r>
              <a:rPr lang="en-US" dirty="0">
                <a:latin typeface="Courier New" panose="02070309020205020404" pitchFamily="49" charset="0"/>
                <a:cs typeface="Courier New" panose="02070309020205020404" pitchFamily="49" charset="0"/>
              </a:rPr>
              <a:t>	u = Kp * error + Ki * integral + Kd * derivative</a:t>
            </a:r>
          </a:p>
          <a:p>
            <a:r>
              <a:rPr lang="en-US" dirty="0">
                <a:latin typeface="Courier New" panose="02070309020205020404" pitchFamily="49" charset="0"/>
                <a:cs typeface="Courier New" panose="02070309020205020404" pitchFamily="49" charset="0"/>
              </a:rPr>
              <a:t>	previous_error = error</a:t>
            </a:r>
          </a:p>
          <a:p>
            <a:r>
              <a:rPr lang="en-US" dirty="0">
                <a:latin typeface="Courier New" panose="02070309020205020404" pitchFamily="49" charset="0"/>
                <a:cs typeface="Courier New" panose="02070309020205020404" pitchFamily="49" charset="0"/>
              </a:rPr>
              <a:t>	wait (T)</a:t>
            </a:r>
          </a:p>
          <a:p>
            <a:r>
              <a:rPr lang="en-US" dirty="0">
                <a:latin typeface="Courier New" panose="02070309020205020404" pitchFamily="49" charset="0"/>
                <a:cs typeface="Courier New" panose="02070309020205020404" pitchFamily="49" charset="0"/>
              </a:rPr>
              <a:t>Do; </a:t>
            </a:r>
          </a:p>
        </p:txBody>
      </p:sp>
    </p:spTree>
    <p:extLst>
      <p:ext uri="{BB962C8B-B14F-4D97-AF65-F5344CB8AC3E}">
        <p14:creationId xmlns:p14="http://schemas.microsoft.com/office/powerpoint/2010/main" val="816910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Summary: Control for Autonomous Car</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Control system for autonomous car can be divided into:</a:t>
            </a:r>
          </a:p>
          <a:p>
            <a:pPr lvl="1"/>
            <a:r>
              <a:rPr lang="en-US" dirty="0"/>
              <a:t>Velocity control (drive at a desired speed)</a:t>
            </a:r>
          </a:p>
          <a:p>
            <a:pPr lvl="1"/>
            <a:r>
              <a:rPr lang="en-US" dirty="0"/>
              <a:t>Steering control (follow the track)</a:t>
            </a:r>
          </a:p>
          <a:p>
            <a:r>
              <a:rPr lang="en-US" dirty="0"/>
              <a:t>Feedback control (closed-loop) is a good way to achieve this</a:t>
            </a:r>
          </a:p>
          <a:p>
            <a:pPr lvl="1"/>
            <a:r>
              <a:rPr lang="en-US" dirty="0"/>
              <a:t>Corrects for system uncertainties due to drag, friction, voltage fluctuations</a:t>
            </a:r>
          </a:p>
          <a:p>
            <a:r>
              <a:rPr lang="en-US" dirty="0"/>
              <a:t>Velocity control</a:t>
            </a:r>
          </a:p>
          <a:p>
            <a:pPr lvl="1"/>
            <a:r>
              <a:rPr lang="en-US" dirty="0"/>
              <a:t>(A) good strategy is proportional control (P)</a:t>
            </a:r>
          </a:p>
          <a:p>
            <a:pPr lvl="1"/>
            <a:r>
              <a:rPr lang="en-US" dirty="0"/>
              <a:t> </a:t>
            </a:r>
          </a:p>
          <a:p>
            <a:pPr lvl="1"/>
            <a:r>
              <a:rPr lang="en-US" dirty="0"/>
              <a:t>The set-point can be adjusted, i.e. slow down during turns</a:t>
            </a:r>
          </a:p>
          <a:p>
            <a:r>
              <a:rPr lang="en-US" dirty="0"/>
              <a:t>Steering control</a:t>
            </a:r>
          </a:p>
          <a:p>
            <a:pPr lvl="1"/>
            <a:r>
              <a:rPr lang="en-US" dirty="0"/>
              <a:t>(A) good control strategy may be proportional-derivative control (PD)</a:t>
            </a:r>
          </a:p>
          <a:p>
            <a:pPr lvl="1"/>
            <a:r>
              <a:rPr lang="en-US" dirty="0"/>
              <a:t> </a:t>
            </a:r>
          </a:p>
          <a:p>
            <a:r>
              <a:rPr lang="en-US" dirty="0"/>
              <a:t>Proportional Integral Derivative  (PID) controller</a:t>
            </a:r>
          </a:p>
          <a:p>
            <a:pPr lvl="1"/>
            <a:r>
              <a:rPr lang="en-US" dirty="0"/>
              <a:t> </a:t>
            </a:r>
          </a:p>
          <a:p>
            <a:pPr lvl="1"/>
            <a:endParaRPr lang="en-US" dirty="0"/>
          </a:p>
          <a:p>
            <a:endParaRPr lang="en-US" dirty="0"/>
          </a:p>
        </p:txBody>
      </p:sp>
      <p:graphicFrame>
        <p:nvGraphicFramePr>
          <p:cNvPr id="4" name="Object 3">
            <a:extLst>
              <a:ext uri="{FF2B5EF4-FFF2-40B4-BE49-F238E27FC236}">
                <a16:creationId xmlns:a16="http://schemas.microsoft.com/office/drawing/2014/main" id="{34ACB04F-8754-4587-A986-A6EF942169F7}"/>
              </a:ext>
            </a:extLst>
          </p:cNvPr>
          <p:cNvGraphicFramePr>
            <a:graphicFrameLocks noChangeAspect="1"/>
          </p:cNvGraphicFramePr>
          <p:nvPr>
            <p:extLst>
              <p:ext uri="{D42A27DB-BD31-4B8C-83A1-F6EECF244321}">
                <p14:modId xmlns:p14="http://schemas.microsoft.com/office/powerpoint/2010/main" val="870619765"/>
              </p:ext>
            </p:extLst>
          </p:nvPr>
        </p:nvGraphicFramePr>
        <p:xfrm>
          <a:off x="1293019" y="5839217"/>
          <a:ext cx="2514600" cy="542533"/>
        </p:xfrm>
        <a:graphic>
          <a:graphicData uri="http://schemas.openxmlformats.org/presentationml/2006/ole">
            <mc:AlternateContent xmlns:mc="http://schemas.openxmlformats.org/markup-compatibility/2006">
              <mc:Choice xmlns:v="urn:schemas-microsoft-com:vml" Requires="v">
                <p:oleObj spid="_x0000_s20488" name="Equation" r:id="rId4" imgW="2247840" imgH="482400" progId="Equation.3">
                  <p:embed/>
                </p:oleObj>
              </mc:Choice>
              <mc:Fallback>
                <p:oleObj name="Equation" r:id="rId4" imgW="2247840" imgH="482400" progId="Equation.3">
                  <p:embed/>
                  <p:pic>
                    <p:nvPicPr>
                      <p:cNvPr id="4" name="Object 3">
                        <a:extLst>
                          <a:ext uri="{FF2B5EF4-FFF2-40B4-BE49-F238E27FC236}">
                            <a16:creationId xmlns:a16="http://schemas.microsoft.com/office/drawing/2014/main" id="{34ACB04F-8754-4587-A986-A6EF942169F7}"/>
                          </a:ext>
                        </a:extLst>
                      </p:cNvPr>
                      <p:cNvPicPr/>
                      <p:nvPr/>
                    </p:nvPicPr>
                    <p:blipFill>
                      <a:blip r:embed="rId5"/>
                      <a:stretch>
                        <a:fillRect/>
                      </a:stretch>
                    </p:blipFill>
                    <p:spPr>
                      <a:xfrm>
                        <a:off x="1293019" y="5839217"/>
                        <a:ext cx="2514600" cy="54253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85A8E22-F602-4908-B7E3-71016D858AFB}"/>
              </a:ext>
            </a:extLst>
          </p:cNvPr>
          <p:cNvGraphicFramePr>
            <a:graphicFrameLocks noChangeAspect="1"/>
          </p:cNvGraphicFramePr>
          <p:nvPr>
            <p:extLst>
              <p:ext uri="{D42A27DB-BD31-4B8C-83A1-F6EECF244321}">
                <p14:modId xmlns:p14="http://schemas.microsoft.com/office/powerpoint/2010/main" val="3033490775"/>
              </p:ext>
            </p:extLst>
          </p:nvPr>
        </p:nvGraphicFramePr>
        <p:xfrm>
          <a:off x="1369218" y="3694505"/>
          <a:ext cx="1140215" cy="315912"/>
        </p:xfrm>
        <a:graphic>
          <a:graphicData uri="http://schemas.openxmlformats.org/presentationml/2006/ole">
            <mc:AlternateContent xmlns:mc="http://schemas.openxmlformats.org/markup-compatibility/2006">
              <mc:Choice xmlns:v="urn:schemas-microsoft-com:vml" Requires="v">
                <p:oleObj spid="_x0000_s20489" name="Equation" r:id="rId6" imgW="876240" imgH="241200" progId="Equation.3">
                  <p:embed/>
                </p:oleObj>
              </mc:Choice>
              <mc:Fallback>
                <p:oleObj name="Equation" r:id="rId6" imgW="876240" imgH="241200" progId="Equation.3">
                  <p:embed/>
                  <p:pic>
                    <p:nvPicPr>
                      <p:cNvPr id="5" name="Object 4">
                        <a:extLst>
                          <a:ext uri="{FF2B5EF4-FFF2-40B4-BE49-F238E27FC236}">
                            <a16:creationId xmlns:a16="http://schemas.microsoft.com/office/drawing/2014/main" id="{385A8E22-F602-4908-B7E3-71016D858AFB}"/>
                          </a:ext>
                        </a:extLst>
                      </p:cNvPr>
                      <p:cNvPicPr/>
                      <p:nvPr/>
                    </p:nvPicPr>
                    <p:blipFill>
                      <a:blip r:embed="rId7"/>
                      <a:stretch>
                        <a:fillRect/>
                      </a:stretch>
                    </p:blipFill>
                    <p:spPr>
                      <a:xfrm>
                        <a:off x="1369218" y="3694505"/>
                        <a:ext cx="1140215" cy="31591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05DB03A3-2465-4270-9CE3-79BD71E5C6BE}"/>
              </a:ext>
            </a:extLst>
          </p:cNvPr>
          <p:cNvGraphicFramePr>
            <a:graphicFrameLocks noChangeAspect="1"/>
          </p:cNvGraphicFramePr>
          <p:nvPr>
            <p:extLst>
              <p:ext uri="{D42A27DB-BD31-4B8C-83A1-F6EECF244321}">
                <p14:modId xmlns:p14="http://schemas.microsoft.com/office/powerpoint/2010/main" val="2425071699"/>
              </p:ext>
            </p:extLst>
          </p:nvPr>
        </p:nvGraphicFramePr>
        <p:xfrm>
          <a:off x="1308835" y="5067514"/>
          <a:ext cx="1560411" cy="437469"/>
        </p:xfrm>
        <a:graphic>
          <a:graphicData uri="http://schemas.openxmlformats.org/presentationml/2006/ole">
            <mc:AlternateContent xmlns:mc="http://schemas.openxmlformats.org/markup-compatibility/2006">
              <mc:Choice xmlns:v="urn:schemas-microsoft-com:vml" Requires="v">
                <p:oleObj spid="_x0000_s20490" name="Equation" r:id="rId8" imgW="1409400" imgH="393480" progId="Equation.3">
                  <p:embed/>
                </p:oleObj>
              </mc:Choice>
              <mc:Fallback>
                <p:oleObj name="Equation" r:id="rId8" imgW="1409400" imgH="393480" progId="Equation.3">
                  <p:embed/>
                  <p:pic>
                    <p:nvPicPr>
                      <p:cNvPr id="6" name="Object 5">
                        <a:extLst>
                          <a:ext uri="{FF2B5EF4-FFF2-40B4-BE49-F238E27FC236}">
                            <a16:creationId xmlns:a16="http://schemas.microsoft.com/office/drawing/2014/main" id="{05DB03A3-2465-4270-9CE3-79BD71E5C6BE}"/>
                          </a:ext>
                        </a:extLst>
                      </p:cNvPr>
                      <p:cNvPicPr/>
                      <p:nvPr/>
                    </p:nvPicPr>
                    <p:blipFill>
                      <a:blip r:embed="rId9"/>
                      <a:stretch>
                        <a:fillRect/>
                      </a:stretch>
                    </p:blipFill>
                    <p:spPr>
                      <a:xfrm>
                        <a:off x="1308835" y="5067514"/>
                        <a:ext cx="1560411" cy="437469"/>
                      </a:xfrm>
                      <a:prstGeom prst="rect">
                        <a:avLst/>
                      </a:prstGeom>
                    </p:spPr>
                  </p:pic>
                </p:oleObj>
              </mc:Fallback>
            </mc:AlternateContent>
          </a:graphicData>
        </a:graphic>
      </p:graphicFrame>
    </p:spTree>
    <p:extLst>
      <p:ext uri="{BB962C8B-B14F-4D97-AF65-F5344CB8AC3E}">
        <p14:creationId xmlns:p14="http://schemas.microsoft.com/office/powerpoint/2010/main" val="97347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Introduction to Feedback Control</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Microcontroller provides control signals to the actuators</a:t>
            </a:r>
          </a:p>
          <a:p>
            <a:r>
              <a:rPr lang="en-US" dirty="0"/>
              <a:t>Control system: </a:t>
            </a:r>
          </a:p>
          <a:p>
            <a:pPr lvl="1"/>
            <a:r>
              <a:rPr lang="en-US" dirty="0"/>
              <a:t>Describes the interaction between the microcontroller and the environment to perform some </a:t>
            </a:r>
            <a:r>
              <a:rPr lang="en-US" i="1" dirty="0"/>
              <a:t>useful</a:t>
            </a:r>
            <a:r>
              <a:rPr lang="en-US" dirty="0"/>
              <a:t> task</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A control system where interaction only is one way, is called </a:t>
            </a:r>
            <a:r>
              <a:rPr lang="en-US" b="1" dirty="0"/>
              <a:t>open-loop control</a:t>
            </a:r>
          </a:p>
        </p:txBody>
      </p:sp>
      <p:sp>
        <p:nvSpPr>
          <p:cNvPr id="4" name="Rectangle 3">
            <a:extLst>
              <a:ext uri="{FF2B5EF4-FFF2-40B4-BE49-F238E27FC236}">
                <a16:creationId xmlns:a16="http://schemas.microsoft.com/office/drawing/2014/main" id="{6060AF85-1CF8-4165-911D-179A77D67CA8}"/>
              </a:ext>
            </a:extLst>
          </p:cNvPr>
          <p:cNvSpPr/>
          <p:nvPr/>
        </p:nvSpPr>
        <p:spPr>
          <a:xfrm>
            <a:off x="4749314" y="2895600"/>
            <a:ext cx="1600200" cy="10668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2D2E29-796B-484A-B80D-FFB740709A8C}"/>
              </a:ext>
            </a:extLst>
          </p:cNvPr>
          <p:cNvSpPr/>
          <p:nvPr/>
        </p:nvSpPr>
        <p:spPr>
          <a:xfrm>
            <a:off x="2006114" y="2895600"/>
            <a:ext cx="1981200" cy="10668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ight Arrow 14">
            <a:extLst>
              <a:ext uri="{FF2B5EF4-FFF2-40B4-BE49-F238E27FC236}">
                <a16:creationId xmlns:a16="http://schemas.microsoft.com/office/drawing/2014/main" id="{14463CFA-BE55-4D8A-AD1A-5A6B72A94CE0}"/>
              </a:ext>
            </a:extLst>
          </p:cNvPr>
          <p:cNvSpPr/>
          <p:nvPr/>
        </p:nvSpPr>
        <p:spPr>
          <a:xfrm>
            <a:off x="4139714" y="3276600"/>
            <a:ext cx="457200" cy="38100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DCA62421-7C5D-4475-92BB-6F503956139B}"/>
              </a:ext>
            </a:extLst>
          </p:cNvPr>
          <p:cNvGrpSpPr/>
          <p:nvPr/>
        </p:nvGrpSpPr>
        <p:grpSpPr>
          <a:xfrm>
            <a:off x="7187714" y="2743200"/>
            <a:ext cx="2209800" cy="1371600"/>
            <a:chOff x="912019" y="3429000"/>
            <a:chExt cx="2209800" cy="1371600"/>
          </a:xfrm>
        </p:grpSpPr>
        <p:sp>
          <p:nvSpPr>
            <p:cNvPr id="8" name="Cloud 7">
              <a:extLst>
                <a:ext uri="{FF2B5EF4-FFF2-40B4-BE49-F238E27FC236}">
                  <a16:creationId xmlns:a16="http://schemas.microsoft.com/office/drawing/2014/main" id="{81FA3336-3A8C-47C2-877A-A889953058E5}"/>
                </a:ext>
              </a:extLst>
            </p:cNvPr>
            <p:cNvSpPr/>
            <p:nvPr/>
          </p:nvSpPr>
          <p:spPr>
            <a:xfrm>
              <a:off x="912019" y="3429000"/>
              <a:ext cx="2209800" cy="1371600"/>
            </a:xfrm>
            <a:prstGeom prst="cloud">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4A74697-15FF-44A5-BC75-781C4AADD377}"/>
                </a:ext>
              </a:extLst>
            </p:cNvPr>
            <p:cNvSpPr txBox="1"/>
            <p:nvPr/>
          </p:nvSpPr>
          <p:spPr>
            <a:xfrm>
              <a:off x="1369219" y="3886200"/>
              <a:ext cx="1219200" cy="457200"/>
            </a:xfrm>
            <a:prstGeom prst="rect">
              <a:avLst/>
            </a:prstGeom>
            <a:solidFill>
              <a:schemeClr val="bg1"/>
            </a:solidFill>
          </p:spPr>
          <p:txBody>
            <a:bodyPr vert="horz" wrap="square" lIns="0" tIns="0" rIns="0" bIns="0" rtlCol="0" anchor="ctr">
              <a:normAutofit/>
            </a:bodyPr>
            <a:lstStyle/>
            <a:p>
              <a:pPr algn="ctr"/>
              <a:r>
                <a:rPr lang="en-US" dirty="0"/>
                <a:t>Environment</a:t>
              </a:r>
            </a:p>
          </p:txBody>
        </p:sp>
      </p:grpSp>
      <p:sp>
        <p:nvSpPr>
          <p:cNvPr id="10" name="TextBox 9">
            <a:extLst>
              <a:ext uri="{FF2B5EF4-FFF2-40B4-BE49-F238E27FC236}">
                <a16:creationId xmlns:a16="http://schemas.microsoft.com/office/drawing/2014/main" id="{F87CF37E-BBA6-45B0-ABD5-6F459B35AF37}"/>
              </a:ext>
            </a:extLst>
          </p:cNvPr>
          <p:cNvSpPr txBox="1"/>
          <p:nvPr/>
        </p:nvSpPr>
        <p:spPr>
          <a:xfrm>
            <a:off x="4749314" y="2895600"/>
            <a:ext cx="1524000" cy="1066800"/>
          </a:xfrm>
          <a:prstGeom prst="rect">
            <a:avLst/>
          </a:prstGeom>
          <a:noFill/>
        </p:spPr>
        <p:txBody>
          <a:bodyPr vert="horz" wrap="square" lIns="0" tIns="0" rIns="0" bIns="0" rtlCol="0" anchor="ctr">
            <a:normAutofit/>
          </a:bodyPr>
          <a:lstStyle/>
          <a:p>
            <a:pPr algn="ctr"/>
            <a:r>
              <a:rPr lang="en-US" dirty="0"/>
              <a:t>Actuators</a:t>
            </a:r>
          </a:p>
        </p:txBody>
      </p:sp>
      <p:sp>
        <p:nvSpPr>
          <p:cNvPr id="11" name="TextBox 10">
            <a:extLst>
              <a:ext uri="{FF2B5EF4-FFF2-40B4-BE49-F238E27FC236}">
                <a16:creationId xmlns:a16="http://schemas.microsoft.com/office/drawing/2014/main" id="{DD409F7F-033A-4879-A483-3494F34AF860}"/>
              </a:ext>
            </a:extLst>
          </p:cNvPr>
          <p:cNvSpPr txBox="1"/>
          <p:nvPr/>
        </p:nvSpPr>
        <p:spPr>
          <a:xfrm>
            <a:off x="2158514" y="2895600"/>
            <a:ext cx="1524000" cy="1066800"/>
          </a:xfrm>
          <a:prstGeom prst="rect">
            <a:avLst/>
          </a:prstGeom>
          <a:noFill/>
        </p:spPr>
        <p:txBody>
          <a:bodyPr vert="horz" wrap="square" lIns="0" tIns="0" rIns="0" bIns="0" rtlCol="0" anchor="ctr">
            <a:normAutofit/>
          </a:bodyPr>
          <a:lstStyle/>
          <a:p>
            <a:pPr algn="ctr"/>
            <a:r>
              <a:rPr lang="en-US" dirty="0"/>
              <a:t>Microcontroller</a:t>
            </a:r>
          </a:p>
        </p:txBody>
      </p:sp>
      <p:sp>
        <p:nvSpPr>
          <p:cNvPr id="12" name="Right Arrow 23">
            <a:extLst>
              <a:ext uri="{FF2B5EF4-FFF2-40B4-BE49-F238E27FC236}">
                <a16:creationId xmlns:a16="http://schemas.microsoft.com/office/drawing/2014/main" id="{1BD98301-8762-4A88-BBF8-ECC95EC3829C}"/>
              </a:ext>
            </a:extLst>
          </p:cNvPr>
          <p:cNvSpPr/>
          <p:nvPr/>
        </p:nvSpPr>
        <p:spPr>
          <a:xfrm>
            <a:off x="6501914" y="3276600"/>
            <a:ext cx="457200" cy="38100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7009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Introduction to Feedback Control</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Microcontroller provides control signals to the actuators</a:t>
            </a:r>
          </a:p>
          <a:p>
            <a:r>
              <a:rPr lang="en-US" dirty="0"/>
              <a:t>Control system: </a:t>
            </a:r>
          </a:p>
          <a:p>
            <a:pPr lvl="1"/>
            <a:r>
              <a:rPr lang="en-US" dirty="0"/>
              <a:t>Describes the interaction between the microcontroller and the environment to perform some </a:t>
            </a:r>
            <a:r>
              <a:rPr lang="en-US" i="1" dirty="0"/>
              <a:t>useful</a:t>
            </a:r>
            <a:r>
              <a:rPr lang="en-US" dirty="0"/>
              <a:t> task</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538162" lvl="1" indent="0">
              <a:buNone/>
            </a:pPr>
            <a:endParaRPr lang="en-US" dirty="0"/>
          </a:p>
          <a:p>
            <a:pPr lvl="1"/>
            <a:r>
              <a:rPr lang="en-US" dirty="0"/>
              <a:t>A control system where interaction only is two way, is called </a:t>
            </a:r>
            <a:r>
              <a:rPr lang="en-US" b="1" dirty="0"/>
              <a:t>closed-loop control</a:t>
            </a:r>
          </a:p>
          <a:p>
            <a:pPr lvl="1"/>
            <a:r>
              <a:rPr lang="en-US" dirty="0"/>
              <a:t>Most control systems are closed-loop</a:t>
            </a:r>
          </a:p>
        </p:txBody>
      </p:sp>
      <p:sp>
        <p:nvSpPr>
          <p:cNvPr id="4" name="Rectangle 3">
            <a:extLst>
              <a:ext uri="{FF2B5EF4-FFF2-40B4-BE49-F238E27FC236}">
                <a16:creationId xmlns:a16="http://schemas.microsoft.com/office/drawing/2014/main" id="{9EB86AC7-92D7-471E-A5E7-83769D9899C5}"/>
              </a:ext>
            </a:extLst>
          </p:cNvPr>
          <p:cNvSpPr/>
          <p:nvPr/>
        </p:nvSpPr>
        <p:spPr>
          <a:xfrm>
            <a:off x="4694723" y="2894463"/>
            <a:ext cx="1600200" cy="10668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F463569-BE36-492A-9F0A-057F109B6A4B}"/>
              </a:ext>
            </a:extLst>
          </p:cNvPr>
          <p:cNvSpPr/>
          <p:nvPr/>
        </p:nvSpPr>
        <p:spPr>
          <a:xfrm>
            <a:off x="1951523" y="2894463"/>
            <a:ext cx="1981200" cy="10668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ight Arrow 14">
            <a:extLst>
              <a:ext uri="{FF2B5EF4-FFF2-40B4-BE49-F238E27FC236}">
                <a16:creationId xmlns:a16="http://schemas.microsoft.com/office/drawing/2014/main" id="{553B3A36-0FB2-47FE-B598-7C8F9AC7CC26}"/>
              </a:ext>
            </a:extLst>
          </p:cNvPr>
          <p:cNvSpPr/>
          <p:nvPr/>
        </p:nvSpPr>
        <p:spPr>
          <a:xfrm>
            <a:off x="4085123" y="3275463"/>
            <a:ext cx="457200" cy="38100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704E2D27-EF68-4AE4-809D-B4D2CC79B6AC}"/>
              </a:ext>
            </a:extLst>
          </p:cNvPr>
          <p:cNvGrpSpPr/>
          <p:nvPr/>
        </p:nvGrpSpPr>
        <p:grpSpPr>
          <a:xfrm>
            <a:off x="7133123" y="2742063"/>
            <a:ext cx="2209800" cy="1371600"/>
            <a:chOff x="912019" y="3429000"/>
            <a:chExt cx="2209800" cy="1371600"/>
          </a:xfrm>
        </p:grpSpPr>
        <p:sp>
          <p:nvSpPr>
            <p:cNvPr id="8" name="Cloud 7">
              <a:extLst>
                <a:ext uri="{FF2B5EF4-FFF2-40B4-BE49-F238E27FC236}">
                  <a16:creationId xmlns:a16="http://schemas.microsoft.com/office/drawing/2014/main" id="{D91FE5A1-DB1C-4699-8A1F-8B39D33979D1}"/>
                </a:ext>
              </a:extLst>
            </p:cNvPr>
            <p:cNvSpPr/>
            <p:nvPr/>
          </p:nvSpPr>
          <p:spPr>
            <a:xfrm>
              <a:off x="912019" y="3429000"/>
              <a:ext cx="2209800" cy="1371600"/>
            </a:xfrm>
            <a:prstGeom prst="cloud">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7B71AD7-BC2E-41E8-BE43-B44E7EEA9FFA}"/>
                </a:ext>
              </a:extLst>
            </p:cNvPr>
            <p:cNvSpPr txBox="1"/>
            <p:nvPr/>
          </p:nvSpPr>
          <p:spPr>
            <a:xfrm>
              <a:off x="1407319" y="3958500"/>
              <a:ext cx="1219200" cy="304800"/>
            </a:xfrm>
            <a:prstGeom prst="rect">
              <a:avLst/>
            </a:prstGeom>
            <a:solidFill>
              <a:schemeClr val="bg1"/>
            </a:solidFill>
          </p:spPr>
          <p:txBody>
            <a:bodyPr vert="horz" wrap="square" lIns="0" tIns="0" rIns="0" bIns="0" rtlCol="0" anchor="t">
              <a:normAutofit/>
            </a:bodyPr>
            <a:lstStyle/>
            <a:p>
              <a:pPr algn="ctr"/>
              <a:r>
                <a:rPr lang="en-US" dirty="0"/>
                <a:t>Environment</a:t>
              </a:r>
            </a:p>
          </p:txBody>
        </p:sp>
      </p:grpSp>
      <p:sp>
        <p:nvSpPr>
          <p:cNvPr id="10" name="TextBox 9">
            <a:extLst>
              <a:ext uri="{FF2B5EF4-FFF2-40B4-BE49-F238E27FC236}">
                <a16:creationId xmlns:a16="http://schemas.microsoft.com/office/drawing/2014/main" id="{81D3EE48-4AF8-4625-BF9F-7A3CDB84D46C}"/>
              </a:ext>
            </a:extLst>
          </p:cNvPr>
          <p:cNvSpPr txBox="1"/>
          <p:nvPr/>
        </p:nvSpPr>
        <p:spPr>
          <a:xfrm>
            <a:off x="4694723" y="2894463"/>
            <a:ext cx="1524000" cy="1066800"/>
          </a:xfrm>
          <a:prstGeom prst="rect">
            <a:avLst/>
          </a:prstGeom>
          <a:noFill/>
        </p:spPr>
        <p:txBody>
          <a:bodyPr vert="horz" wrap="square" lIns="0" tIns="0" rIns="0" bIns="0" rtlCol="0" anchor="ctr">
            <a:normAutofit/>
          </a:bodyPr>
          <a:lstStyle/>
          <a:p>
            <a:pPr algn="ctr"/>
            <a:r>
              <a:rPr lang="en-US" dirty="0"/>
              <a:t>Actuators</a:t>
            </a:r>
          </a:p>
        </p:txBody>
      </p:sp>
      <p:sp>
        <p:nvSpPr>
          <p:cNvPr id="11" name="TextBox 10">
            <a:extLst>
              <a:ext uri="{FF2B5EF4-FFF2-40B4-BE49-F238E27FC236}">
                <a16:creationId xmlns:a16="http://schemas.microsoft.com/office/drawing/2014/main" id="{432F037D-DF6C-479D-B6CE-998C5CA7E0BB}"/>
              </a:ext>
            </a:extLst>
          </p:cNvPr>
          <p:cNvSpPr txBox="1"/>
          <p:nvPr/>
        </p:nvSpPr>
        <p:spPr>
          <a:xfrm>
            <a:off x="2103923" y="2894463"/>
            <a:ext cx="1524000" cy="1066800"/>
          </a:xfrm>
          <a:prstGeom prst="rect">
            <a:avLst/>
          </a:prstGeom>
          <a:noFill/>
        </p:spPr>
        <p:txBody>
          <a:bodyPr vert="horz" wrap="square" lIns="0" tIns="0" rIns="0" bIns="0" rtlCol="0" anchor="ctr">
            <a:normAutofit/>
          </a:bodyPr>
          <a:lstStyle/>
          <a:p>
            <a:pPr algn="ctr"/>
            <a:r>
              <a:rPr lang="en-US" dirty="0"/>
              <a:t>Microcontroller</a:t>
            </a:r>
          </a:p>
        </p:txBody>
      </p:sp>
      <p:sp>
        <p:nvSpPr>
          <p:cNvPr id="12" name="Right Arrow 23">
            <a:extLst>
              <a:ext uri="{FF2B5EF4-FFF2-40B4-BE49-F238E27FC236}">
                <a16:creationId xmlns:a16="http://schemas.microsoft.com/office/drawing/2014/main" id="{18DD5E6B-70BB-4714-A6B1-F774687B6884}"/>
              </a:ext>
            </a:extLst>
          </p:cNvPr>
          <p:cNvSpPr/>
          <p:nvPr/>
        </p:nvSpPr>
        <p:spPr>
          <a:xfrm>
            <a:off x="6447323" y="3275463"/>
            <a:ext cx="457200" cy="38100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Bent-Up Arrow 4">
            <a:extLst>
              <a:ext uri="{FF2B5EF4-FFF2-40B4-BE49-F238E27FC236}">
                <a16:creationId xmlns:a16="http://schemas.microsoft.com/office/drawing/2014/main" id="{EF3DA498-07F1-473F-802C-2B0536141B84}"/>
              </a:ext>
            </a:extLst>
          </p:cNvPr>
          <p:cNvSpPr/>
          <p:nvPr/>
        </p:nvSpPr>
        <p:spPr>
          <a:xfrm rot="5400000" flipV="1">
            <a:off x="7171223" y="3694563"/>
            <a:ext cx="533400" cy="1676400"/>
          </a:xfrm>
          <a:prstGeom prst="bentUpArrow">
            <a:avLst>
              <a:gd name="adj1" fmla="val 25000"/>
              <a:gd name="adj2" fmla="val 37442"/>
              <a:gd name="adj3" fmla="val 49885"/>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80CA9C0-9EE9-41D1-B32B-4FC29098B974}"/>
              </a:ext>
            </a:extLst>
          </p:cNvPr>
          <p:cNvSpPr/>
          <p:nvPr/>
        </p:nvSpPr>
        <p:spPr>
          <a:xfrm>
            <a:off x="4694723" y="4189863"/>
            <a:ext cx="1600200" cy="8382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F7C28B0-64F6-4BBC-BE03-8663CCAB8245}"/>
              </a:ext>
            </a:extLst>
          </p:cNvPr>
          <p:cNvSpPr txBox="1"/>
          <p:nvPr/>
        </p:nvSpPr>
        <p:spPr>
          <a:xfrm>
            <a:off x="4694723" y="4189863"/>
            <a:ext cx="1524000" cy="838200"/>
          </a:xfrm>
          <a:prstGeom prst="rect">
            <a:avLst/>
          </a:prstGeom>
          <a:noFill/>
        </p:spPr>
        <p:txBody>
          <a:bodyPr vert="horz" wrap="square" lIns="0" tIns="0" rIns="0" bIns="0" rtlCol="0" anchor="ctr">
            <a:normAutofit/>
          </a:bodyPr>
          <a:lstStyle/>
          <a:p>
            <a:pPr algn="ctr"/>
            <a:r>
              <a:rPr lang="en-US" dirty="0"/>
              <a:t>Sensors</a:t>
            </a:r>
          </a:p>
        </p:txBody>
      </p:sp>
      <p:sp>
        <p:nvSpPr>
          <p:cNvPr id="16" name="Bent-Up Arrow 16">
            <a:extLst>
              <a:ext uri="{FF2B5EF4-FFF2-40B4-BE49-F238E27FC236}">
                <a16:creationId xmlns:a16="http://schemas.microsoft.com/office/drawing/2014/main" id="{A9C615F6-557C-4847-AB7B-2C50D982FB19}"/>
              </a:ext>
            </a:extLst>
          </p:cNvPr>
          <p:cNvSpPr/>
          <p:nvPr/>
        </p:nvSpPr>
        <p:spPr>
          <a:xfrm rot="10800000" flipV="1">
            <a:off x="2713523" y="4113663"/>
            <a:ext cx="1752600" cy="609600"/>
          </a:xfrm>
          <a:prstGeom prst="bentUpArrow">
            <a:avLst>
              <a:gd name="adj1" fmla="val 25000"/>
              <a:gd name="adj2" fmla="val 37442"/>
              <a:gd name="adj3" fmla="val 49885"/>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6045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Introduction to Feedback Control</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Control system:</a:t>
            </a:r>
          </a:p>
          <a:p>
            <a:pPr lvl="1"/>
            <a:r>
              <a:rPr lang="en-US" dirty="0"/>
              <a:t>System that describes the control algorithm and the interaction with the environment</a:t>
            </a:r>
          </a:p>
          <a:p>
            <a:r>
              <a:rPr lang="en-US" dirty="0"/>
              <a:t>Control system diagram: </a:t>
            </a:r>
          </a:p>
          <a:p>
            <a:pPr lvl="1"/>
            <a:r>
              <a:rPr lang="en-US" dirty="0"/>
              <a:t>Symbolic description of the control system</a:t>
            </a:r>
            <a:endParaRPr lang="en-US" altLang="en-US" dirty="0"/>
          </a:p>
        </p:txBody>
      </p:sp>
      <p:sp>
        <p:nvSpPr>
          <p:cNvPr id="4" name="Rectangle 3">
            <a:extLst>
              <a:ext uri="{FF2B5EF4-FFF2-40B4-BE49-F238E27FC236}">
                <a16:creationId xmlns:a16="http://schemas.microsoft.com/office/drawing/2014/main" id="{FF3B4EC8-1091-4276-9C49-E0FD7C2287CA}"/>
              </a:ext>
            </a:extLst>
          </p:cNvPr>
          <p:cNvSpPr/>
          <p:nvPr/>
        </p:nvSpPr>
        <p:spPr>
          <a:xfrm>
            <a:off x="607219" y="3276600"/>
            <a:ext cx="5105400" cy="2667000"/>
          </a:xfrm>
          <a:prstGeom prst="rect">
            <a:avLst/>
          </a:prstGeom>
          <a:noFill/>
          <a:ln>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06A76CD-6F10-490D-919D-68B9991CB5D2}"/>
              </a:ext>
            </a:extLst>
          </p:cNvPr>
          <p:cNvSpPr/>
          <p:nvPr/>
        </p:nvSpPr>
        <p:spPr>
          <a:xfrm>
            <a:off x="3807619" y="4038600"/>
            <a:ext cx="1600200" cy="8382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ight Arrow 14">
            <a:extLst>
              <a:ext uri="{FF2B5EF4-FFF2-40B4-BE49-F238E27FC236}">
                <a16:creationId xmlns:a16="http://schemas.microsoft.com/office/drawing/2014/main" id="{71AF92B8-0B6A-474A-8E92-443223F7CE0D}"/>
              </a:ext>
            </a:extLst>
          </p:cNvPr>
          <p:cNvSpPr/>
          <p:nvPr/>
        </p:nvSpPr>
        <p:spPr>
          <a:xfrm>
            <a:off x="3274219" y="4267200"/>
            <a:ext cx="457200" cy="38100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4DC9A23-5604-499A-BB4A-92468C87B23A}"/>
              </a:ext>
            </a:extLst>
          </p:cNvPr>
          <p:cNvSpPr txBox="1"/>
          <p:nvPr/>
        </p:nvSpPr>
        <p:spPr>
          <a:xfrm>
            <a:off x="3807619" y="4267200"/>
            <a:ext cx="1524000" cy="381000"/>
          </a:xfrm>
          <a:prstGeom prst="rect">
            <a:avLst/>
          </a:prstGeom>
          <a:noFill/>
        </p:spPr>
        <p:txBody>
          <a:bodyPr vert="horz" wrap="square" lIns="0" tIns="0" rIns="0" bIns="0" rtlCol="0" anchor="t">
            <a:normAutofit/>
          </a:bodyPr>
          <a:lstStyle/>
          <a:p>
            <a:pPr algn="ctr"/>
            <a:r>
              <a:rPr lang="en-US" dirty="0"/>
              <a:t>Control law</a:t>
            </a:r>
          </a:p>
        </p:txBody>
      </p:sp>
      <p:sp>
        <p:nvSpPr>
          <p:cNvPr id="8" name="TextBox 7">
            <a:extLst>
              <a:ext uri="{FF2B5EF4-FFF2-40B4-BE49-F238E27FC236}">
                <a16:creationId xmlns:a16="http://schemas.microsoft.com/office/drawing/2014/main" id="{B666D350-D959-4F61-BA3E-395E90DDF036}"/>
              </a:ext>
            </a:extLst>
          </p:cNvPr>
          <p:cNvSpPr txBox="1"/>
          <p:nvPr/>
        </p:nvSpPr>
        <p:spPr>
          <a:xfrm>
            <a:off x="378619" y="3962400"/>
            <a:ext cx="1524000" cy="381000"/>
          </a:xfrm>
          <a:prstGeom prst="rect">
            <a:avLst/>
          </a:prstGeom>
          <a:noFill/>
        </p:spPr>
        <p:txBody>
          <a:bodyPr vert="horz" wrap="square" lIns="0" tIns="0" rIns="0" bIns="0" rtlCol="0" anchor="t">
            <a:normAutofit/>
          </a:bodyPr>
          <a:lstStyle/>
          <a:p>
            <a:pPr algn="ctr"/>
            <a:r>
              <a:rPr lang="en-US" dirty="0"/>
              <a:t>Setpoint</a:t>
            </a:r>
          </a:p>
        </p:txBody>
      </p:sp>
      <p:sp>
        <p:nvSpPr>
          <p:cNvPr id="9" name="Right Arrow 23">
            <a:extLst>
              <a:ext uri="{FF2B5EF4-FFF2-40B4-BE49-F238E27FC236}">
                <a16:creationId xmlns:a16="http://schemas.microsoft.com/office/drawing/2014/main" id="{EA768D97-627F-4C08-B6E8-AA8BA1BA9FE6}"/>
              </a:ext>
            </a:extLst>
          </p:cNvPr>
          <p:cNvSpPr/>
          <p:nvPr/>
        </p:nvSpPr>
        <p:spPr>
          <a:xfrm>
            <a:off x="5484019" y="4267200"/>
            <a:ext cx="457200" cy="38100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Bent-Up Arrow 4">
            <a:extLst>
              <a:ext uri="{FF2B5EF4-FFF2-40B4-BE49-F238E27FC236}">
                <a16:creationId xmlns:a16="http://schemas.microsoft.com/office/drawing/2014/main" id="{F215959F-572E-40CD-80E8-8CD61735C708}"/>
              </a:ext>
            </a:extLst>
          </p:cNvPr>
          <p:cNvSpPr/>
          <p:nvPr/>
        </p:nvSpPr>
        <p:spPr>
          <a:xfrm rot="5400000" flipV="1">
            <a:off x="8189119" y="3238500"/>
            <a:ext cx="914400" cy="4038600"/>
          </a:xfrm>
          <a:prstGeom prst="bentUpArrow">
            <a:avLst>
              <a:gd name="adj1" fmla="val 18548"/>
              <a:gd name="adj2" fmla="val 24539"/>
              <a:gd name="adj3" fmla="val 33756"/>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Bent-Up Arrow 16">
            <a:extLst>
              <a:ext uri="{FF2B5EF4-FFF2-40B4-BE49-F238E27FC236}">
                <a16:creationId xmlns:a16="http://schemas.microsoft.com/office/drawing/2014/main" id="{DEAF5CF6-2CAC-4888-9980-1F753269558C}"/>
              </a:ext>
            </a:extLst>
          </p:cNvPr>
          <p:cNvSpPr/>
          <p:nvPr/>
        </p:nvSpPr>
        <p:spPr>
          <a:xfrm rot="10800000" flipV="1">
            <a:off x="2588419" y="4876800"/>
            <a:ext cx="3429000" cy="685800"/>
          </a:xfrm>
          <a:prstGeom prst="bentUpArrow">
            <a:avLst>
              <a:gd name="adj1" fmla="val 25000"/>
              <a:gd name="adj2" fmla="val 37442"/>
              <a:gd name="adj3" fmla="val 49885"/>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202671-F0E7-4A5F-98DD-0C9DDB7776C9}"/>
              </a:ext>
            </a:extLst>
          </p:cNvPr>
          <p:cNvSpPr/>
          <p:nvPr/>
        </p:nvSpPr>
        <p:spPr>
          <a:xfrm>
            <a:off x="6017419" y="4038600"/>
            <a:ext cx="1600200" cy="8382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2C06721-629C-44A4-B974-AF1A40ED307E}"/>
              </a:ext>
            </a:extLst>
          </p:cNvPr>
          <p:cNvSpPr txBox="1"/>
          <p:nvPr/>
        </p:nvSpPr>
        <p:spPr>
          <a:xfrm>
            <a:off x="6017419" y="4267200"/>
            <a:ext cx="1524000" cy="381000"/>
          </a:xfrm>
          <a:prstGeom prst="rect">
            <a:avLst/>
          </a:prstGeom>
          <a:noFill/>
        </p:spPr>
        <p:txBody>
          <a:bodyPr vert="horz" wrap="square" lIns="0" tIns="0" rIns="0" bIns="0" rtlCol="0" anchor="t">
            <a:normAutofit/>
          </a:bodyPr>
          <a:lstStyle/>
          <a:p>
            <a:pPr algn="ctr"/>
            <a:r>
              <a:rPr lang="en-US" dirty="0"/>
              <a:t>Driver</a:t>
            </a:r>
          </a:p>
        </p:txBody>
      </p:sp>
      <p:sp>
        <p:nvSpPr>
          <p:cNvPr id="14" name="Right Arrow 24">
            <a:extLst>
              <a:ext uri="{FF2B5EF4-FFF2-40B4-BE49-F238E27FC236}">
                <a16:creationId xmlns:a16="http://schemas.microsoft.com/office/drawing/2014/main" id="{B0B2E91C-812A-4BEC-AFC2-70BAF514AA2C}"/>
              </a:ext>
            </a:extLst>
          </p:cNvPr>
          <p:cNvSpPr/>
          <p:nvPr/>
        </p:nvSpPr>
        <p:spPr>
          <a:xfrm>
            <a:off x="7693819" y="4267200"/>
            <a:ext cx="457200" cy="38100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5C1E6A4-9FA4-4D25-A73B-C96098C92768}"/>
              </a:ext>
            </a:extLst>
          </p:cNvPr>
          <p:cNvSpPr/>
          <p:nvPr/>
        </p:nvSpPr>
        <p:spPr>
          <a:xfrm>
            <a:off x="8227219" y="4038600"/>
            <a:ext cx="1600200" cy="8382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E368363-9F14-41E4-8F20-3352EBAA55D2}"/>
              </a:ext>
            </a:extLst>
          </p:cNvPr>
          <p:cNvSpPr txBox="1"/>
          <p:nvPr/>
        </p:nvSpPr>
        <p:spPr>
          <a:xfrm>
            <a:off x="8227219" y="4267200"/>
            <a:ext cx="1524000" cy="381000"/>
          </a:xfrm>
          <a:prstGeom prst="rect">
            <a:avLst/>
          </a:prstGeom>
          <a:noFill/>
        </p:spPr>
        <p:txBody>
          <a:bodyPr vert="horz" wrap="square" lIns="0" tIns="0" rIns="0" bIns="0" rtlCol="0" anchor="t">
            <a:normAutofit/>
          </a:bodyPr>
          <a:lstStyle/>
          <a:p>
            <a:pPr algn="ctr"/>
            <a:r>
              <a:rPr lang="en-US" dirty="0"/>
              <a:t>Plant</a:t>
            </a:r>
          </a:p>
        </p:txBody>
      </p:sp>
      <p:sp>
        <p:nvSpPr>
          <p:cNvPr id="17" name="Right Arrow 27">
            <a:extLst>
              <a:ext uri="{FF2B5EF4-FFF2-40B4-BE49-F238E27FC236}">
                <a16:creationId xmlns:a16="http://schemas.microsoft.com/office/drawing/2014/main" id="{68D2DEBC-C7A3-4A72-8DB2-2EE31B5CC8DC}"/>
              </a:ext>
            </a:extLst>
          </p:cNvPr>
          <p:cNvSpPr/>
          <p:nvPr/>
        </p:nvSpPr>
        <p:spPr>
          <a:xfrm>
            <a:off x="9903619" y="4267200"/>
            <a:ext cx="1600200" cy="38100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F4EF4F8E-3AC3-45F2-A162-7C0A77F89CD1}"/>
              </a:ext>
            </a:extLst>
          </p:cNvPr>
          <p:cNvSpPr/>
          <p:nvPr/>
        </p:nvSpPr>
        <p:spPr>
          <a:xfrm>
            <a:off x="2512219" y="4114800"/>
            <a:ext cx="609600" cy="609600"/>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ight Arrow 28">
            <a:extLst>
              <a:ext uri="{FF2B5EF4-FFF2-40B4-BE49-F238E27FC236}">
                <a16:creationId xmlns:a16="http://schemas.microsoft.com/office/drawing/2014/main" id="{E28AC450-C7F2-4014-BBDD-FF92467CAF8A}"/>
              </a:ext>
            </a:extLst>
          </p:cNvPr>
          <p:cNvSpPr/>
          <p:nvPr/>
        </p:nvSpPr>
        <p:spPr>
          <a:xfrm>
            <a:off x="912019" y="4267200"/>
            <a:ext cx="1447800" cy="38100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43AD2AED-3372-4375-BC93-F1C0B89D3E28}"/>
              </a:ext>
            </a:extLst>
          </p:cNvPr>
          <p:cNvSpPr txBox="1"/>
          <p:nvPr/>
        </p:nvSpPr>
        <p:spPr>
          <a:xfrm>
            <a:off x="10437019" y="3886200"/>
            <a:ext cx="1524000" cy="381000"/>
          </a:xfrm>
          <a:prstGeom prst="rect">
            <a:avLst/>
          </a:prstGeom>
          <a:noFill/>
        </p:spPr>
        <p:txBody>
          <a:bodyPr vert="horz" wrap="square" lIns="0" tIns="0" rIns="0" bIns="0" rtlCol="0" anchor="t">
            <a:normAutofit/>
          </a:bodyPr>
          <a:lstStyle/>
          <a:p>
            <a:pPr algn="ctr"/>
            <a:r>
              <a:rPr lang="en-US" dirty="0"/>
              <a:t>Output</a:t>
            </a:r>
          </a:p>
        </p:txBody>
      </p:sp>
      <p:sp>
        <p:nvSpPr>
          <p:cNvPr id="21" name="TextBox 20">
            <a:extLst>
              <a:ext uri="{FF2B5EF4-FFF2-40B4-BE49-F238E27FC236}">
                <a16:creationId xmlns:a16="http://schemas.microsoft.com/office/drawing/2014/main" id="{037578EA-6077-47B2-B18A-B9DEACD5AA5D}"/>
              </a:ext>
            </a:extLst>
          </p:cNvPr>
          <p:cNvSpPr txBox="1"/>
          <p:nvPr/>
        </p:nvSpPr>
        <p:spPr>
          <a:xfrm>
            <a:off x="5636419" y="5791200"/>
            <a:ext cx="1524000" cy="381000"/>
          </a:xfrm>
          <a:prstGeom prst="rect">
            <a:avLst/>
          </a:prstGeom>
          <a:noFill/>
        </p:spPr>
        <p:txBody>
          <a:bodyPr vert="horz" wrap="square" lIns="0" tIns="0" rIns="0" bIns="0" rtlCol="0" anchor="t">
            <a:normAutofit/>
          </a:bodyPr>
          <a:lstStyle/>
          <a:p>
            <a:pPr algn="ctr"/>
            <a:r>
              <a:rPr lang="en-US" dirty="0"/>
              <a:t>Feedback</a:t>
            </a:r>
          </a:p>
        </p:txBody>
      </p:sp>
      <p:sp>
        <p:nvSpPr>
          <p:cNvPr id="22" name="TextBox 21">
            <a:extLst>
              <a:ext uri="{FF2B5EF4-FFF2-40B4-BE49-F238E27FC236}">
                <a16:creationId xmlns:a16="http://schemas.microsoft.com/office/drawing/2014/main" id="{497149C8-4E64-4DBD-B48A-066FAC7076EB}"/>
              </a:ext>
            </a:extLst>
          </p:cNvPr>
          <p:cNvSpPr txBox="1"/>
          <p:nvPr/>
        </p:nvSpPr>
        <p:spPr>
          <a:xfrm>
            <a:off x="2055019" y="4267200"/>
            <a:ext cx="1524000" cy="381000"/>
          </a:xfrm>
          <a:prstGeom prst="rect">
            <a:avLst/>
          </a:prstGeom>
          <a:noFill/>
        </p:spPr>
        <p:txBody>
          <a:bodyPr vert="horz" wrap="square" lIns="0" tIns="0" rIns="0" bIns="0" rtlCol="0" anchor="t">
            <a:normAutofit/>
          </a:bodyPr>
          <a:lstStyle/>
          <a:p>
            <a:pPr algn="ctr"/>
            <a:r>
              <a:rPr lang="en-US" dirty="0"/>
              <a:t>∑</a:t>
            </a:r>
          </a:p>
        </p:txBody>
      </p:sp>
      <p:sp>
        <p:nvSpPr>
          <p:cNvPr id="23" name="TextBox 22">
            <a:extLst>
              <a:ext uri="{FF2B5EF4-FFF2-40B4-BE49-F238E27FC236}">
                <a16:creationId xmlns:a16="http://schemas.microsoft.com/office/drawing/2014/main" id="{2280B602-1FF1-48D6-A5F7-0165F86086BC}"/>
              </a:ext>
            </a:extLst>
          </p:cNvPr>
          <p:cNvSpPr txBox="1"/>
          <p:nvPr/>
        </p:nvSpPr>
        <p:spPr>
          <a:xfrm>
            <a:off x="1674019" y="4648200"/>
            <a:ext cx="1524000" cy="381000"/>
          </a:xfrm>
          <a:prstGeom prst="rect">
            <a:avLst/>
          </a:prstGeom>
          <a:noFill/>
        </p:spPr>
        <p:txBody>
          <a:bodyPr vert="horz" wrap="square" lIns="0" tIns="0" rIns="0" bIns="0" rtlCol="0" anchor="t">
            <a:normAutofit/>
          </a:bodyPr>
          <a:lstStyle/>
          <a:p>
            <a:pPr algn="ctr"/>
            <a:r>
              <a:rPr lang="en-US" dirty="0"/>
              <a:t>+</a:t>
            </a:r>
          </a:p>
        </p:txBody>
      </p:sp>
      <p:sp>
        <p:nvSpPr>
          <p:cNvPr id="24" name="TextBox 23">
            <a:extLst>
              <a:ext uri="{FF2B5EF4-FFF2-40B4-BE49-F238E27FC236}">
                <a16:creationId xmlns:a16="http://schemas.microsoft.com/office/drawing/2014/main" id="{FE5265DE-E14F-4BEA-88C3-7C50D617DEB8}"/>
              </a:ext>
            </a:extLst>
          </p:cNvPr>
          <p:cNvSpPr txBox="1"/>
          <p:nvPr/>
        </p:nvSpPr>
        <p:spPr>
          <a:xfrm>
            <a:off x="2359819" y="4648200"/>
            <a:ext cx="1524000" cy="381000"/>
          </a:xfrm>
          <a:prstGeom prst="rect">
            <a:avLst/>
          </a:prstGeom>
          <a:noFill/>
        </p:spPr>
        <p:txBody>
          <a:bodyPr vert="horz" wrap="square" lIns="0" tIns="0" rIns="0" bIns="0" rtlCol="0" anchor="t">
            <a:normAutofit/>
          </a:bodyPr>
          <a:lstStyle/>
          <a:p>
            <a:pPr algn="ctr"/>
            <a:r>
              <a:rPr lang="en-US" sz="2000" dirty="0"/>
              <a:t>-</a:t>
            </a:r>
          </a:p>
        </p:txBody>
      </p:sp>
      <p:sp>
        <p:nvSpPr>
          <p:cNvPr id="25" name="TextBox 24">
            <a:extLst>
              <a:ext uri="{FF2B5EF4-FFF2-40B4-BE49-F238E27FC236}">
                <a16:creationId xmlns:a16="http://schemas.microsoft.com/office/drawing/2014/main" id="{642426E1-FE10-4B70-BA91-F831B1979C02}"/>
              </a:ext>
            </a:extLst>
          </p:cNvPr>
          <p:cNvSpPr txBox="1"/>
          <p:nvPr/>
        </p:nvSpPr>
        <p:spPr>
          <a:xfrm>
            <a:off x="2664619" y="3581400"/>
            <a:ext cx="1524000" cy="381000"/>
          </a:xfrm>
          <a:prstGeom prst="rect">
            <a:avLst/>
          </a:prstGeom>
          <a:noFill/>
        </p:spPr>
        <p:txBody>
          <a:bodyPr vert="horz" wrap="square" lIns="0" tIns="0" rIns="0" bIns="0" rtlCol="0" anchor="t">
            <a:normAutofit/>
          </a:bodyPr>
          <a:lstStyle/>
          <a:p>
            <a:pPr algn="ctr"/>
            <a:r>
              <a:rPr lang="en-US" dirty="0"/>
              <a:t>Error</a:t>
            </a:r>
          </a:p>
        </p:txBody>
      </p:sp>
      <p:sp>
        <p:nvSpPr>
          <p:cNvPr id="26" name="TextBox 25">
            <a:extLst>
              <a:ext uri="{FF2B5EF4-FFF2-40B4-BE49-F238E27FC236}">
                <a16:creationId xmlns:a16="http://schemas.microsoft.com/office/drawing/2014/main" id="{CB444C56-4C62-4414-B7F0-9B290AC388BB}"/>
              </a:ext>
            </a:extLst>
          </p:cNvPr>
          <p:cNvSpPr txBox="1"/>
          <p:nvPr/>
        </p:nvSpPr>
        <p:spPr>
          <a:xfrm>
            <a:off x="683419" y="5562600"/>
            <a:ext cx="1524000" cy="381000"/>
          </a:xfrm>
          <a:prstGeom prst="rect">
            <a:avLst/>
          </a:prstGeom>
          <a:noFill/>
        </p:spPr>
        <p:txBody>
          <a:bodyPr vert="horz" wrap="square" lIns="0" tIns="0" rIns="0" bIns="0" rtlCol="0" anchor="t">
            <a:normAutofit/>
          </a:bodyPr>
          <a:lstStyle/>
          <a:p>
            <a:pPr algn="ctr"/>
            <a:r>
              <a:rPr lang="en-US" dirty="0">
                <a:solidFill>
                  <a:srgbClr val="FF0000"/>
                </a:solidFill>
              </a:rPr>
              <a:t>Microcontroller</a:t>
            </a:r>
          </a:p>
        </p:txBody>
      </p:sp>
    </p:spTree>
    <p:extLst>
      <p:ext uri="{BB962C8B-B14F-4D97-AF65-F5344CB8AC3E}">
        <p14:creationId xmlns:p14="http://schemas.microsoft.com/office/powerpoint/2010/main" val="370798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Controlling an Autonomous Car</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Designing a controller for an autonomous car can be divided into two independent control problems</a:t>
            </a:r>
          </a:p>
          <a:p>
            <a:r>
              <a:rPr lang="en-US" dirty="0"/>
              <a:t>Simplified control problem:</a:t>
            </a:r>
          </a:p>
          <a:p>
            <a:pPr lvl="1"/>
            <a:r>
              <a:rPr lang="en-US" b="1" dirty="0"/>
              <a:t>Velocity control:</a:t>
            </a:r>
            <a:r>
              <a:rPr lang="en-US" dirty="0"/>
              <a:t> Consider the dynamics of motion, drag, and torque affecting the forward motion of the car, but disregard effects due to steering</a:t>
            </a:r>
          </a:p>
          <a:p>
            <a:pPr lvl="1"/>
            <a:r>
              <a:rPr lang="en-US" dirty="0"/>
              <a:t> </a:t>
            </a:r>
            <a:r>
              <a:rPr lang="en-US" b="1" dirty="0"/>
              <a:t>Steering control: </a:t>
            </a:r>
            <a:r>
              <a:rPr lang="en-US" dirty="0"/>
              <a:t>Consider line following, subject to non-holonomic constraints associated with steering, but no dynamics (quasi-static system only)</a:t>
            </a:r>
          </a:p>
          <a:p>
            <a:r>
              <a:rPr lang="en-US" dirty="0"/>
              <a:t>Non-holonomic constrains (for autonomous car): </a:t>
            </a:r>
          </a:p>
          <a:p>
            <a:pPr lvl="1"/>
            <a:r>
              <a:rPr lang="en-US" dirty="0"/>
              <a:t>Constrains that prevent motion in all directions. The car cannot move sideways.</a:t>
            </a:r>
          </a:p>
          <a:p>
            <a:r>
              <a:rPr lang="en-US" dirty="0"/>
              <a:t>Configuration space (C-space): </a:t>
            </a:r>
          </a:p>
          <a:p>
            <a:pPr lvl="1"/>
            <a:r>
              <a:rPr lang="en-US" dirty="0"/>
              <a:t>Parameters used to completely define the coordinates of the autonomous car</a:t>
            </a:r>
            <a:endParaRPr lang="en-US" altLang="en-US" dirty="0"/>
          </a:p>
        </p:txBody>
      </p:sp>
    </p:spTree>
    <p:extLst>
      <p:ext uri="{BB962C8B-B14F-4D97-AF65-F5344CB8AC3E}">
        <p14:creationId xmlns:p14="http://schemas.microsoft.com/office/powerpoint/2010/main" val="1723167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Velocity Control</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Controlling the autonomous car requires modeling of its physics</a:t>
            </a:r>
          </a:p>
          <a:p>
            <a:r>
              <a:rPr lang="en-US" dirty="0"/>
              <a:t>Recall that velocity control handled through PWM</a:t>
            </a:r>
            <a:endParaRPr lang="en-US" altLang="en-US" dirty="0"/>
          </a:p>
        </p:txBody>
      </p:sp>
      <p:grpSp>
        <p:nvGrpSpPr>
          <p:cNvPr id="4" name="Group 3">
            <a:extLst>
              <a:ext uri="{FF2B5EF4-FFF2-40B4-BE49-F238E27FC236}">
                <a16:creationId xmlns:a16="http://schemas.microsoft.com/office/drawing/2014/main" id="{6EB429FA-CB7C-4E83-92D8-FF224D62F3A6}"/>
              </a:ext>
            </a:extLst>
          </p:cNvPr>
          <p:cNvGrpSpPr/>
          <p:nvPr/>
        </p:nvGrpSpPr>
        <p:grpSpPr>
          <a:xfrm>
            <a:off x="3121819" y="2819400"/>
            <a:ext cx="4267200" cy="1905000"/>
            <a:chOff x="3121819" y="2819400"/>
            <a:chExt cx="4267200" cy="1905000"/>
          </a:xfrm>
        </p:grpSpPr>
        <p:sp>
          <p:nvSpPr>
            <p:cNvPr id="5" name="Rectangle 4">
              <a:extLst>
                <a:ext uri="{FF2B5EF4-FFF2-40B4-BE49-F238E27FC236}">
                  <a16:creationId xmlns:a16="http://schemas.microsoft.com/office/drawing/2014/main" id="{17D4E979-E896-4F3B-8258-97AFDA7DD030}"/>
                </a:ext>
              </a:extLst>
            </p:cNvPr>
            <p:cNvSpPr/>
            <p:nvPr/>
          </p:nvSpPr>
          <p:spPr>
            <a:xfrm>
              <a:off x="3960019" y="2819400"/>
              <a:ext cx="2667000" cy="990600"/>
            </a:xfrm>
            <a:prstGeom prst="rect">
              <a:avLst/>
            </a:prstGeom>
            <a:solidFill>
              <a:schemeClr val="bg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306176A-7DBD-4852-8378-9B318F616966}"/>
                </a:ext>
              </a:extLst>
            </p:cNvPr>
            <p:cNvSpPr/>
            <p:nvPr/>
          </p:nvSpPr>
          <p:spPr>
            <a:xfrm>
              <a:off x="3121819" y="3200400"/>
              <a:ext cx="1524000" cy="152400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01BAA749-3799-4B93-8556-8D7C1D3B3896}"/>
                </a:ext>
              </a:extLst>
            </p:cNvPr>
            <p:cNvSpPr/>
            <p:nvPr/>
          </p:nvSpPr>
          <p:spPr>
            <a:xfrm>
              <a:off x="5865019" y="3200400"/>
              <a:ext cx="1524000" cy="152400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8" name="Straight Connector 7">
            <a:extLst>
              <a:ext uri="{FF2B5EF4-FFF2-40B4-BE49-F238E27FC236}">
                <a16:creationId xmlns:a16="http://schemas.microsoft.com/office/drawing/2014/main" id="{BA40EC72-E6EF-44D0-A5BA-A4CAAB35E46D}"/>
              </a:ext>
            </a:extLst>
          </p:cNvPr>
          <p:cNvCxnSpPr/>
          <p:nvPr/>
        </p:nvCxnSpPr>
        <p:spPr>
          <a:xfrm>
            <a:off x="1216819" y="4724400"/>
            <a:ext cx="82296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ABDF04F-BD4B-4A22-97F4-23A4868510DB}"/>
              </a:ext>
            </a:extLst>
          </p:cNvPr>
          <p:cNvSpPr txBox="1"/>
          <p:nvPr/>
        </p:nvSpPr>
        <p:spPr>
          <a:xfrm>
            <a:off x="8074819" y="2667000"/>
            <a:ext cx="838200" cy="762000"/>
          </a:xfrm>
          <a:prstGeom prst="rect">
            <a:avLst/>
          </a:prstGeom>
        </p:spPr>
        <p:txBody>
          <a:bodyPr vert="horz" wrap="square" lIns="0" tIns="0" rIns="0" bIns="0" rtlCol="0" anchor="t">
            <a:normAutofit/>
          </a:bodyPr>
          <a:lstStyle/>
          <a:p>
            <a:endParaRPr lang="en-US" dirty="0"/>
          </a:p>
        </p:txBody>
      </p:sp>
      <p:sp>
        <p:nvSpPr>
          <p:cNvPr id="10" name="TextBox 9">
            <a:extLst>
              <a:ext uri="{FF2B5EF4-FFF2-40B4-BE49-F238E27FC236}">
                <a16:creationId xmlns:a16="http://schemas.microsoft.com/office/drawing/2014/main" id="{7697C578-1977-4799-AA95-655AC19AB486}"/>
              </a:ext>
            </a:extLst>
          </p:cNvPr>
          <p:cNvSpPr txBox="1"/>
          <p:nvPr/>
        </p:nvSpPr>
        <p:spPr>
          <a:xfrm>
            <a:off x="5103019" y="2971800"/>
            <a:ext cx="457200" cy="533400"/>
          </a:xfrm>
          <a:prstGeom prst="rect">
            <a:avLst/>
          </a:prstGeom>
        </p:spPr>
        <p:txBody>
          <a:bodyPr vert="horz" wrap="square" lIns="0" tIns="0" rIns="0" bIns="0" rtlCol="0" anchor="t">
            <a:normAutofit/>
          </a:bodyPr>
          <a:lstStyle/>
          <a:p>
            <a:r>
              <a:rPr lang="en-US" sz="3200" dirty="0"/>
              <a:t>M</a:t>
            </a:r>
          </a:p>
        </p:txBody>
      </p:sp>
      <p:sp>
        <p:nvSpPr>
          <p:cNvPr id="11" name="TextBox 10">
            <a:extLst>
              <a:ext uri="{FF2B5EF4-FFF2-40B4-BE49-F238E27FC236}">
                <a16:creationId xmlns:a16="http://schemas.microsoft.com/office/drawing/2014/main" id="{15BC1BBB-5762-465B-9EAD-9DDF4F41E87A}"/>
              </a:ext>
            </a:extLst>
          </p:cNvPr>
          <p:cNvSpPr txBox="1"/>
          <p:nvPr/>
        </p:nvSpPr>
        <p:spPr>
          <a:xfrm>
            <a:off x="3655219" y="3581400"/>
            <a:ext cx="457200" cy="533400"/>
          </a:xfrm>
          <a:prstGeom prst="rect">
            <a:avLst/>
          </a:prstGeom>
        </p:spPr>
        <p:txBody>
          <a:bodyPr vert="horz" wrap="square" lIns="0" tIns="0" rIns="0" bIns="0" rtlCol="0" anchor="t">
            <a:normAutofit/>
          </a:bodyPr>
          <a:lstStyle/>
          <a:p>
            <a:r>
              <a:rPr lang="en-US" sz="3200" dirty="0"/>
              <a:t>F</a:t>
            </a:r>
          </a:p>
        </p:txBody>
      </p:sp>
      <p:sp>
        <p:nvSpPr>
          <p:cNvPr id="12" name="Arc 11">
            <a:extLst>
              <a:ext uri="{FF2B5EF4-FFF2-40B4-BE49-F238E27FC236}">
                <a16:creationId xmlns:a16="http://schemas.microsoft.com/office/drawing/2014/main" id="{5D8B0D81-F14D-4C9E-B000-4F14FBBB7359}"/>
              </a:ext>
            </a:extLst>
          </p:cNvPr>
          <p:cNvSpPr/>
          <p:nvPr/>
        </p:nvSpPr>
        <p:spPr>
          <a:xfrm rot="4500000">
            <a:off x="3258823" y="3337405"/>
            <a:ext cx="1219200" cy="1219200"/>
          </a:xfrm>
          <a:prstGeom prst="arc">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9394DB69-D0AD-4A26-8635-A576E55CA477}"/>
              </a:ext>
            </a:extLst>
          </p:cNvPr>
          <p:cNvCxnSpPr/>
          <p:nvPr/>
        </p:nvCxnSpPr>
        <p:spPr>
          <a:xfrm>
            <a:off x="2207419" y="4648200"/>
            <a:ext cx="1143000"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E9AF0C1-6340-40D6-836D-8771E100E804}"/>
              </a:ext>
            </a:extLst>
          </p:cNvPr>
          <p:cNvSpPr txBox="1"/>
          <p:nvPr/>
        </p:nvSpPr>
        <p:spPr>
          <a:xfrm>
            <a:off x="2588419" y="4114800"/>
            <a:ext cx="457200" cy="533400"/>
          </a:xfrm>
          <a:prstGeom prst="rect">
            <a:avLst/>
          </a:prstGeom>
        </p:spPr>
        <p:txBody>
          <a:bodyPr vert="horz" wrap="square" lIns="0" tIns="0" rIns="0" bIns="0" rtlCol="0" anchor="t">
            <a:normAutofit/>
          </a:bodyPr>
          <a:lstStyle/>
          <a:p>
            <a:r>
              <a:rPr lang="en-US" sz="3200" dirty="0"/>
              <a:t>F</a:t>
            </a:r>
            <a:r>
              <a:rPr lang="en-US" sz="3200" baseline="-25000" dirty="0"/>
              <a:t>r</a:t>
            </a:r>
            <a:endParaRPr lang="en-US" sz="3200" dirty="0"/>
          </a:p>
        </p:txBody>
      </p:sp>
      <p:sp>
        <p:nvSpPr>
          <p:cNvPr id="15" name="Oval 14">
            <a:extLst>
              <a:ext uri="{FF2B5EF4-FFF2-40B4-BE49-F238E27FC236}">
                <a16:creationId xmlns:a16="http://schemas.microsoft.com/office/drawing/2014/main" id="{398CA49D-7399-4B40-A084-056D71FE2553}"/>
              </a:ext>
            </a:extLst>
          </p:cNvPr>
          <p:cNvSpPr/>
          <p:nvPr/>
        </p:nvSpPr>
        <p:spPr>
          <a:xfrm>
            <a:off x="3807619" y="46482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4510B37B-FB5A-4BE8-83A9-6404C9CC965E}"/>
              </a:ext>
            </a:extLst>
          </p:cNvPr>
          <p:cNvCxnSpPr/>
          <p:nvPr/>
        </p:nvCxnSpPr>
        <p:spPr>
          <a:xfrm>
            <a:off x="3883819" y="4114800"/>
            <a:ext cx="0" cy="5334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0D9D61E-CE2B-4A2B-971C-BA6392A798B0}"/>
                  </a:ext>
                </a:extLst>
              </p:cNvPr>
              <p:cNvSpPr txBox="1"/>
              <p:nvPr/>
            </p:nvSpPr>
            <p:spPr>
              <a:xfrm>
                <a:off x="2969419" y="4191000"/>
                <a:ext cx="1524000" cy="381000"/>
              </a:xfrm>
              <a:prstGeom prst="rect">
                <a:avLst/>
              </a:prstGeom>
            </p:spPr>
            <p:txBody>
              <a:bodyPr vert="horz" wrap="none" lIns="0" tIns="0" rIns="0" bIns="0" rtlCol="0" anchor="t">
                <a:norm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oMath>
                  </m:oMathPara>
                </a14:m>
                <a:endParaRPr lang="en-US" dirty="0"/>
              </a:p>
            </p:txBody>
          </p:sp>
        </mc:Choice>
        <mc:Fallback xmlns="">
          <p:sp>
            <p:nvSpPr>
              <p:cNvPr id="17" name="TextBox 16">
                <a:extLst>
                  <a:ext uri="{FF2B5EF4-FFF2-40B4-BE49-F238E27FC236}">
                    <a16:creationId xmlns:a16="http://schemas.microsoft.com/office/drawing/2014/main" id="{F0D9D61E-CE2B-4A2B-971C-BA6392A798B0}"/>
                  </a:ext>
                </a:extLst>
              </p:cNvPr>
              <p:cNvSpPr txBox="1">
                <a:spLocks noRot="1" noChangeAspect="1" noMove="1" noResize="1" noEditPoints="1" noAdjustHandles="1" noChangeArrowheads="1" noChangeShapeType="1" noTextEdit="1"/>
              </p:cNvSpPr>
              <p:nvPr/>
            </p:nvSpPr>
            <p:spPr>
              <a:xfrm>
                <a:off x="2969419" y="4191000"/>
                <a:ext cx="1524000" cy="381000"/>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7FFDEAA-C3C6-4E92-950B-F5A6B036E07F}"/>
                  </a:ext>
                </a:extLst>
              </p:cNvPr>
              <p:cNvSpPr txBox="1"/>
              <p:nvPr/>
            </p:nvSpPr>
            <p:spPr>
              <a:xfrm>
                <a:off x="3502819" y="3962400"/>
                <a:ext cx="1524000" cy="381000"/>
              </a:xfrm>
              <a:prstGeom prst="rect">
                <a:avLst/>
              </a:prstGeom>
            </p:spPr>
            <p:txBody>
              <a:bodyPr vert="horz" wrap="none" lIns="0" tIns="0" rIns="0" bIns="0" rtlCol="0" anchor="t">
                <a:norm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𝜏</m:t>
                      </m:r>
                    </m:oMath>
                  </m:oMathPara>
                </a14:m>
                <a:endParaRPr lang="en-US" dirty="0"/>
              </a:p>
            </p:txBody>
          </p:sp>
        </mc:Choice>
        <mc:Fallback xmlns="">
          <p:sp>
            <p:nvSpPr>
              <p:cNvPr id="18" name="TextBox 17">
                <a:extLst>
                  <a:ext uri="{FF2B5EF4-FFF2-40B4-BE49-F238E27FC236}">
                    <a16:creationId xmlns:a16="http://schemas.microsoft.com/office/drawing/2014/main" id="{67FFDEAA-C3C6-4E92-950B-F5A6B036E07F}"/>
                  </a:ext>
                </a:extLst>
              </p:cNvPr>
              <p:cNvSpPr txBox="1">
                <a:spLocks noRot="1" noChangeAspect="1" noMove="1" noResize="1" noEditPoints="1" noAdjustHandles="1" noChangeArrowheads="1" noChangeShapeType="1" noTextEdit="1"/>
              </p:cNvSpPr>
              <p:nvPr/>
            </p:nvSpPr>
            <p:spPr>
              <a:xfrm>
                <a:off x="3502819" y="3962400"/>
                <a:ext cx="1524000" cy="381000"/>
              </a:xfrm>
              <a:prstGeom prst="rect">
                <a:avLst/>
              </a:prstGeom>
              <a:blipFill>
                <a:blip r:embed="rId5"/>
                <a:stretch>
                  <a:fillRect/>
                </a:stretch>
              </a:blipFill>
            </p:spPr>
            <p:txBody>
              <a:bodyPr/>
              <a:lstStyle/>
              <a:p>
                <a:r>
                  <a:rPr lang="en-IN">
                    <a:noFill/>
                  </a:rPr>
                  <a:t> </a:t>
                </a:r>
              </a:p>
            </p:txBody>
          </p:sp>
        </mc:Fallback>
      </mc:AlternateContent>
      <p:cxnSp>
        <p:nvCxnSpPr>
          <p:cNvPr id="19" name="Straight Arrow Connector 18">
            <a:extLst>
              <a:ext uri="{FF2B5EF4-FFF2-40B4-BE49-F238E27FC236}">
                <a16:creationId xmlns:a16="http://schemas.microsoft.com/office/drawing/2014/main" id="{84E49765-F3E4-4A19-98E6-DDC112CFB392}"/>
              </a:ext>
            </a:extLst>
          </p:cNvPr>
          <p:cNvCxnSpPr/>
          <p:nvPr/>
        </p:nvCxnSpPr>
        <p:spPr>
          <a:xfrm>
            <a:off x="3502819" y="4038600"/>
            <a:ext cx="381000"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Object 19">
            <a:extLst>
              <a:ext uri="{FF2B5EF4-FFF2-40B4-BE49-F238E27FC236}">
                <a16:creationId xmlns:a16="http://schemas.microsoft.com/office/drawing/2014/main" id="{9FA9F480-CB2A-4A47-BC16-006B98A0CA05}"/>
              </a:ext>
            </a:extLst>
          </p:cNvPr>
          <p:cNvGraphicFramePr>
            <a:graphicFrameLocks noChangeAspect="1"/>
          </p:cNvGraphicFramePr>
          <p:nvPr>
            <p:extLst>
              <p:ext uri="{D42A27DB-BD31-4B8C-83A1-F6EECF244321}">
                <p14:modId xmlns:p14="http://schemas.microsoft.com/office/powerpoint/2010/main" val="3949060862"/>
              </p:ext>
            </p:extLst>
          </p:nvPr>
        </p:nvGraphicFramePr>
        <p:xfrm>
          <a:off x="2664619" y="5181600"/>
          <a:ext cx="2116137" cy="811212"/>
        </p:xfrm>
        <a:graphic>
          <a:graphicData uri="http://schemas.openxmlformats.org/presentationml/2006/ole">
            <mc:AlternateContent xmlns:mc="http://schemas.openxmlformats.org/markup-compatibility/2006">
              <mc:Choice xmlns:v="urn:schemas-microsoft-com:vml" Requires="v">
                <p:oleObj spid="_x0000_s1028" name="Equation" r:id="rId6" imgW="1091880" imgH="419040" progId="Equation.3">
                  <p:embed/>
                </p:oleObj>
              </mc:Choice>
              <mc:Fallback>
                <p:oleObj name="Equation" r:id="rId6" imgW="1091880" imgH="419040" progId="Equation.3">
                  <p:embed/>
                  <p:pic>
                    <p:nvPicPr>
                      <p:cNvPr id="20" name="Object 19">
                        <a:extLst>
                          <a:ext uri="{FF2B5EF4-FFF2-40B4-BE49-F238E27FC236}">
                            <a16:creationId xmlns:a16="http://schemas.microsoft.com/office/drawing/2014/main" id="{9FA9F480-CB2A-4A47-BC16-006B98A0CA05}"/>
                          </a:ext>
                        </a:extLst>
                      </p:cNvPr>
                      <p:cNvPicPr/>
                      <p:nvPr/>
                    </p:nvPicPr>
                    <p:blipFill>
                      <a:blip r:embed="rId7"/>
                      <a:stretch>
                        <a:fillRect/>
                      </a:stretch>
                    </p:blipFill>
                    <p:spPr>
                      <a:xfrm>
                        <a:off x="2664619" y="5181600"/>
                        <a:ext cx="2116137" cy="811212"/>
                      </a:xfrm>
                      <a:prstGeom prst="rect">
                        <a:avLst/>
                      </a:prstGeom>
                    </p:spPr>
                  </p:pic>
                </p:oleObj>
              </mc:Fallback>
            </mc:AlternateContent>
          </a:graphicData>
        </a:graphic>
      </p:graphicFrame>
      <p:sp>
        <p:nvSpPr>
          <p:cNvPr id="21" name="Right Arrow 33">
            <a:extLst>
              <a:ext uri="{FF2B5EF4-FFF2-40B4-BE49-F238E27FC236}">
                <a16:creationId xmlns:a16="http://schemas.microsoft.com/office/drawing/2014/main" id="{9D10EECE-66CA-4715-A53B-AFC74D78D6AD}"/>
              </a:ext>
            </a:extLst>
          </p:cNvPr>
          <p:cNvSpPr/>
          <p:nvPr/>
        </p:nvSpPr>
        <p:spPr>
          <a:xfrm>
            <a:off x="5407819" y="5562600"/>
            <a:ext cx="461513" cy="22860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91A747DD-59CC-41BF-B290-42AF4EC90EBC}"/>
              </a:ext>
            </a:extLst>
          </p:cNvPr>
          <p:cNvSpPr txBox="1"/>
          <p:nvPr/>
        </p:nvSpPr>
        <p:spPr>
          <a:xfrm>
            <a:off x="6169819" y="5486400"/>
            <a:ext cx="3200400" cy="381000"/>
          </a:xfrm>
          <a:prstGeom prst="rect">
            <a:avLst/>
          </a:prstGeom>
        </p:spPr>
        <p:txBody>
          <a:bodyPr vert="horz" wrap="square" lIns="0" tIns="0" rIns="0" bIns="0" rtlCol="0" anchor="t">
            <a:normAutofit/>
          </a:bodyPr>
          <a:lstStyle/>
          <a:p>
            <a:r>
              <a:rPr lang="en-US" dirty="0"/>
              <a:t>Requires friction (resulting in Fr)</a:t>
            </a:r>
          </a:p>
        </p:txBody>
      </p:sp>
    </p:spTree>
    <p:extLst>
      <p:ext uri="{BB962C8B-B14F-4D97-AF65-F5344CB8AC3E}">
        <p14:creationId xmlns:p14="http://schemas.microsoft.com/office/powerpoint/2010/main" val="2352134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Velocity Control: Friction</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Both dynamic and static friction are present in slip-less rolling</a:t>
            </a:r>
          </a:p>
          <a:p>
            <a:endParaRPr lang="en-US" sz="1050" dirty="0"/>
          </a:p>
          <a:p>
            <a:r>
              <a:rPr lang="en-US" dirty="0"/>
              <a:t>Coulomb friction:</a:t>
            </a:r>
          </a:p>
        </p:txBody>
      </p:sp>
      <p:graphicFrame>
        <p:nvGraphicFramePr>
          <p:cNvPr id="4" name="Object 3">
            <a:extLst>
              <a:ext uri="{FF2B5EF4-FFF2-40B4-BE49-F238E27FC236}">
                <a16:creationId xmlns:a16="http://schemas.microsoft.com/office/drawing/2014/main" id="{7853F9E7-FF17-4921-81F1-E3AD3C19BED4}"/>
              </a:ext>
            </a:extLst>
          </p:cNvPr>
          <p:cNvGraphicFramePr>
            <a:graphicFrameLocks noChangeAspect="1"/>
          </p:cNvGraphicFramePr>
          <p:nvPr>
            <p:extLst>
              <p:ext uri="{D42A27DB-BD31-4B8C-83A1-F6EECF244321}">
                <p14:modId xmlns:p14="http://schemas.microsoft.com/office/powerpoint/2010/main" val="110992737"/>
              </p:ext>
            </p:extLst>
          </p:nvPr>
        </p:nvGraphicFramePr>
        <p:xfrm>
          <a:off x="3274219" y="1828800"/>
          <a:ext cx="1775777" cy="685800"/>
        </p:xfrm>
        <a:graphic>
          <a:graphicData uri="http://schemas.openxmlformats.org/presentationml/2006/ole">
            <mc:AlternateContent xmlns:mc="http://schemas.openxmlformats.org/markup-compatibility/2006">
              <mc:Choice xmlns:v="urn:schemas-microsoft-com:vml" Requires="v">
                <p:oleObj spid="_x0000_s2060" name="Equation" r:id="rId4" imgW="558720" imgH="215640" progId="Equation.3">
                  <p:embed/>
                </p:oleObj>
              </mc:Choice>
              <mc:Fallback>
                <p:oleObj name="Equation" r:id="rId4" imgW="558720" imgH="215640" progId="Equation.3">
                  <p:embed/>
                  <p:pic>
                    <p:nvPicPr>
                      <p:cNvPr id="4" name="Object 3">
                        <a:extLst>
                          <a:ext uri="{FF2B5EF4-FFF2-40B4-BE49-F238E27FC236}">
                            <a16:creationId xmlns:a16="http://schemas.microsoft.com/office/drawing/2014/main" id="{7853F9E7-FF17-4921-81F1-E3AD3C19BED4}"/>
                          </a:ext>
                        </a:extLst>
                      </p:cNvPr>
                      <p:cNvPicPr/>
                      <p:nvPr/>
                    </p:nvPicPr>
                    <p:blipFill>
                      <a:blip r:embed="rId5"/>
                      <a:stretch>
                        <a:fillRect/>
                      </a:stretch>
                    </p:blipFill>
                    <p:spPr>
                      <a:xfrm>
                        <a:off x="3274219" y="1828800"/>
                        <a:ext cx="1775777" cy="685800"/>
                      </a:xfrm>
                      <a:prstGeom prst="rect">
                        <a:avLst/>
                      </a:prstGeom>
                    </p:spPr>
                  </p:pic>
                </p:oleObj>
              </mc:Fallback>
            </mc:AlternateContent>
          </a:graphicData>
        </a:graphic>
      </p:graphicFrame>
      <p:cxnSp>
        <p:nvCxnSpPr>
          <p:cNvPr id="5" name="Straight Arrow Connector 4">
            <a:extLst>
              <a:ext uri="{FF2B5EF4-FFF2-40B4-BE49-F238E27FC236}">
                <a16:creationId xmlns:a16="http://schemas.microsoft.com/office/drawing/2014/main" id="{1EA00E9E-3DCD-4421-9C11-93495D97F74B}"/>
              </a:ext>
            </a:extLst>
          </p:cNvPr>
          <p:cNvCxnSpPr/>
          <p:nvPr/>
        </p:nvCxnSpPr>
        <p:spPr>
          <a:xfrm flipV="1">
            <a:off x="1445419" y="3048000"/>
            <a:ext cx="0" cy="27432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F9197C0-481C-4C57-9379-CFA4B1F00C3D}"/>
              </a:ext>
            </a:extLst>
          </p:cNvPr>
          <p:cNvCxnSpPr/>
          <p:nvPr/>
        </p:nvCxnSpPr>
        <p:spPr>
          <a:xfrm>
            <a:off x="1216819" y="5486400"/>
            <a:ext cx="7543800"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05498B4-511D-4CE4-B62A-13C2E665EFE0}"/>
              </a:ext>
            </a:extLst>
          </p:cNvPr>
          <p:cNvCxnSpPr/>
          <p:nvPr/>
        </p:nvCxnSpPr>
        <p:spPr>
          <a:xfrm flipV="1">
            <a:off x="2588419" y="3810000"/>
            <a:ext cx="1371600" cy="167640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B22E8E5-E60B-44C5-B694-C8BC1F5097EF}"/>
              </a:ext>
            </a:extLst>
          </p:cNvPr>
          <p:cNvCxnSpPr/>
          <p:nvPr/>
        </p:nvCxnSpPr>
        <p:spPr>
          <a:xfrm>
            <a:off x="1445419" y="5486400"/>
            <a:ext cx="1143000"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940EE6-6AAC-49B3-9924-ED09897A679C}"/>
              </a:ext>
            </a:extLst>
          </p:cNvPr>
          <p:cNvCxnSpPr/>
          <p:nvPr/>
        </p:nvCxnSpPr>
        <p:spPr>
          <a:xfrm flipV="1">
            <a:off x="3960019" y="3810000"/>
            <a:ext cx="0" cy="76200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44C9445-3185-4293-A1C1-59ED41579CCB}"/>
              </a:ext>
            </a:extLst>
          </p:cNvPr>
          <p:cNvCxnSpPr/>
          <p:nvPr/>
        </p:nvCxnSpPr>
        <p:spPr>
          <a:xfrm>
            <a:off x="3960019" y="4572000"/>
            <a:ext cx="4495800"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1" name="Object 10">
            <a:extLst>
              <a:ext uri="{FF2B5EF4-FFF2-40B4-BE49-F238E27FC236}">
                <a16:creationId xmlns:a16="http://schemas.microsoft.com/office/drawing/2014/main" id="{00057503-6D4F-4FAF-BFA3-9327FD2DC2CC}"/>
              </a:ext>
            </a:extLst>
          </p:cNvPr>
          <p:cNvGraphicFramePr>
            <a:graphicFrameLocks noChangeAspect="1"/>
          </p:cNvGraphicFramePr>
          <p:nvPr>
            <p:extLst>
              <p:ext uri="{D42A27DB-BD31-4B8C-83A1-F6EECF244321}">
                <p14:modId xmlns:p14="http://schemas.microsoft.com/office/powerpoint/2010/main" val="496113762"/>
              </p:ext>
            </p:extLst>
          </p:nvPr>
        </p:nvGraphicFramePr>
        <p:xfrm>
          <a:off x="835819" y="2667000"/>
          <a:ext cx="403225" cy="563563"/>
        </p:xfrm>
        <a:graphic>
          <a:graphicData uri="http://schemas.openxmlformats.org/presentationml/2006/ole">
            <mc:AlternateContent xmlns:mc="http://schemas.openxmlformats.org/markup-compatibility/2006">
              <mc:Choice xmlns:v="urn:schemas-microsoft-com:vml" Requires="v">
                <p:oleObj spid="_x0000_s2061" name="Equation" r:id="rId6" imgW="126720" imgH="177480" progId="Equation.3">
                  <p:embed/>
                </p:oleObj>
              </mc:Choice>
              <mc:Fallback>
                <p:oleObj name="Equation" r:id="rId6" imgW="126720" imgH="177480" progId="Equation.3">
                  <p:embed/>
                  <p:pic>
                    <p:nvPicPr>
                      <p:cNvPr id="11" name="Object 10">
                        <a:extLst>
                          <a:ext uri="{FF2B5EF4-FFF2-40B4-BE49-F238E27FC236}">
                            <a16:creationId xmlns:a16="http://schemas.microsoft.com/office/drawing/2014/main" id="{00057503-6D4F-4FAF-BFA3-9327FD2DC2CC}"/>
                          </a:ext>
                        </a:extLst>
                      </p:cNvPr>
                      <p:cNvPicPr/>
                      <p:nvPr/>
                    </p:nvPicPr>
                    <p:blipFill>
                      <a:blip r:embed="rId7"/>
                      <a:stretch>
                        <a:fillRect/>
                      </a:stretch>
                    </p:blipFill>
                    <p:spPr>
                      <a:xfrm>
                        <a:off x="835819" y="2667000"/>
                        <a:ext cx="403225" cy="563563"/>
                      </a:xfrm>
                      <a:prstGeom prst="rect">
                        <a:avLst/>
                      </a:prstGeom>
                    </p:spPr>
                  </p:pic>
                </p:oleObj>
              </mc:Fallback>
            </mc:AlternateContent>
          </a:graphicData>
        </a:graphic>
      </p:graphicFrame>
      <p:sp>
        <p:nvSpPr>
          <p:cNvPr id="12" name="Left Brace 11">
            <a:extLst>
              <a:ext uri="{FF2B5EF4-FFF2-40B4-BE49-F238E27FC236}">
                <a16:creationId xmlns:a16="http://schemas.microsoft.com/office/drawing/2014/main" id="{A2BD4517-774D-4198-81F3-E9045FE2D704}"/>
              </a:ext>
            </a:extLst>
          </p:cNvPr>
          <p:cNvSpPr/>
          <p:nvPr/>
        </p:nvSpPr>
        <p:spPr>
          <a:xfrm rot="16200000">
            <a:off x="1917859" y="5166360"/>
            <a:ext cx="198120" cy="990600"/>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id="{D8373A7E-FFBE-423C-8325-23A7E10AB49B}"/>
              </a:ext>
            </a:extLst>
          </p:cNvPr>
          <p:cNvSpPr txBox="1"/>
          <p:nvPr/>
        </p:nvSpPr>
        <p:spPr>
          <a:xfrm>
            <a:off x="5179219" y="5715000"/>
            <a:ext cx="2362200" cy="457200"/>
          </a:xfrm>
          <a:prstGeom prst="rect">
            <a:avLst/>
          </a:prstGeom>
        </p:spPr>
        <p:txBody>
          <a:bodyPr vert="horz" wrap="square" lIns="0" tIns="0" rIns="0" bIns="0" rtlCol="0" anchor="t">
            <a:normAutofit/>
          </a:bodyPr>
          <a:lstStyle/>
          <a:p>
            <a:r>
              <a:rPr lang="en-US" sz="2400" dirty="0"/>
              <a:t>PWM</a:t>
            </a:r>
          </a:p>
        </p:txBody>
      </p:sp>
      <p:sp>
        <p:nvSpPr>
          <p:cNvPr id="14" name="TextBox 13">
            <a:extLst>
              <a:ext uri="{FF2B5EF4-FFF2-40B4-BE49-F238E27FC236}">
                <a16:creationId xmlns:a16="http://schemas.microsoft.com/office/drawing/2014/main" id="{7BFF8776-C7DC-464B-8506-47D6B51A1625}"/>
              </a:ext>
            </a:extLst>
          </p:cNvPr>
          <p:cNvSpPr txBox="1"/>
          <p:nvPr/>
        </p:nvSpPr>
        <p:spPr>
          <a:xfrm>
            <a:off x="4341019" y="2590800"/>
            <a:ext cx="2362200" cy="457200"/>
          </a:xfrm>
          <a:prstGeom prst="rect">
            <a:avLst/>
          </a:prstGeom>
        </p:spPr>
        <p:txBody>
          <a:bodyPr vert="horz" wrap="square" lIns="0" tIns="0" rIns="0" bIns="0" rtlCol="0" anchor="t">
            <a:normAutofit/>
          </a:bodyPr>
          <a:lstStyle/>
          <a:p>
            <a:r>
              <a:rPr lang="en-US" sz="2000" dirty="0"/>
              <a:t>At rest</a:t>
            </a:r>
          </a:p>
        </p:txBody>
      </p:sp>
      <p:cxnSp>
        <p:nvCxnSpPr>
          <p:cNvPr id="15" name="Straight Connector 14">
            <a:extLst>
              <a:ext uri="{FF2B5EF4-FFF2-40B4-BE49-F238E27FC236}">
                <a16:creationId xmlns:a16="http://schemas.microsoft.com/office/drawing/2014/main" id="{7EBE5E0F-2251-4E04-A0BA-656EB9AA42CA}"/>
              </a:ext>
            </a:extLst>
          </p:cNvPr>
          <p:cNvCxnSpPr/>
          <p:nvPr/>
        </p:nvCxnSpPr>
        <p:spPr>
          <a:xfrm>
            <a:off x="1521619" y="3810000"/>
            <a:ext cx="6934200"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DF2873B-2F79-414D-9547-590A73781BBB}"/>
              </a:ext>
            </a:extLst>
          </p:cNvPr>
          <p:cNvSpPr txBox="1"/>
          <p:nvPr/>
        </p:nvSpPr>
        <p:spPr>
          <a:xfrm>
            <a:off x="1064419" y="5943600"/>
            <a:ext cx="2362200" cy="457200"/>
          </a:xfrm>
          <a:prstGeom prst="rect">
            <a:avLst/>
          </a:prstGeom>
        </p:spPr>
        <p:txBody>
          <a:bodyPr vert="horz" wrap="square" lIns="0" tIns="0" rIns="0" bIns="0" rtlCol="0" anchor="t">
            <a:normAutofit/>
          </a:bodyPr>
          <a:lstStyle/>
          <a:p>
            <a:r>
              <a:rPr lang="en-US" dirty="0"/>
              <a:t>Static friction in bearings</a:t>
            </a:r>
          </a:p>
        </p:txBody>
      </p:sp>
      <p:graphicFrame>
        <p:nvGraphicFramePr>
          <p:cNvPr id="17" name="Object 16">
            <a:extLst>
              <a:ext uri="{FF2B5EF4-FFF2-40B4-BE49-F238E27FC236}">
                <a16:creationId xmlns:a16="http://schemas.microsoft.com/office/drawing/2014/main" id="{B48E98AB-220A-49D0-853C-AD9DAD74AF3C}"/>
              </a:ext>
            </a:extLst>
          </p:cNvPr>
          <p:cNvGraphicFramePr>
            <a:graphicFrameLocks noChangeAspect="1"/>
          </p:cNvGraphicFramePr>
          <p:nvPr>
            <p:extLst>
              <p:ext uri="{D42A27DB-BD31-4B8C-83A1-F6EECF244321}">
                <p14:modId xmlns:p14="http://schemas.microsoft.com/office/powerpoint/2010/main" val="460959262"/>
              </p:ext>
            </p:extLst>
          </p:nvPr>
        </p:nvGraphicFramePr>
        <p:xfrm>
          <a:off x="8970168" y="3220997"/>
          <a:ext cx="1947862" cy="868363"/>
        </p:xfrm>
        <a:graphic>
          <a:graphicData uri="http://schemas.openxmlformats.org/presentationml/2006/ole">
            <mc:AlternateContent xmlns:mc="http://schemas.openxmlformats.org/markup-compatibility/2006">
              <mc:Choice xmlns:v="urn:schemas-microsoft-com:vml" Requires="v">
                <p:oleObj spid="_x0000_s2062" name="Equation" r:id="rId8" imgW="939600" imgH="419040" progId="Equation.3">
                  <p:embed/>
                </p:oleObj>
              </mc:Choice>
              <mc:Fallback>
                <p:oleObj name="Equation" r:id="rId8" imgW="939600" imgH="419040" progId="Equation.3">
                  <p:embed/>
                  <p:pic>
                    <p:nvPicPr>
                      <p:cNvPr id="17" name="Object 16">
                        <a:extLst>
                          <a:ext uri="{FF2B5EF4-FFF2-40B4-BE49-F238E27FC236}">
                            <a16:creationId xmlns:a16="http://schemas.microsoft.com/office/drawing/2014/main" id="{B48E98AB-220A-49D0-853C-AD9DAD74AF3C}"/>
                          </a:ext>
                        </a:extLst>
                      </p:cNvPr>
                      <p:cNvPicPr/>
                      <p:nvPr/>
                    </p:nvPicPr>
                    <p:blipFill>
                      <a:blip r:embed="rId9"/>
                      <a:stretch>
                        <a:fillRect/>
                      </a:stretch>
                    </p:blipFill>
                    <p:spPr>
                      <a:xfrm>
                        <a:off x="8970168" y="3220997"/>
                        <a:ext cx="1947862" cy="86836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804E9A2D-BDA0-41DE-8437-C182221BE16F}"/>
              </a:ext>
            </a:extLst>
          </p:cNvPr>
          <p:cNvGraphicFramePr>
            <a:graphicFrameLocks noChangeAspect="1"/>
          </p:cNvGraphicFramePr>
          <p:nvPr>
            <p:extLst>
              <p:ext uri="{D42A27DB-BD31-4B8C-83A1-F6EECF244321}">
                <p14:modId xmlns:p14="http://schemas.microsoft.com/office/powerpoint/2010/main" val="2761925588"/>
              </p:ext>
            </p:extLst>
          </p:nvPr>
        </p:nvGraphicFramePr>
        <p:xfrm>
          <a:off x="8970168" y="4191000"/>
          <a:ext cx="2000250" cy="869950"/>
        </p:xfrm>
        <a:graphic>
          <a:graphicData uri="http://schemas.openxmlformats.org/presentationml/2006/ole">
            <mc:AlternateContent xmlns:mc="http://schemas.openxmlformats.org/markup-compatibility/2006">
              <mc:Choice xmlns:v="urn:schemas-microsoft-com:vml" Requires="v">
                <p:oleObj spid="_x0000_s2063" name="Equation" r:id="rId10" imgW="965160" imgH="419040" progId="Equation.3">
                  <p:embed/>
                </p:oleObj>
              </mc:Choice>
              <mc:Fallback>
                <p:oleObj name="Equation" r:id="rId10" imgW="965160" imgH="419040" progId="Equation.3">
                  <p:embed/>
                  <p:pic>
                    <p:nvPicPr>
                      <p:cNvPr id="18" name="Object 17">
                        <a:extLst>
                          <a:ext uri="{FF2B5EF4-FFF2-40B4-BE49-F238E27FC236}">
                            <a16:creationId xmlns:a16="http://schemas.microsoft.com/office/drawing/2014/main" id="{804E9A2D-BDA0-41DE-8437-C182221BE16F}"/>
                          </a:ext>
                        </a:extLst>
                      </p:cNvPr>
                      <p:cNvPicPr/>
                      <p:nvPr/>
                    </p:nvPicPr>
                    <p:blipFill>
                      <a:blip r:embed="rId11"/>
                      <a:stretch>
                        <a:fillRect/>
                      </a:stretch>
                    </p:blipFill>
                    <p:spPr>
                      <a:xfrm>
                        <a:off x="8970168" y="4191000"/>
                        <a:ext cx="2000250" cy="869950"/>
                      </a:xfrm>
                      <a:prstGeom prst="rect">
                        <a:avLst/>
                      </a:prstGeom>
                    </p:spPr>
                  </p:pic>
                </p:oleObj>
              </mc:Fallback>
            </mc:AlternateContent>
          </a:graphicData>
        </a:graphic>
      </p:graphicFrame>
      <p:cxnSp>
        <p:nvCxnSpPr>
          <p:cNvPr id="19" name="Straight Arrow Connector 18">
            <a:extLst>
              <a:ext uri="{FF2B5EF4-FFF2-40B4-BE49-F238E27FC236}">
                <a16:creationId xmlns:a16="http://schemas.microsoft.com/office/drawing/2014/main" id="{41BB04EE-6413-44CA-8D15-2B6367959841}"/>
              </a:ext>
            </a:extLst>
          </p:cNvPr>
          <p:cNvCxnSpPr/>
          <p:nvPr/>
        </p:nvCxnSpPr>
        <p:spPr>
          <a:xfrm flipV="1">
            <a:off x="3960019" y="4876800"/>
            <a:ext cx="0" cy="11430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5253564-7D8A-4975-A6A5-4B45BB1DC4B1}"/>
              </a:ext>
            </a:extLst>
          </p:cNvPr>
          <p:cNvSpPr txBox="1"/>
          <p:nvPr/>
        </p:nvSpPr>
        <p:spPr>
          <a:xfrm>
            <a:off x="3655219" y="6172200"/>
            <a:ext cx="2362200" cy="457200"/>
          </a:xfrm>
          <a:prstGeom prst="rect">
            <a:avLst/>
          </a:prstGeom>
        </p:spPr>
        <p:txBody>
          <a:bodyPr vert="horz" wrap="square" lIns="0" tIns="0" rIns="0" bIns="0" rtlCol="0" anchor="t">
            <a:normAutofit/>
          </a:bodyPr>
          <a:lstStyle/>
          <a:p>
            <a:r>
              <a:rPr lang="en-US" dirty="0"/>
              <a:t>Slippage</a:t>
            </a:r>
          </a:p>
        </p:txBody>
      </p:sp>
      <p:graphicFrame>
        <p:nvGraphicFramePr>
          <p:cNvPr id="21" name="Object 20">
            <a:extLst>
              <a:ext uri="{FF2B5EF4-FFF2-40B4-BE49-F238E27FC236}">
                <a16:creationId xmlns:a16="http://schemas.microsoft.com/office/drawing/2014/main" id="{B21405C1-AE4B-4F87-A422-E1CA829DC6E0}"/>
              </a:ext>
            </a:extLst>
          </p:cNvPr>
          <p:cNvGraphicFramePr>
            <a:graphicFrameLocks noChangeAspect="1"/>
          </p:cNvGraphicFramePr>
          <p:nvPr>
            <p:extLst>
              <p:ext uri="{D42A27DB-BD31-4B8C-83A1-F6EECF244321}">
                <p14:modId xmlns:p14="http://schemas.microsoft.com/office/powerpoint/2010/main" val="127200713"/>
              </p:ext>
            </p:extLst>
          </p:nvPr>
        </p:nvGraphicFramePr>
        <p:xfrm>
          <a:off x="5179219" y="2588876"/>
          <a:ext cx="789781" cy="382924"/>
        </p:xfrm>
        <a:graphic>
          <a:graphicData uri="http://schemas.openxmlformats.org/presentationml/2006/ole">
            <mc:AlternateContent xmlns:mc="http://schemas.openxmlformats.org/markup-compatibility/2006">
              <mc:Choice xmlns:v="urn:schemas-microsoft-com:vml" Requires="v">
                <p:oleObj spid="_x0000_s2064" name="Equation" r:id="rId12" imgW="444240" imgH="215640" progId="Equation.3">
                  <p:embed/>
                </p:oleObj>
              </mc:Choice>
              <mc:Fallback>
                <p:oleObj name="Equation" r:id="rId12" imgW="444240" imgH="215640" progId="Equation.3">
                  <p:embed/>
                  <p:pic>
                    <p:nvPicPr>
                      <p:cNvPr id="21" name="Object 20">
                        <a:extLst>
                          <a:ext uri="{FF2B5EF4-FFF2-40B4-BE49-F238E27FC236}">
                            <a16:creationId xmlns:a16="http://schemas.microsoft.com/office/drawing/2014/main" id="{B21405C1-AE4B-4F87-A422-E1CA829DC6E0}"/>
                          </a:ext>
                        </a:extLst>
                      </p:cNvPr>
                      <p:cNvPicPr/>
                      <p:nvPr/>
                    </p:nvPicPr>
                    <p:blipFill>
                      <a:blip r:embed="rId13"/>
                      <a:stretch>
                        <a:fillRect/>
                      </a:stretch>
                    </p:blipFill>
                    <p:spPr>
                      <a:xfrm>
                        <a:off x="5179219" y="2588876"/>
                        <a:ext cx="789781" cy="382924"/>
                      </a:xfrm>
                      <a:prstGeom prst="rect">
                        <a:avLst/>
                      </a:prstGeom>
                    </p:spPr>
                  </p:pic>
                </p:oleObj>
              </mc:Fallback>
            </mc:AlternateContent>
          </a:graphicData>
        </a:graphic>
      </p:graphicFrame>
      <p:cxnSp>
        <p:nvCxnSpPr>
          <p:cNvPr id="22" name="Straight Arrow Connector 21">
            <a:extLst>
              <a:ext uri="{FF2B5EF4-FFF2-40B4-BE49-F238E27FC236}">
                <a16:creationId xmlns:a16="http://schemas.microsoft.com/office/drawing/2014/main" id="{6358892D-79B0-4AF4-95C0-5151D645EB0C}"/>
              </a:ext>
            </a:extLst>
          </p:cNvPr>
          <p:cNvCxnSpPr>
            <a:cxnSpLocks/>
          </p:cNvCxnSpPr>
          <p:nvPr/>
        </p:nvCxnSpPr>
        <p:spPr>
          <a:xfrm flipH="1">
            <a:off x="8532018" y="3706668"/>
            <a:ext cx="318294" cy="76346"/>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BF9F47E-376D-451C-9C26-D1AA4F1EBFF8}"/>
              </a:ext>
            </a:extLst>
          </p:cNvPr>
          <p:cNvCxnSpPr>
            <a:cxnSpLocks/>
          </p:cNvCxnSpPr>
          <p:nvPr/>
        </p:nvCxnSpPr>
        <p:spPr>
          <a:xfrm flipH="1" flipV="1">
            <a:off x="8559052" y="4579038"/>
            <a:ext cx="291260" cy="46937"/>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703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Velocity Control: Friction</a:t>
            </a:r>
          </a:p>
        </p:txBody>
      </p:sp>
      <p:cxnSp>
        <p:nvCxnSpPr>
          <p:cNvPr id="6" name="Straight Arrow Connector 5">
            <a:extLst>
              <a:ext uri="{FF2B5EF4-FFF2-40B4-BE49-F238E27FC236}">
                <a16:creationId xmlns:a16="http://schemas.microsoft.com/office/drawing/2014/main" id="{1232E46F-0FD5-4785-925A-C0125E35AA44}"/>
              </a:ext>
            </a:extLst>
          </p:cNvPr>
          <p:cNvCxnSpPr/>
          <p:nvPr/>
        </p:nvCxnSpPr>
        <p:spPr>
          <a:xfrm flipV="1">
            <a:off x="1445419" y="1752600"/>
            <a:ext cx="0" cy="46482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5555A18-959B-4C28-BBB0-7C6675B2FB6A}"/>
              </a:ext>
            </a:extLst>
          </p:cNvPr>
          <p:cNvCxnSpPr/>
          <p:nvPr/>
        </p:nvCxnSpPr>
        <p:spPr>
          <a:xfrm>
            <a:off x="1216819" y="4191000"/>
            <a:ext cx="7543800"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33A8258-19EB-4957-805E-0BF82E2B6DD1}"/>
              </a:ext>
            </a:extLst>
          </p:cNvPr>
          <p:cNvCxnSpPr/>
          <p:nvPr/>
        </p:nvCxnSpPr>
        <p:spPr>
          <a:xfrm flipV="1">
            <a:off x="1466201" y="2514600"/>
            <a:ext cx="2493818" cy="304800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03DD223-EEF8-4D04-B889-81AF3CC035A5}"/>
              </a:ext>
            </a:extLst>
          </p:cNvPr>
          <p:cNvCxnSpPr/>
          <p:nvPr/>
        </p:nvCxnSpPr>
        <p:spPr>
          <a:xfrm flipV="1">
            <a:off x="3960019" y="2514600"/>
            <a:ext cx="0" cy="76200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BB8C1E0-EF54-4BD5-AF48-9D66A60F772F}"/>
              </a:ext>
            </a:extLst>
          </p:cNvPr>
          <p:cNvCxnSpPr/>
          <p:nvPr/>
        </p:nvCxnSpPr>
        <p:spPr>
          <a:xfrm>
            <a:off x="3960019" y="3276600"/>
            <a:ext cx="4495800"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1" name="Object 10">
            <a:extLst>
              <a:ext uri="{FF2B5EF4-FFF2-40B4-BE49-F238E27FC236}">
                <a16:creationId xmlns:a16="http://schemas.microsoft.com/office/drawing/2014/main" id="{753A1677-D306-4BD7-AB1E-8330CD5528AC}"/>
              </a:ext>
            </a:extLst>
          </p:cNvPr>
          <p:cNvGraphicFramePr>
            <a:graphicFrameLocks noChangeAspect="1"/>
          </p:cNvGraphicFramePr>
          <p:nvPr>
            <p:extLst>
              <p:ext uri="{D42A27DB-BD31-4B8C-83A1-F6EECF244321}">
                <p14:modId xmlns:p14="http://schemas.microsoft.com/office/powerpoint/2010/main" val="3731020613"/>
              </p:ext>
            </p:extLst>
          </p:nvPr>
        </p:nvGraphicFramePr>
        <p:xfrm>
          <a:off x="835819" y="1371600"/>
          <a:ext cx="403225" cy="563563"/>
        </p:xfrm>
        <a:graphic>
          <a:graphicData uri="http://schemas.openxmlformats.org/presentationml/2006/ole">
            <mc:AlternateContent xmlns:mc="http://schemas.openxmlformats.org/markup-compatibility/2006">
              <mc:Choice xmlns:v="urn:schemas-microsoft-com:vml" Requires="v">
                <p:oleObj spid="_x0000_s3084" name="Equation" r:id="rId4" imgW="126720" imgH="177480" progId="Equation.3">
                  <p:embed/>
                </p:oleObj>
              </mc:Choice>
              <mc:Fallback>
                <p:oleObj name="Equation" r:id="rId4" imgW="126720" imgH="177480" progId="Equation.3">
                  <p:embed/>
                  <p:pic>
                    <p:nvPicPr>
                      <p:cNvPr id="11" name="Object 10">
                        <a:extLst>
                          <a:ext uri="{FF2B5EF4-FFF2-40B4-BE49-F238E27FC236}">
                            <a16:creationId xmlns:a16="http://schemas.microsoft.com/office/drawing/2014/main" id="{753A1677-D306-4BD7-AB1E-8330CD5528AC}"/>
                          </a:ext>
                        </a:extLst>
                      </p:cNvPr>
                      <p:cNvPicPr/>
                      <p:nvPr/>
                    </p:nvPicPr>
                    <p:blipFill>
                      <a:blip r:embed="rId5"/>
                      <a:stretch>
                        <a:fillRect/>
                      </a:stretch>
                    </p:blipFill>
                    <p:spPr>
                      <a:xfrm>
                        <a:off x="835819" y="1371600"/>
                        <a:ext cx="403225" cy="563563"/>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B92F258D-CD31-4B65-867A-8BA90349283E}"/>
              </a:ext>
            </a:extLst>
          </p:cNvPr>
          <p:cNvSpPr txBox="1"/>
          <p:nvPr/>
        </p:nvSpPr>
        <p:spPr>
          <a:xfrm>
            <a:off x="8684419" y="4419600"/>
            <a:ext cx="2362200" cy="457200"/>
          </a:xfrm>
          <a:prstGeom prst="rect">
            <a:avLst/>
          </a:prstGeom>
        </p:spPr>
        <p:txBody>
          <a:bodyPr vert="horz" wrap="square" lIns="0" tIns="0" rIns="0" bIns="0" rtlCol="0" anchor="t">
            <a:normAutofit/>
          </a:bodyPr>
          <a:lstStyle/>
          <a:p>
            <a:r>
              <a:rPr lang="en-US" sz="2400" dirty="0"/>
              <a:t>PWM</a:t>
            </a:r>
          </a:p>
        </p:txBody>
      </p:sp>
      <p:sp>
        <p:nvSpPr>
          <p:cNvPr id="13" name="TextBox 12">
            <a:extLst>
              <a:ext uri="{FF2B5EF4-FFF2-40B4-BE49-F238E27FC236}">
                <a16:creationId xmlns:a16="http://schemas.microsoft.com/office/drawing/2014/main" id="{A85F24A2-1EFD-49AD-9CB0-E6F6BDFF8676}"/>
              </a:ext>
            </a:extLst>
          </p:cNvPr>
          <p:cNvSpPr txBox="1"/>
          <p:nvPr/>
        </p:nvSpPr>
        <p:spPr>
          <a:xfrm>
            <a:off x="4341019" y="1219200"/>
            <a:ext cx="2362200" cy="457200"/>
          </a:xfrm>
          <a:prstGeom prst="rect">
            <a:avLst/>
          </a:prstGeom>
        </p:spPr>
        <p:txBody>
          <a:bodyPr vert="horz" wrap="square" lIns="0" tIns="0" rIns="0" bIns="0" rtlCol="0" anchor="t">
            <a:normAutofit/>
          </a:bodyPr>
          <a:lstStyle/>
          <a:p>
            <a:r>
              <a:rPr lang="en-US" sz="2000" dirty="0"/>
              <a:t>In motion</a:t>
            </a:r>
          </a:p>
        </p:txBody>
      </p:sp>
      <p:cxnSp>
        <p:nvCxnSpPr>
          <p:cNvPr id="14" name="Straight Connector 13">
            <a:extLst>
              <a:ext uri="{FF2B5EF4-FFF2-40B4-BE49-F238E27FC236}">
                <a16:creationId xmlns:a16="http://schemas.microsoft.com/office/drawing/2014/main" id="{6CDA1817-4604-48D8-A6D2-A3E80E1F2C13}"/>
              </a:ext>
            </a:extLst>
          </p:cNvPr>
          <p:cNvCxnSpPr/>
          <p:nvPr/>
        </p:nvCxnSpPr>
        <p:spPr>
          <a:xfrm>
            <a:off x="1521619" y="2514600"/>
            <a:ext cx="6934200"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5" name="Object 14">
            <a:extLst>
              <a:ext uri="{FF2B5EF4-FFF2-40B4-BE49-F238E27FC236}">
                <a16:creationId xmlns:a16="http://schemas.microsoft.com/office/drawing/2014/main" id="{3AA29AD0-2004-447E-A989-F1F241ED32CA}"/>
              </a:ext>
            </a:extLst>
          </p:cNvPr>
          <p:cNvGraphicFramePr>
            <a:graphicFrameLocks noChangeAspect="1"/>
          </p:cNvGraphicFramePr>
          <p:nvPr>
            <p:extLst>
              <p:ext uri="{D42A27DB-BD31-4B8C-83A1-F6EECF244321}">
                <p14:modId xmlns:p14="http://schemas.microsoft.com/office/powerpoint/2010/main" val="1815319066"/>
              </p:ext>
            </p:extLst>
          </p:nvPr>
        </p:nvGraphicFramePr>
        <p:xfrm>
          <a:off x="8890910" y="1569142"/>
          <a:ext cx="1949217" cy="815975"/>
        </p:xfrm>
        <a:graphic>
          <a:graphicData uri="http://schemas.openxmlformats.org/presentationml/2006/ole">
            <mc:AlternateContent xmlns:mc="http://schemas.openxmlformats.org/markup-compatibility/2006">
              <mc:Choice xmlns:v="urn:schemas-microsoft-com:vml" Requires="v">
                <p:oleObj spid="_x0000_s3085" name="Equation" r:id="rId6" imgW="939600" imgH="393480" progId="Equation.3">
                  <p:embed/>
                </p:oleObj>
              </mc:Choice>
              <mc:Fallback>
                <p:oleObj name="Equation" r:id="rId6" imgW="939600" imgH="393480" progId="Equation.3">
                  <p:embed/>
                  <p:pic>
                    <p:nvPicPr>
                      <p:cNvPr id="15" name="Object 14">
                        <a:extLst>
                          <a:ext uri="{FF2B5EF4-FFF2-40B4-BE49-F238E27FC236}">
                            <a16:creationId xmlns:a16="http://schemas.microsoft.com/office/drawing/2014/main" id="{3AA29AD0-2004-447E-A989-F1F241ED32CA}"/>
                          </a:ext>
                        </a:extLst>
                      </p:cNvPr>
                      <p:cNvPicPr/>
                      <p:nvPr/>
                    </p:nvPicPr>
                    <p:blipFill>
                      <a:blip r:embed="rId7"/>
                      <a:stretch>
                        <a:fillRect/>
                      </a:stretch>
                    </p:blipFill>
                    <p:spPr>
                      <a:xfrm>
                        <a:off x="8890910" y="1569142"/>
                        <a:ext cx="1949217" cy="81597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8ED5C4F5-9325-4354-AEB1-F820ED572BFF}"/>
              </a:ext>
            </a:extLst>
          </p:cNvPr>
          <p:cNvGraphicFramePr>
            <a:graphicFrameLocks noChangeAspect="1"/>
          </p:cNvGraphicFramePr>
          <p:nvPr>
            <p:extLst>
              <p:ext uri="{D42A27DB-BD31-4B8C-83A1-F6EECF244321}">
                <p14:modId xmlns:p14="http://schemas.microsoft.com/office/powerpoint/2010/main" val="3542544926"/>
              </p:ext>
            </p:extLst>
          </p:nvPr>
        </p:nvGraphicFramePr>
        <p:xfrm>
          <a:off x="9019381" y="3081338"/>
          <a:ext cx="2027238" cy="815975"/>
        </p:xfrm>
        <a:graphic>
          <a:graphicData uri="http://schemas.openxmlformats.org/presentationml/2006/ole">
            <mc:AlternateContent xmlns:mc="http://schemas.openxmlformats.org/markup-compatibility/2006">
              <mc:Choice xmlns:v="urn:schemas-microsoft-com:vml" Requires="v">
                <p:oleObj spid="_x0000_s3086" name="Equation" r:id="rId8" imgW="977760" imgH="393480" progId="Equation.3">
                  <p:embed/>
                </p:oleObj>
              </mc:Choice>
              <mc:Fallback>
                <p:oleObj name="Equation" r:id="rId8" imgW="977760" imgH="393480" progId="Equation.3">
                  <p:embed/>
                  <p:pic>
                    <p:nvPicPr>
                      <p:cNvPr id="16" name="Object 15">
                        <a:extLst>
                          <a:ext uri="{FF2B5EF4-FFF2-40B4-BE49-F238E27FC236}">
                            <a16:creationId xmlns:a16="http://schemas.microsoft.com/office/drawing/2014/main" id="{8ED5C4F5-9325-4354-AEB1-F820ED572BFF}"/>
                          </a:ext>
                        </a:extLst>
                      </p:cNvPr>
                      <p:cNvPicPr/>
                      <p:nvPr/>
                    </p:nvPicPr>
                    <p:blipFill>
                      <a:blip r:embed="rId9"/>
                      <a:stretch>
                        <a:fillRect/>
                      </a:stretch>
                    </p:blipFill>
                    <p:spPr>
                      <a:xfrm>
                        <a:off x="9019381" y="3081338"/>
                        <a:ext cx="2027238" cy="815975"/>
                      </a:xfrm>
                      <a:prstGeom prst="rect">
                        <a:avLst/>
                      </a:prstGeom>
                    </p:spPr>
                  </p:pic>
                </p:oleObj>
              </mc:Fallback>
            </mc:AlternateContent>
          </a:graphicData>
        </a:graphic>
      </p:graphicFrame>
      <p:cxnSp>
        <p:nvCxnSpPr>
          <p:cNvPr id="17" name="Straight Arrow Connector 16">
            <a:extLst>
              <a:ext uri="{FF2B5EF4-FFF2-40B4-BE49-F238E27FC236}">
                <a16:creationId xmlns:a16="http://schemas.microsoft.com/office/drawing/2014/main" id="{B0C29014-1E73-4397-9EBC-2075965E479C}"/>
              </a:ext>
            </a:extLst>
          </p:cNvPr>
          <p:cNvCxnSpPr/>
          <p:nvPr/>
        </p:nvCxnSpPr>
        <p:spPr>
          <a:xfrm flipV="1">
            <a:off x="3960019" y="3429000"/>
            <a:ext cx="0" cy="12954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F90A689-FB0D-4BF1-908C-9C12D8F59615}"/>
              </a:ext>
            </a:extLst>
          </p:cNvPr>
          <p:cNvSpPr txBox="1"/>
          <p:nvPr/>
        </p:nvSpPr>
        <p:spPr>
          <a:xfrm>
            <a:off x="3655219" y="4876800"/>
            <a:ext cx="2362200" cy="457200"/>
          </a:xfrm>
          <a:prstGeom prst="rect">
            <a:avLst/>
          </a:prstGeom>
        </p:spPr>
        <p:txBody>
          <a:bodyPr vert="horz" wrap="square" lIns="0" tIns="0" rIns="0" bIns="0" rtlCol="0" anchor="t">
            <a:normAutofit/>
          </a:bodyPr>
          <a:lstStyle/>
          <a:p>
            <a:r>
              <a:rPr lang="en-US" dirty="0"/>
              <a:t>Slippage</a:t>
            </a:r>
          </a:p>
        </p:txBody>
      </p:sp>
      <p:graphicFrame>
        <p:nvGraphicFramePr>
          <p:cNvPr id="19" name="Object 18">
            <a:extLst>
              <a:ext uri="{FF2B5EF4-FFF2-40B4-BE49-F238E27FC236}">
                <a16:creationId xmlns:a16="http://schemas.microsoft.com/office/drawing/2014/main" id="{54AE3397-6D7B-4C2E-A289-D8819CBBA974}"/>
              </a:ext>
            </a:extLst>
          </p:cNvPr>
          <p:cNvGraphicFramePr>
            <a:graphicFrameLocks noChangeAspect="1"/>
          </p:cNvGraphicFramePr>
          <p:nvPr>
            <p:extLst>
              <p:ext uri="{D42A27DB-BD31-4B8C-83A1-F6EECF244321}">
                <p14:modId xmlns:p14="http://schemas.microsoft.com/office/powerpoint/2010/main" val="767780258"/>
              </p:ext>
            </p:extLst>
          </p:nvPr>
        </p:nvGraphicFramePr>
        <p:xfrm>
          <a:off x="5407819" y="1219200"/>
          <a:ext cx="789781" cy="382924"/>
        </p:xfrm>
        <a:graphic>
          <a:graphicData uri="http://schemas.openxmlformats.org/presentationml/2006/ole">
            <mc:AlternateContent xmlns:mc="http://schemas.openxmlformats.org/markup-compatibility/2006">
              <mc:Choice xmlns:v="urn:schemas-microsoft-com:vml" Requires="v">
                <p:oleObj spid="_x0000_s3087" name="Equation" r:id="rId10" imgW="444240" imgH="215640" progId="Equation.3">
                  <p:embed/>
                </p:oleObj>
              </mc:Choice>
              <mc:Fallback>
                <p:oleObj name="Equation" r:id="rId10" imgW="444240" imgH="215640" progId="Equation.3">
                  <p:embed/>
                  <p:pic>
                    <p:nvPicPr>
                      <p:cNvPr id="19" name="Object 18">
                        <a:extLst>
                          <a:ext uri="{FF2B5EF4-FFF2-40B4-BE49-F238E27FC236}">
                            <a16:creationId xmlns:a16="http://schemas.microsoft.com/office/drawing/2014/main" id="{54AE3397-6D7B-4C2E-A289-D8819CBBA974}"/>
                          </a:ext>
                        </a:extLst>
                      </p:cNvPr>
                      <p:cNvPicPr/>
                      <p:nvPr/>
                    </p:nvPicPr>
                    <p:blipFill>
                      <a:blip r:embed="rId11"/>
                      <a:stretch>
                        <a:fillRect/>
                      </a:stretch>
                    </p:blipFill>
                    <p:spPr>
                      <a:xfrm>
                        <a:off x="5407819" y="1219200"/>
                        <a:ext cx="789781" cy="382924"/>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04C64D7B-6315-4C7D-A573-7EE5BADBF098}"/>
              </a:ext>
            </a:extLst>
          </p:cNvPr>
          <p:cNvCxnSpPr/>
          <p:nvPr/>
        </p:nvCxnSpPr>
        <p:spPr>
          <a:xfrm flipV="1">
            <a:off x="1396928" y="2514600"/>
            <a:ext cx="3553691" cy="434340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F8B70DB-40AA-4341-935A-9BFC5FD3DB8C}"/>
              </a:ext>
            </a:extLst>
          </p:cNvPr>
          <p:cNvCxnSpPr/>
          <p:nvPr/>
        </p:nvCxnSpPr>
        <p:spPr>
          <a:xfrm flipV="1">
            <a:off x="4950619" y="2514600"/>
            <a:ext cx="0" cy="76200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353F9F7-8B89-4EBD-BCC5-45A19EAFCACA}"/>
              </a:ext>
            </a:extLst>
          </p:cNvPr>
          <p:cNvCxnSpPr/>
          <p:nvPr/>
        </p:nvCxnSpPr>
        <p:spPr>
          <a:xfrm>
            <a:off x="4950619" y="3276600"/>
            <a:ext cx="3505200"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6F33216-3E58-4541-A3DB-EAC2DBA5E5D2}"/>
              </a:ext>
            </a:extLst>
          </p:cNvPr>
          <p:cNvCxnSpPr/>
          <p:nvPr/>
        </p:nvCxnSpPr>
        <p:spPr>
          <a:xfrm flipV="1">
            <a:off x="3960019" y="3429000"/>
            <a:ext cx="914400" cy="12954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3A996B38-2900-4206-9AD5-B83F8B78A603}"/>
              </a:ext>
            </a:extLst>
          </p:cNvPr>
          <p:cNvSpPr/>
          <p:nvPr/>
        </p:nvSpPr>
        <p:spPr>
          <a:xfrm>
            <a:off x="2512219" y="4191000"/>
            <a:ext cx="76200" cy="76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02EFDC5-933A-4780-9D46-3006B94278A6}"/>
              </a:ext>
            </a:extLst>
          </p:cNvPr>
          <p:cNvSpPr/>
          <p:nvPr/>
        </p:nvSpPr>
        <p:spPr>
          <a:xfrm>
            <a:off x="3579019" y="4191000"/>
            <a:ext cx="76200" cy="76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4445398D-BE88-4051-9E79-D9EA84980123}"/>
              </a:ext>
            </a:extLst>
          </p:cNvPr>
          <p:cNvSpPr txBox="1"/>
          <p:nvPr/>
        </p:nvSpPr>
        <p:spPr>
          <a:xfrm>
            <a:off x="302419" y="5181600"/>
            <a:ext cx="2362200" cy="457200"/>
          </a:xfrm>
          <a:prstGeom prst="rect">
            <a:avLst/>
          </a:prstGeom>
        </p:spPr>
        <p:txBody>
          <a:bodyPr vert="horz" wrap="square" lIns="0" tIns="0" rIns="0" bIns="0" rtlCol="0" anchor="t">
            <a:normAutofit/>
          </a:bodyPr>
          <a:lstStyle/>
          <a:p>
            <a:r>
              <a:rPr lang="en-US" dirty="0"/>
              <a:t>Coast</a:t>
            </a:r>
          </a:p>
        </p:txBody>
      </p:sp>
      <p:cxnSp>
        <p:nvCxnSpPr>
          <p:cNvPr id="27" name="Straight Arrow Connector 26">
            <a:extLst>
              <a:ext uri="{FF2B5EF4-FFF2-40B4-BE49-F238E27FC236}">
                <a16:creationId xmlns:a16="http://schemas.microsoft.com/office/drawing/2014/main" id="{1FEFC455-C6E5-4782-8E28-9F8C4A7EB214}"/>
              </a:ext>
            </a:extLst>
          </p:cNvPr>
          <p:cNvCxnSpPr/>
          <p:nvPr/>
        </p:nvCxnSpPr>
        <p:spPr>
          <a:xfrm>
            <a:off x="988219" y="5334000"/>
            <a:ext cx="304800" cy="1524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78D5C77-B61E-4B3F-A58C-C3F169DEE619}"/>
              </a:ext>
            </a:extLst>
          </p:cNvPr>
          <p:cNvCxnSpPr/>
          <p:nvPr/>
        </p:nvCxnSpPr>
        <p:spPr>
          <a:xfrm>
            <a:off x="988219" y="5334000"/>
            <a:ext cx="304800" cy="13716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9FB76C5-9D2E-402C-AC94-503E2D0AF743}"/>
              </a:ext>
            </a:extLst>
          </p:cNvPr>
          <p:cNvCxnSpPr/>
          <p:nvPr/>
        </p:nvCxnSpPr>
        <p:spPr>
          <a:xfrm>
            <a:off x="2359819" y="3505200"/>
            <a:ext cx="1143000" cy="6096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5A74177-D256-4349-B1FB-6DDE23DC50C3}"/>
              </a:ext>
            </a:extLst>
          </p:cNvPr>
          <p:cNvCxnSpPr/>
          <p:nvPr/>
        </p:nvCxnSpPr>
        <p:spPr>
          <a:xfrm>
            <a:off x="2359819" y="3505200"/>
            <a:ext cx="152400" cy="6858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4924266-744F-45D7-B3F1-0BC7FD973813}"/>
              </a:ext>
            </a:extLst>
          </p:cNvPr>
          <p:cNvSpPr txBox="1"/>
          <p:nvPr/>
        </p:nvSpPr>
        <p:spPr>
          <a:xfrm>
            <a:off x="1750219" y="3200400"/>
            <a:ext cx="2362200" cy="457200"/>
          </a:xfrm>
          <a:prstGeom prst="rect">
            <a:avLst/>
          </a:prstGeom>
        </p:spPr>
        <p:txBody>
          <a:bodyPr vert="horz" wrap="square" lIns="0" tIns="0" rIns="0" bIns="0" rtlCol="0" anchor="t">
            <a:normAutofit/>
          </a:bodyPr>
          <a:lstStyle/>
          <a:p>
            <a:r>
              <a:rPr lang="en-US" dirty="0"/>
              <a:t>Constant</a:t>
            </a:r>
          </a:p>
        </p:txBody>
      </p:sp>
      <p:graphicFrame>
        <p:nvGraphicFramePr>
          <p:cNvPr id="32" name="Object 31">
            <a:extLst>
              <a:ext uri="{FF2B5EF4-FFF2-40B4-BE49-F238E27FC236}">
                <a16:creationId xmlns:a16="http://schemas.microsoft.com/office/drawing/2014/main" id="{F42B2D66-23A3-48CC-9EA1-94075783517D}"/>
              </a:ext>
            </a:extLst>
          </p:cNvPr>
          <p:cNvGraphicFramePr>
            <a:graphicFrameLocks noChangeAspect="1"/>
          </p:cNvGraphicFramePr>
          <p:nvPr>
            <p:extLst>
              <p:ext uri="{D42A27DB-BD31-4B8C-83A1-F6EECF244321}">
                <p14:modId xmlns:p14="http://schemas.microsoft.com/office/powerpoint/2010/main" val="663297410"/>
              </p:ext>
            </p:extLst>
          </p:nvPr>
        </p:nvGraphicFramePr>
        <p:xfrm>
          <a:off x="2588419" y="3124200"/>
          <a:ext cx="225425" cy="315912"/>
        </p:xfrm>
        <a:graphic>
          <a:graphicData uri="http://schemas.openxmlformats.org/presentationml/2006/ole">
            <mc:AlternateContent xmlns:mc="http://schemas.openxmlformats.org/markup-compatibility/2006">
              <mc:Choice xmlns:v="urn:schemas-microsoft-com:vml" Requires="v">
                <p:oleObj spid="_x0000_s3088" name="Equation" r:id="rId12" imgW="126720" imgH="177480" progId="Equation.3">
                  <p:embed/>
                </p:oleObj>
              </mc:Choice>
              <mc:Fallback>
                <p:oleObj name="Equation" r:id="rId12" imgW="126720" imgH="177480" progId="Equation.3">
                  <p:embed/>
                  <p:pic>
                    <p:nvPicPr>
                      <p:cNvPr id="32" name="Object 31">
                        <a:extLst>
                          <a:ext uri="{FF2B5EF4-FFF2-40B4-BE49-F238E27FC236}">
                            <a16:creationId xmlns:a16="http://schemas.microsoft.com/office/drawing/2014/main" id="{F42B2D66-23A3-48CC-9EA1-94075783517D}"/>
                          </a:ext>
                        </a:extLst>
                      </p:cNvPr>
                      <p:cNvPicPr/>
                      <p:nvPr/>
                    </p:nvPicPr>
                    <p:blipFill>
                      <a:blip r:embed="rId13"/>
                      <a:stretch>
                        <a:fillRect/>
                      </a:stretch>
                    </p:blipFill>
                    <p:spPr>
                      <a:xfrm>
                        <a:off x="2588419" y="3124200"/>
                        <a:ext cx="225425" cy="315912"/>
                      </a:xfrm>
                      <a:prstGeom prst="rect">
                        <a:avLst/>
                      </a:prstGeom>
                    </p:spPr>
                  </p:pic>
                </p:oleObj>
              </mc:Fallback>
            </mc:AlternateContent>
          </a:graphicData>
        </a:graphic>
      </p:graphicFrame>
      <p:cxnSp>
        <p:nvCxnSpPr>
          <p:cNvPr id="33" name="Straight Arrow Connector 32">
            <a:extLst>
              <a:ext uri="{FF2B5EF4-FFF2-40B4-BE49-F238E27FC236}">
                <a16:creationId xmlns:a16="http://schemas.microsoft.com/office/drawing/2014/main" id="{07CC0C66-5232-4FC9-B740-73173FEB1ECD}"/>
              </a:ext>
            </a:extLst>
          </p:cNvPr>
          <p:cNvCxnSpPr/>
          <p:nvPr/>
        </p:nvCxnSpPr>
        <p:spPr>
          <a:xfrm flipH="1">
            <a:off x="8379619" y="2143512"/>
            <a:ext cx="381000" cy="241605"/>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EE8B1A3-EBFF-4D86-A4EA-952D1FA5C260}"/>
              </a:ext>
            </a:extLst>
          </p:cNvPr>
          <p:cNvCxnSpPr>
            <a:cxnSpLocks/>
          </p:cNvCxnSpPr>
          <p:nvPr/>
        </p:nvCxnSpPr>
        <p:spPr>
          <a:xfrm flipH="1" flipV="1">
            <a:off x="8570119" y="3276600"/>
            <a:ext cx="304800" cy="167443"/>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558680"/>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 id="{8CE823C3-F31A-D14A-9E27-E9A0885B8FCD}" vid="{CE7EA357-F2F1-1444-8AA4-D862AA553F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1D4E06-5D3F-4994-A4A7-4BA626FA722D}">
  <ds:schemaRefs>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microsoft.com/sharepoint/v3"/>
    <ds:schemaRef ds:uri="c0950e01-db07-4e41-9c32-b7a8e9fccc9b"/>
    <ds:schemaRef ds:uri="http://schemas.microsoft.com/sharepoint/v3/fields"/>
    <ds:schemaRef ds:uri="http://purl.org/dc/elements/1.1/"/>
    <ds:schemaRef ds:uri="f2ad5090-61a8-4b8c-ab70-68f4ff4d1933"/>
    <ds:schemaRef ds:uri="http://www.w3.org/XML/1998/namespace"/>
    <ds:schemaRef ds:uri="http://purl.org/dc/terms/"/>
  </ds:schemaRefs>
</ds:datastoreItem>
</file>

<file path=customXml/itemProps4.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5.xml><?xml version="1.0" encoding="utf-8"?>
<ds:datastoreItem xmlns:ds="http://schemas.openxmlformats.org/officeDocument/2006/customXml" ds:itemID="{C959113B-7FA4-40AB-AF85-5C5588D4771C}">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Arm_PPT_Master_Arm_Limited_2019</Template>
  <TotalTime>0</TotalTime>
  <Words>5151</Words>
  <Application>Microsoft Office PowerPoint</Application>
  <PresentationFormat>Widescreen</PresentationFormat>
  <Paragraphs>417</Paragraphs>
  <Slides>29</Slides>
  <Notes>29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Calibri</vt:lpstr>
      <vt:lpstr>Cambria Math</vt:lpstr>
      <vt:lpstr>Courier New</vt:lpstr>
      <vt:lpstr>Gill Sans MT</vt:lpstr>
      <vt:lpstr>Wingdings</vt:lpstr>
      <vt:lpstr>Arm_PPT_Public</vt:lpstr>
      <vt:lpstr>Equation</vt:lpstr>
      <vt:lpstr>Control for Autonomous Cars</vt:lpstr>
      <vt:lpstr>Module Syllabus</vt:lpstr>
      <vt:lpstr>Introduction to Feedback Control</vt:lpstr>
      <vt:lpstr>Introduction to Feedback Control</vt:lpstr>
      <vt:lpstr>Introduction to Feedback Control</vt:lpstr>
      <vt:lpstr>Controlling an Autonomous Car</vt:lpstr>
      <vt:lpstr>Velocity Control</vt:lpstr>
      <vt:lpstr>Velocity Control: Friction</vt:lpstr>
      <vt:lpstr>Velocity Control: Friction</vt:lpstr>
      <vt:lpstr>Velocity Control</vt:lpstr>
      <vt:lpstr>Velocity Control</vt:lpstr>
      <vt:lpstr>Velocity Control</vt:lpstr>
      <vt:lpstr>Velocity Control</vt:lpstr>
      <vt:lpstr>Steering Control: Introduction</vt:lpstr>
      <vt:lpstr>Non-Holonomic System</vt:lpstr>
      <vt:lpstr>Non-Holonomic System</vt:lpstr>
      <vt:lpstr>Non-Holonomic System</vt:lpstr>
      <vt:lpstr>Steering Control – Line Following</vt:lpstr>
      <vt:lpstr>Steering Control – Line Following</vt:lpstr>
      <vt:lpstr>Line Following – Proportional Control</vt:lpstr>
      <vt:lpstr>Line Following – Proportional Control</vt:lpstr>
      <vt:lpstr>Line Following – Proportional/Derivative Control</vt:lpstr>
      <vt:lpstr>Steering Control</vt:lpstr>
      <vt:lpstr>PID Control – Review</vt:lpstr>
      <vt:lpstr>PID Control – Review</vt:lpstr>
      <vt:lpstr>PID Control – Review</vt:lpstr>
      <vt:lpstr>PID Control – Review</vt:lpstr>
      <vt:lpstr>PID Control – Review</vt:lpstr>
      <vt:lpstr>Summary: Control for Autonomous Car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2019-01-14T09:57:37Z</dcterms:created>
  <dcterms:modified xsi:type="dcterms:W3CDTF">2019-02-20T10:48:56Z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