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4"/>
  </p:notesMasterIdLst>
  <p:handoutMasterIdLst>
    <p:handoutMasterId r:id="rId35"/>
  </p:handoutMasterIdLst>
  <p:sldIdLst>
    <p:sldId id="371" r:id="rId7"/>
    <p:sldId id="302" r:id="rId8"/>
    <p:sldId id="381" r:id="rId9"/>
    <p:sldId id="388" r:id="rId10"/>
    <p:sldId id="384" r:id="rId11"/>
    <p:sldId id="385" r:id="rId12"/>
    <p:sldId id="399" r:id="rId13"/>
    <p:sldId id="382" r:id="rId14"/>
    <p:sldId id="389" r:id="rId15"/>
    <p:sldId id="377" r:id="rId16"/>
    <p:sldId id="373" r:id="rId17"/>
    <p:sldId id="374" r:id="rId18"/>
    <p:sldId id="375" r:id="rId19"/>
    <p:sldId id="376" r:id="rId20"/>
    <p:sldId id="372" r:id="rId21"/>
    <p:sldId id="391" r:id="rId22"/>
    <p:sldId id="392" r:id="rId23"/>
    <p:sldId id="393" r:id="rId24"/>
    <p:sldId id="394" r:id="rId25"/>
    <p:sldId id="395" r:id="rId26"/>
    <p:sldId id="397" r:id="rId27"/>
    <p:sldId id="396" r:id="rId28"/>
    <p:sldId id="366" r:id="rId29"/>
    <p:sldId id="364" r:id="rId30"/>
    <p:sldId id="359" r:id="rId31"/>
    <p:sldId id="369" r:id="rId32"/>
    <p:sldId id="398" r:id="rId33"/>
  </p:sldIdLst>
  <p:sldSz cx="12192000" cy="6858000"/>
  <p:notesSz cx="6858000" cy="2514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5C5346-1008-4A2D-B870-7860417014F4}" v="48" dt="2019-02-12T21:13:48.256"/>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83" autoAdjust="0"/>
    <p:restoredTop sz="68054" autoAdjust="0"/>
  </p:normalViewPr>
  <p:slideViewPr>
    <p:cSldViewPr snapToGrid="0">
      <p:cViewPr varScale="1">
        <p:scale>
          <a:sx n="45" d="100"/>
          <a:sy n="45" d="100"/>
        </p:scale>
        <p:origin x="42" y="84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3078427" cy="513508"/>
          </a:xfrm>
          <a:prstGeom prst="rect">
            <a:avLst/>
          </a:prstGeom>
        </p:spPr>
        <p:txBody>
          <a:bodyPr vert="horz" wrap="square" lIns="99075" tIns="49538" rIns="99075" bIns="49538" numCol="1" anchor="t" anchorCtr="0" compatLnSpc="1">
            <a:prstTxWarp prst="textNoShape">
              <a:avLst/>
            </a:prstTxWarp>
          </a:bodyPr>
          <a:lstStyle>
            <a:lvl1pPr eaLnBrk="1" hangingPunct="1">
              <a:defRPr sz="13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4023992" y="0"/>
            <a:ext cx="3078427" cy="513508"/>
          </a:xfrm>
          <a:prstGeom prst="rect">
            <a:avLst/>
          </a:prstGeom>
        </p:spPr>
        <p:txBody>
          <a:bodyPr vert="horz" wrap="square" lIns="99075" tIns="49538" rIns="99075" bIns="49538" numCol="1" anchor="t" anchorCtr="0" compatLnSpc="1">
            <a:prstTxWarp prst="textNoShape">
              <a:avLst/>
            </a:prstTxWarp>
          </a:bodyPr>
          <a:lstStyle>
            <a:lvl1pPr algn="r" eaLnBrk="1" hangingPunct="1">
              <a:defRPr sz="1300">
                <a:latin typeface="Calibri" charset="0"/>
                <a:ea typeface="ＭＳ Ｐゴシック" charset="-128"/>
              </a:defRPr>
            </a:lvl1pPr>
          </a:lstStyle>
          <a:p>
            <a:pPr>
              <a:defRPr/>
            </a:pPr>
            <a:fld id="{EB52217F-109B-4561-ACE4-BE073A308A21}" type="datetimeFigureOut">
              <a:rPr lang="en-US" altLang="en-US"/>
              <a:pPr>
                <a:defRPr/>
              </a:pPr>
              <a:t>2/19/2020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9721107"/>
            <a:ext cx="3078427" cy="513507"/>
          </a:xfrm>
          <a:prstGeom prst="rect">
            <a:avLst/>
          </a:prstGeom>
        </p:spPr>
        <p:txBody>
          <a:bodyPr vert="horz" wrap="square" lIns="99075" tIns="49538" rIns="99075" bIns="49538" numCol="1" anchor="b" anchorCtr="0" compatLnSpc="1">
            <a:prstTxWarp prst="textNoShape">
              <a:avLst/>
            </a:prstTxWarp>
          </a:bodyPr>
          <a:lstStyle>
            <a:lvl1pPr eaLnBrk="1" hangingPunct="1">
              <a:defRPr sz="13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4023992" y="9721107"/>
            <a:ext cx="3078427" cy="513507"/>
          </a:xfrm>
          <a:prstGeom prst="rect">
            <a:avLst/>
          </a:prstGeom>
        </p:spPr>
        <p:txBody>
          <a:bodyPr vert="horz" wrap="square" lIns="99075" tIns="49538" rIns="99075" bIns="49538" numCol="1" anchor="b" anchorCtr="0" compatLnSpc="1">
            <a:prstTxWarp prst="textNoShape">
              <a:avLst/>
            </a:prstTxWarp>
          </a:bodyPr>
          <a:lstStyle>
            <a:lvl1pPr algn="r" eaLnBrk="1" hangingPunct="1">
              <a:defRPr sz="13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3078427" cy="513508"/>
          </a:xfrm>
          <a:prstGeom prst="rect">
            <a:avLst/>
          </a:prstGeom>
        </p:spPr>
        <p:txBody>
          <a:bodyPr vert="horz" wrap="square" lIns="99075" tIns="49538" rIns="99075" bIns="49538" numCol="1" anchor="t" anchorCtr="0" compatLnSpc="1">
            <a:prstTxWarp prst="textNoShape">
              <a:avLst/>
            </a:prstTxWarp>
          </a:bodyPr>
          <a:lstStyle>
            <a:lvl1pPr eaLnBrk="1" hangingPunct="1">
              <a:defRPr sz="13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4023992" y="0"/>
            <a:ext cx="3078427" cy="513508"/>
          </a:xfrm>
          <a:prstGeom prst="rect">
            <a:avLst/>
          </a:prstGeom>
        </p:spPr>
        <p:txBody>
          <a:bodyPr vert="horz" wrap="square" lIns="99075" tIns="49538" rIns="99075" bIns="49538" numCol="1" anchor="t" anchorCtr="0" compatLnSpc="1">
            <a:prstTxWarp prst="textNoShape">
              <a:avLst/>
            </a:prstTxWarp>
          </a:bodyPr>
          <a:lstStyle>
            <a:lvl1pPr algn="r" eaLnBrk="1" hangingPunct="1">
              <a:defRPr sz="1300">
                <a:latin typeface="Calibri" charset="0"/>
                <a:ea typeface="ＭＳ Ｐゴシック" charset="-128"/>
              </a:defRPr>
            </a:lvl1pPr>
          </a:lstStyle>
          <a:p>
            <a:pPr>
              <a:defRPr/>
            </a:pPr>
            <a:fld id="{5B25F150-DB0B-4758-AFA9-222A6E446235}" type="datetimeFigureOut">
              <a:rPr lang="en-US" altLang="en-US"/>
              <a:pPr>
                <a:defRPr/>
              </a:pPr>
              <a:t>2/19/2020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9721107"/>
            <a:ext cx="3078427" cy="513507"/>
          </a:xfrm>
          <a:prstGeom prst="rect">
            <a:avLst/>
          </a:prstGeom>
        </p:spPr>
        <p:txBody>
          <a:bodyPr vert="horz" wrap="square" lIns="99075" tIns="49538" rIns="99075" bIns="49538" numCol="1" anchor="b" anchorCtr="0" compatLnSpc="1">
            <a:prstTxWarp prst="textNoShape">
              <a:avLst/>
            </a:prstTxWarp>
          </a:bodyPr>
          <a:lstStyle>
            <a:lvl1pPr eaLnBrk="1" hangingPunct="1">
              <a:defRPr sz="13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4023992" y="9721107"/>
            <a:ext cx="3078427" cy="513507"/>
          </a:xfrm>
          <a:prstGeom prst="rect">
            <a:avLst/>
          </a:prstGeom>
        </p:spPr>
        <p:txBody>
          <a:bodyPr vert="horz" wrap="square" lIns="99075" tIns="49538" rIns="99075" bIns="49538" numCol="1" anchor="b" anchorCtr="0" compatLnSpc="1">
            <a:prstTxWarp prst="textNoShape">
              <a:avLst/>
            </a:prstTxWarp>
          </a:bodyPr>
          <a:lstStyle>
            <a:lvl1pPr algn="r" eaLnBrk="1" hangingPunct="1">
              <a:defRPr sz="13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spcBef>
                <a:spcPts val="650"/>
              </a:spcBef>
              <a:defRPr/>
            </a:pPr>
            <a:r>
              <a:rPr lang="en-GB" dirty="0"/>
              <a:t>Hello and welcome! In this video, we will look at </a:t>
            </a:r>
            <a:r>
              <a:rPr lang="en-GB" altLang="zh-CN" dirty="0"/>
              <a:t>Simultaneous Localisation and Mapping operation, otherwise known as SLAM</a:t>
            </a:r>
            <a:r>
              <a:rPr lang="en-GB" dirty="0"/>
              <a:t> in robotic systems.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3250284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the environment surrounding the robot can be highly dynamic, for example,  a room where its content is being moved around from time to time or a street occupied by different shops, pedestrians, or cars.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3320390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 the sensors on the robot, governed by laws of physics, can only detect what they can detect. For example, a camera cannot see through a wall, and all sensors’ data comes with error and noise, which affect the perception of the robot.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188872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Third, the model can generate uncertainties. Since all models are abstractions of the real world, they are intrinsically inaccurate, for example, the motion model of a robot.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116079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computation generates delays. In order to achieve sound real-time response, algorithms usually sacrifice accuracies and take approximations.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2411463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Lastly, the robot itself is also a source of uncertainty. The motors and actuators have wear and tear and can become less accurate over time.</a:t>
            </a:r>
          </a:p>
          <a:p>
            <a:r>
              <a:rPr lang="en-GB" dirty="0"/>
              <a:t>As you can see now, a robot can actually never be 100% sure about its own state (for example, its location) or the surrounding environment (for example, the map) because of the aforementioned uncertainties. Fortunately, we can represent uncertainties mathematically using probability, and this is brings us to our next topic.</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2950614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Probabilistic robotics is a way of dealing with uncertainties and unpredictability in robotic systems with the help of probability. A robot’s state is no longer a single estimation, but rather, a distribution of all possibilities. Let’s take a brief look at how this works. As illustrated in this figure, a robot is placed in a main tunnel. Assuming a map has previously been saved, the robot needs to locate itself. Since the robot has no clue where it is at the moment, it’s fair for it to assume a uniform probability across the whole landscape since the robot can be anywhere in the map. We also describe this probability of location as the “belief”.</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31855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robot moves along the main tunnel, the sensors detect the entrance to another tunnel. According to this observation and comparing it to the pre-stored map data, the robot adjusts its current belief so that it’s more probable to be located near the entrances to one of the three tunnels. Up to now, the robot cannot distinguish between different tunnels. Note, there’s still a non-zero probability everywhere else. This is because there’s a chance that the sensor is malfunctioning and the robot is actually not near a tunnel entrance.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3440055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robot continuous to move, its “belief” propagates along. But the belief is smoothed out gradually to account for any motoring error. As the robot passes a second tunnel entrance, the observation model suggests the robot could again be near one of the three tunnels. The robot multiplies this observation with its previous belief to update the current belief (i.e., a new estimation of its location).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1172054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illustrated in this chart, the robot is pretty confident that it’s near the second tunnel entrance, since the probability there is the highest.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881868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you have seen how a robot can locate itself using probabilities.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74216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go through the uncertainties in robotics, which brought up the topic of probabilistic robotics with some fundamental algorithms. Finally, we will look at some techniques used in mapping and navigation.</a:t>
            </a:r>
          </a:p>
          <a:p>
            <a:endParaRPr lang="en-GB" dirty="0"/>
          </a:p>
          <a:p>
            <a:r>
              <a:rPr lang="en-GB" dirty="0"/>
              <a:t>We will first present an overview of the problem that SLAM operation tries to address.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924359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Bayes filter is a general algorithm to calculate the “belief” that a robot has about the environment states (including its own state).</a:t>
            </a:r>
          </a:p>
          <a:p>
            <a:r>
              <a:rPr lang="en-GB" dirty="0"/>
              <a:t>For example, it can be used to predict the robot’s position by calculating the probability distribution of all possible positions based on the previous position, latest motor instructions, and sensor readings.</a:t>
            </a:r>
          </a:p>
          <a:p>
            <a:r>
              <a:rPr lang="en-GB" dirty="0"/>
              <a:t>Approximations of a Bayes filter are used for computational efficiency and practicality.</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2498881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Before we reveal the Bayes filter algorithm, let’s first define some parameters. x_t is the state variable (for example, it can be a location on the map, or the state that a door is open or closed). Z_t is the measurement, for instance, the sensor readings. U_t is the control on the motors and actuators. </a:t>
            </a:r>
          </a:p>
          <a:p>
            <a:r>
              <a:rPr lang="en-US" altLang="zh-CN" dirty="0">
                <a:ea typeface="ＭＳ Ｐゴシック"/>
              </a:rPr>
              <a:t>Our primary goal is to calculate the belief at time t. Denoted “bel(x_t)”, the belief is defined as a conditional probability of state x_t given all the past controls and measurements. For example, this could be the probability of the robot being at location x given its wheels have rotated for 30 s and the camera captured a landmark 15 cm away. This is also called the posterior probability. Similarly, /bel (“bel” bar) is defined as the belief before the latest measurement; therefore, it’s interpreted as the prediction.  Bel(xt-1) would be the prior probability, as this is the knowledge that the robot possesses before any control and measurement data. We can describe the movement model of a robot as the conditional probability of getting x_t given the control u_t and the past state x_t-1. Finally, eta is a normalization constant that makes sure the probability density sums up to 1.</a:t>
            </a:r>
            <a:endParaRPr lang="en-GB" dirty="0">
              <a:ea typeface="ＭＳ Ｐゴシック"/>
            </a:endParaRP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306435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ＭＳ Ｐゴシック"/>
              </a:rPr>
              <a:t>This slide shows the pseudo code of the Bayes filter algorithm on how to calculate the belief. Note that the Bayes filter is recursive; therefore, it takes the previous belief, the control, and measurement as its input. Then, for all possible outcomes of state variable </a:t>
            </a:r>
            <a:r>
              <a:rPr lang="en-GB" dirty="0" err="1">
                <a:ea typeface="ＭＳ Ｐゴシック"/>
              </a:rPr>
              <a:t>x_t</a:t>
            </a:r>
            <a:r>
              <a:rPr lang="en-GB" dirty="0">
                <a:ea typeface="ＭＳ Ｐゴシック"/>
              </a:rPr>
              <a:t>, the prediction is obtained by convolving the movement model with the previous belief distribution. This is Line 4 in the pseudo code. In the next step, the robot updates its belief by incorporating the measurement with the prediction.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889904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spcBef>
                <a:spcPts val="650"/>
              </a:spcBef>
              <a:defRPr/>
            </a:pPr>
            <a:r>
              <a:rPr lang="en-GB" dirty="0"/>
              <a:t>The Bayes filter algorithm, in general, can be used to calculate posterior probabilities. As mentioned before, approximations of a Bayes filter are used for computational efficiency and practicality for applications such as pose estimation, motion </a:t>
            </a:r>
            <a:r>
              <a:rPr lang="en-US" noProof="0" dirty="0"/>
              <a:t>modeling</a:t>
            </a:r>
            <a:r>
              <a:rPr lang="en-GB" dirty="0"/>
              <a:t> and mapping. Such methods include Kalman filter, particle filter, and Adaptive Monte Carlo Localization. Kalman filters and particle filters are popular algorithms for simultaneous localization and mapping, or SLAM. This diagram illustrates the particle filter for pose estimation. Instead of covering the entire distribution, samples are used. These samples are called particles. A weight is assigned to each particle to reflect the probability.  At the initialization stage, since the robot’s pose is not known, a number of particles are random generated with the same weight. At the prediction stage, the particles are moved according to the robot’s motion model as well as the odometry data. In the update stage, the weight of each particle is updated after the sensor measurement, since some of the particles are more probable than the others. An estimation of the pose can be made at this stage. The resampling step is important, as less weighted particles are removed and new particles are generated around the more weighted particles. Steps 2 to 5 are repeated to continuously track the robot. The particle filter is widely used in Monte Carlo Localization.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235919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spcBef>
                <a:spcPts val="650"/>
              </a:spcBef>
              <a:defRPr/>
            </a:pPr>
            <a:r>
              <a:rPr lang="en-GB" dirty="0">
                <a:sym typeface="Wingdings" panose="05000000000000000000" pitchFamily="2" charset="2"/>
              </a:rPr>
              <a:t>Now, let’s take a closer look at the map itself. Shown in the figure is a two-dimensional OGM. This greyscale map reflects the posterior probabilities calculated by the robot, in other words, the environment perceived by the robot. From the greyscale values, the occupancy probabilities can be derived. Ranging from 0 to 1, the larger the occupancy probability, the more likely a space is occupied. The occupancy map is saved in a .pgm file and a .yaml file. The .pgm file contains the map data itself while the .yaml file contains other information about the map, such as resolution, threshold, and origin.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3992512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OGM, the robot can calculate a costmap, which evaluates which areas are free for the robot to move. The global costmap sets up a path plan for the robot to move on the static map. The local costmap is used for planning the path to avoid obstacles near the robot.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1992700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Trajectory planner and DWA are both route planner algorithms. The DWA operates in velocity space. It can select a velocity that quickly navigates the robot to a destination while avoiding obstacles.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2499974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 in this module, we looked at how a robot can solve the problem of navigating in its environment. </a:t>
            </a:r>
          </a:p>
          <a:p>
            <a:r>
              <a:rPr lang="en-GB" dirty="0"/>
              <a:t>An autonomous robot often needs to break the navigation problem into three tasks: mapping, localization, and navigation.</a:t>
            </a:r>
          </a:p>
          <a:p>
            <a:r>
              <a:rPr lang="en-GB" dirty="0"/>
              <a:t>Since uncertainties can arise from </a:t>
            </a:r>
            <a:r>
              <a:rPr lang="en-US" altLang="zh-CN" dirty="0"/>
              <a:t>internal/external</a:t>
            </a:r>
            <a:r>
              <a:rPr lang="en-GB" dirty="0"/>
              <a:t> sources, probabilities are introduced to represent the robot’s inner belief of the environment.</a:t>
            </a:r>
          </a:p>
          <a:p>
            <a:r>
              <a:rPr lang="en-GB" dirty="0"/>
              <a:t>The Bayes filter algorithm can be used to calculate the posterior probabilities.</a:t>
            </a:r>
          </a:p>
          <a:p>
            <a:r>
              <a:rPr lang="en-GB" dirty="0"/>
              <a:t>Approximations of a Bayes filter such as particle filter and Kalman filter are used to solve different problems in robotics such as pose estimation and localization while mapping the environment.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145269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rPr>
              <a:t>A central problem to solve in autonomous robotics is the ability to navigate in </a:t>
            </a:r>
            <a:r>
              <a:rPr lang="en-US" altLang="zh-CN" dirty="0">
                <a:ea typeface="ＭＳ Ｐゴシック"/>
              </a:rPr>
              <a:t>unfamiliar</a:t>
            </a:r>
            <a:r>
              <a:rPr lang="en-US" dirty="0">
                <a:ea typeface="ＭＳ Ｐゴシック"/>
              </a:rPr>
              <a:t> environment. That is, regardless of its position, the robot will be able to navigate to a specified destination. </a:t>
            </a:r>
          </a:p>
          <a:p>
            <a:endParaRPr lang="en-US" dirty="0">
              <a:ea typeface="ＭＳ Ｐゴシック"/>
            </a:endParaRPr>
          </a:p>
          <a:p>
            <a:r>
              <a:rPr lang="en-US" dirty="0">
                <a:ea typeface="ＭＳ Ｐゴシック"/>
              </a:rPr>
              <a:t>The robot must become familiar with its environment to be able to navigate it. In addition, the robot must determine its position in the environment and its pose.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147813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rPr>
              <a:t>The task can be broken down into the following steps: mapping, localization, and navigation.</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227367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robot needs a map of the environment to be able to navigate it conveniently. A map can be </a:t>
            </a:r>
            <a:r>
              <a:rPr lang="en-US" altLang="zh-CN" dirty="0"/>
              <a:t>saved beforehand in the memory or can be constructed on the fly. </a:t>
            </a:r>
          </a:p>
          <a:p>
            <a:endParaRPr lang="en-US" altLang="zh-CN" dirty="0"/>
          </a:p>
          <a:p>
            <a:r>
              <a:rPr lang="en-US" altLang="zh-CN" dirty="0"/>
              <a:t>By using various types of sensors, a robot can model its environment which can later be used to aid navigation. The mapping process can either be done autonomously or under the control of someone remotely. In both cases, the robot moves around and scans the area to form a complete map.</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201389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map has been obtained, the robot will need to locate itself on the map. The robot needs to know not only its own current location, but also its orientation, which is essential when used to estimate its next location. </a:t>
            </a:r>
          </a:p>
          <a:p>
            <a:endParaRPr lang="en-US" dirty="0"/>
          </a:p>
          <a:p>
            <a:r>
              <a:rPr lang="en-US" dirty="0"/>
              <a:t>The location and orientation combined is often called the “pose” of a robot. </a:t>
            </a:r>
            <a:r>
              <a:rPr lang="en-US" altLang="zh-CN" dirty="0"/>
              <a:t>In more complex robotic systems, the state of each joint and sensor are also recorded to estimate a robot’s pose more accurately. </a:t>
            </a:r>
          </a:p>
          <a:p>
            <a:endParaRPr lang="en-US" altLang="zh-CN" dirty="0"/>
          </a:p>
          <a:p>
            <a:r>
              <a:rPr lang="en-US" altLang="zh-CN" dirty="0"/>
              <a:t>As GPS tends not to work well inside the building, the robot uses various sensors to best estimate its pose. This is a continuous process, as the robot keeps calculating its new position based on the integration of any movement in the elapsed time to its last location in the map. The method is known as “dead reckoning”. Of course, sensors or motor encoders can have errors. Thus, robust localization requires advanced techniques such as a particle filter.</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167428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robot needs a map to localise itself and a robot cannot acquire a map of its environment without a good estimate of its location. Therefore the question of which comes first localisation or mapping makes SLAM operation complex.</a:t>
            </a:r>
          </a:p>
          <a:p>
            <a:endParaRPr lang="en-GB" dirty="0"/>
          </a:p>
          <a:p>
            <a:r>
              <a:rPr lang="en-GB" dirty="0"/>
              <a:t>Both mapping and localisation operations are mutually dependent and SLAM aims to simultaneously perform both operations.</a:t>
            </a:r>
          </a:p>
          <a:p>
            <a:endParaRPr lang="en-GB" dirty="0"/>
          </a:p>
          <a:p>
            <a:r>
              <a:rPr lang="en-GB" dirty="0"/>
              <a:t>There are different algorithms aimed at addressing the SLAM problem such as extended </a:t>
            </a:r>
            <a:r>
              <a:rPr lang="en-GB" sz="1200" b="0" i="0" kern="1200" dirty="0">
                <a:solidFill>
                  <a:schemeClr val="tx1"/>
                </a:solidFill>
                <a:effectLst/>
                <a:latin typeface="+mn-lt"/>
                <a:ea typeface="ＭＳ Ｐゴシック" charset="0"/>
                <a:cs typeface="ＭＳ Ｐゴシック" charset="0"/>
              </a:rPr>
              <a:t>Kalman filter-based algorithms, </a:t>
            </a:r>
            <a:r>
              <a:rPr lang="en-GB" dirty="0"/>
              <a:t>Particle Filter, </a:t>
            </a:r>
            <a:r>
              <a:rPr lang="en-GB" dirty="0" err="1"/>
              <a:t>GraphSLAM</a:t>
            </a:r>
            <a:r>
              <a:rPr lang="en-GB" dirty="0"/>
              <a:t>, etc. These algorithms aid the robot to calculate the “belief” that a robot has about the environment states, including its own </a:t>
            </a:r>
            <a:r>
              <a:rPr lang="en-GB"/>
              <a:t>state. More </a:t>
            </a:r>
            <a:r>
              <a:rPr lang="en-GB" dirty="0"/>
              <a:t>on SLAM algorithms when we discuss </a:t>
            </a:r>
            <a:r>
              <a:rPr lang="en-US" altLang="zh-CN" dirty="0"/>
              <a:t>Approximations of Bayes Filter</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109606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robot accurately locates itself in the map, planning and search algorithms can be applied to find the best route to avoid all the obstacles to reach the destination.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125653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that we have briefly looked at the navigation problem, let’s pause for a bit and look at the general robotic system from the high level. This will help us understand an important method to deal with complex robotic systems. </a:t>
            </a:r>
          </a:p>
          <a:p>
            <a:r>
              <a:rPr lang="en-GB" dirty="0"/>
              <a:t>Let’s first introduce the concept of uncertainty.</a:t>
            </a:r>
          </a:p>
          <a:p>
            <a:r>
              <a:rPr lang="en-GB" dirty="0"/>
              <a:t>From a robotic arm in a factory’s assembly line, to a disaster recovery robot or a self-driving car on the road, robotic systems are built to deal with different levels of uncertainty. This uncertainty can come from different sources. We outlined five major sources of uncertainty here.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2892604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tx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tx1"/>
                </a:solidFill>
              </a:defRPr>
            </a:lvl1pPr>
          </a:lstStyle>
          <a:p>
            <a:pPr lvl="0"/>
            <a:r>
              <a:rPr lang="en-US"/>
              <a:t>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1633168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Edit Master text styles</a:t>
            </a:r>
          </a:p>
        </p:txBody>
      </p:sp>
      <p:sp>
        <p:nvSpPr>
          <p:cNvPr id="7" name="Text Placeholder 2"/>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Edit Master text styles</a:t>
            </a:r>
          </a:p>
          <a:p>
            <a:pPr lvl="1"/>
            <a:r>
              <a:rPr lang="en-US"/>
              <a:t>Second level</a:t>
            </a:r>
          </a:p>
        </p:txBody>
      </p:sp>
      <p:sp>
        <p:nvSpPr>
          <p:cNvPr id="14" name="Text Placeholder 2"/>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9" name="Content Placeholder 8"/>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Edit Master text styles</a:t>
            </a:r>
          </a:p>
        </p:txBody>
      </p:sp>
      <p:sp>
        <p:nvSpPr>
          <p:cNvPr id="18" name="Text Placeholder 2"/>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Edit Master text styles</a:t>
            </a:r>
          </a:p>
          <a:p>
            <a:pPr lvl="1"/>
            <a:r>
              <a:rPr lang="en-US"/>
              <a:t>Second level</a:t>
            </a:r>
          </a:p>
        </p:txBody>
      </p:sp>
      <p:sp>
        <p:nvSpPr>
          <p:cNvPr id="7" name="Content Placeholder 3"/>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6" name="Content Placeholder 5"/>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Edit Master text styles</a:t>
            </a:r>
          </a:p>
          <a:p>
            <a:pPr lvl="1"/>
            <a:r>
              <a:rPr lang="en-US"/>
              <a:t>Second level</a:t>
            </a:r>
          </a:p>
        </p:txBody>
      </p:sp>
      <p:sp>
        <p:nvSpPr>
          <p:cNvPr id="8" name="Content Placeholder 3"/>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7" name="Text Placeholder 2"/>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758453"/>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33150" cy="460098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2019 Arm Limited </a:t>
            </a:r>
          </a:p>
        </p:txBody>
      </p:sp>
      <p:pic>
        <p:nvPicPr>
          <p:cNvPr id="9" name="Picture 8">
            <a:extLst>
              <a:ext uri="{FF2B5EF4-FFF2-40B4-BE49-F238E27FC236}">
                <a16:creationId xmlns:a16="http://schemas.microsoft.com/office/drawing/2014/main" id="{64B851AC-E803-1D4D-80AA-D8015B7F63A8}"/>
              </a:ext>
            </a:extLst>
          </p:cNvPr>
          <p:cNvPicPr>
            <a:picLocks noChangeAspect="1"/>
          </p:cNvPicPr>
          <p:nvPr userDrawn="1"/>
        </p:nvPicPr>
        <p:blipFill>
          <a:blip r:embed="rId31"/>
          <a:stretch>
            <a:fillRect/>
          </a:stretch>
        </p:blipFill>
        <p:spPr>
          <a:xfrm>
            <a:off x="10928783" y="6388810"/>
            <a:ext cx="783792" cy="23711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6"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1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3352800" y="1207042"/>
            <a:ext cx="7856539" cy="1519514"/>
          </a:xfrm>
        </p:spPr>
        <p:txBody>
          <a:bodyPr/>
          <a:lstStyle/>
          <a:p>
            <a:r>
              <a:rPr lang="en-GB" altLang="zh-CN" dirty="0"/>
              <a:t>Simultaneous Localisation and Mapping (SLAM)</a:t>
            </a:r>
            <a:endParaRPr lang="en-US" dirty="0"/>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9C58-F5D8-4536-9B03-411ED85A02BA}"/>
              </a:ext>
            </a:extLst>
          </p:cNvPr>
          <p:cNvSpPr>
            <a:spLocks noGrp="1"/>
          </p:cNvSpPr>
          <p:nvPr>
            <p:ph type="title"/>
          </p:nvPr>
        </p:nvSpPr>
        <p:spPr/>
        <p:txBody>
          <a:bodyPr/>
          <a:lstStyle/>
          <a:p>
            <a:r>
              <a:rPr lang="en-US" altLang="zh-CN" dirty="0"/>
              <a:t>Uncertainty in Robotics</a:t>
            </a:r>
            <a:endParaRPr lang="en-GB" dirty="0"/>
          </a:p>
        </p:txBody>
      </p:sp>
      <p:sp>
        <p:nvSpPr>
          <p:cNvPr id="4" name="Oval 3">
            <a:extLst>
              <a:ext uri="{FF2B5EF4-FFF2-40B4-BE49-F238E27FC236}">
                <a16:creationId xmlns:a16="http://schemas.microsoft.com/office/drawing/2014/main" id="{5B6B2AF0-8161-42EF-B6A4-7441F8EC842B}"/>
              </a:ext>
            </a:extLst>
          </p:cNvPr>
          <p:cNvSpPr/>
          <p:nvPr/>
        </p:nvSpPr>
        <p:spPr>
          <a:xfrm>
            <a:off x="4936596" y="3217689"/>
            <a:ext cx="2506133" cy="1230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Uncertainty</a:t>
            </a:r>
          </a:p>
        </p:txBody>
      </p:sp>
      <p:sp>
        <p:nvSpPr>
          <p:cNvPr id="8" name="Thought Bubble: Cloud 7">
            <a:extLst>
              <a:ext uri="{FF2B5EF4-FFF2-40B4-BE49-F238E27FC236}">
                <a16:creationId xmlns:a16="http://schemas.microsoft.com/office/drawing/2014/main" id="{4BE38B02-4F7C-4C7E-B3AF-BFC7E9D3763E}"/>
              </a:ext>
            </a:extLst>
          </p:cNvPr>
          <p:cNvSpPr/>
          <p:nvPr/>
        </p:nvSpPr>
        <p:spPr>
          <a:xfrm>
            <a:off x="2170818" y="1628775"/>
            <a:ext cx="2765778" cy="1230490"/>
          </a:xfrm>
          <a:prstGeom prst="cloudCallout">
            <a:avLst>
              <a:gd name="adj1" fmla="val 61468"/>
              <a:gd name="adj2" fmla="val 872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Environment</a:t>
            </a:r>
          </a:p>
        </p:txBody>
      </p:sp>
    </p:spTree>
    <p:extLst>
      <p:ext uri="{BB962C8B-B14F-4D97-AF65-F5344CB8AC3E}">
        <p14:creationId xmlns:p14="http://schemas.microsoft.com/office/powerpoint/2010/main" val="422084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9C58-F5D8-4536-9B03-411ED85A02BA}"/>
              </a:ext>
            </a:extLst>
          </p:cNvPr>
          <p:cNvSpPr>
            <a:spLocks noGrp="1"/>
          </p:cNvSpPr>
          <p:nvPr>
            <p:ph type="title"/>
          </p:nvPr>
        </p:nvSpPr>
        <p:spPr/>
        <p:txBody>
          <a:bodyPr/>
          <a:lstStyle/>
          <a:p>
            <a:r>
              <a:rPr lang="en-US" altLang="zh-CN" dirty="0"/>
              <a:t>Uncertainty in Robotics</a:t>
            </a:r>
            <a:endParaRPr lang="en-GB" dirty="0"/>
          </a:p>
        </p:txBody>
      </p:sp>
      <p:sp>
        <p:nvSpPr>
          <p:cNvPr id="4" name="Oval 3">
            <a:extLst>
              <a:ext uri="{FF2B5EF4-FFF2-40B4-BE49-F238E27FC236}">
                <a16:creationId xmlns:a16="http://schemas.microsoft.com/office/drawing/2014/main" id="{5B6B2AF0-8161-42EF-B6A4-7441F8EC842B}"/>
              </a:ext>
            </a:extLst>
          </p:cNvPr>
          <p:cNvSpPr/>
          <p:nvPr/>
        </p:nvSpPr>
        <p:spPr>
          <a:xfrm>
            <a:off x="4936596" y="3217689"/>
            <a:ext cx="2506133" cy="1230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Uncertainty</a:t>
            </a:r>
          </a:p>
        </p:txBody>
      </p:sp>
      <p:sp>
        <p:nvSpPr>
          <p:cNvPr id="8" name="Thought Bubble: Cloud 7">
            <a:extLst>
              <a:ext uri="{FF2B5EF4-FFF2-40B4-BE49-F238E27FC236}">
                <a16:creationId xmlns:a16="http://schemas.microsoft.com/office/drawing/2014/main" id="{4BE38B02-4F7C-4C7E-B3AF-BFC7E9D3763E}"/>
              </a:ext>
            </a:extLst>
          </p:cNvPr>
          <p:cNvSpPr/>
          <p:nvPr/>
        </p:nvSpPr>
        <p:spPr>
          <a:xfrm>
            <a:off x="2170818" y="1628775"/>
            <a:ext cx="2765778" cy="1230490"/>
          </a:xfrm>
          <a:prstGeom prst="cloudCallout">
            <a:avLst>
              <a:gd name="adj1" fmla="val 61468"/>
              <a:gd name="adj2" fmla="val 872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Environment</a:t>
            </a:r>
          </a:p>
        </p:txBody>
      </p:sp>
      <p:sp>
        <p:nvSpPr>
          <p:cNvPr id="10" name="Thought Bubble: Cloud 9">
            <a:extLst>
              <a:ext uri="{FF2B5EF4-FFF2-40B4-BE49-F238E27FC236}">
                <a16:creationId xmlns:a16="http://schemas.microsoft.com/office/drawing/2014/main" id="{DB0E1A44-7EA8-4CA5-8E77-FCC43C25E6FD}"/>
              </a:ext>
            </a:extLst>
          </p:cNvPr>
          <p:cNvSpPr/>
          <p:nvPr/>
        </p:nvSpPr>
        <p:spPr>
          <a:xfrm>
            <a:off x="6096000" y="1474612"/>
            <a:ext cx="2765778" cy="1230490"/>
          </a:xfrm>
          <a:prstGeom prst="cloudCallout">
            <a:avLst>
              <a:gd name="adj1" fmla="val -28735"/>
              <a:gd name="adj2" fmla="val 945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Sensor</a:t>
            </a:r>
          </a:p>
        </p:txBody>
      </p:sp>
    </p:spTree>
    <p:extLst>
      <p:ext uri="{BB962C8B-B14F-4D97-AF65-F5344CB8AC3E}">
        <p14:creationId xmlns:p14="http://schemas.microsoft.com/office/powerpoint/2010/main" val="1312032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9C58-F5D8-4536-9B03-411ED85A02BA}"/>
              </a:ext>
            </a:extLst>
          </p:cNvPr>
          <p:cNvSpPr>
            <a:spLocks noGrp="1"/>
          </p:cNvSpPr>
          <p:nvPr>
            <p:ph type="title"/>
          </p:nvPr>
        </p:nvSpPr>
        <p:spPr/>
        <p:txBody>
          <a:bodyPr/>
          <a:lstStyle/>
          <a:p>
            <a:r>
              <a:rPr lang="en-US" altLang="zh-CN" dirty="0"/>
              <a:t>Uncertainty in Robotics</a:t>
            </a:r>
            <a:endParaRPr lang="en-GB" dirty="0"/>
          </a:p>
        </p:txBody>
      </p:sp>
      <p:sp>
        <p:nvSpPr>
          <p:cNvPr id="4" name="Oval 3">
            <a:extLst>
              <a:ext uri="{FF2B5EF4-FFF2-40B4-BE49-F238E27FC236}">
                <a16:creationId xmlns:a16="http://schemas.microsoft.com/office/drawing/2014/main" id="{5B6B2AF0-8161-42EF-B6A4-7441F8EC842B}"/>
              </a:ext>
            </a:extLst>
          </p:cNvPr>
          <p:cNvSpPr/>
          <p:nvPr/>
        </p:nvSpPr>
        <p:spPr>
          <a:xfrm>
            <a:off x="4936596" y="3217689"/>
            <a:ext cx="2506133" cy="1230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Uncertainty</a:t>
            </a:r>
          </a:p>
        </p:txBody>
      </p:sp>
      <p:sp>
        <p:nvSpPr>
          <p:cNvPr id="8" name="Thought Bubble: Cloud 7">
            <a:extLst>
              <a:ext uri="{FF2B5EF4-FFF2-40B4-BE49-F238E27FC236}">
                <a16:creationId xmlns:a16="http://schemas.microsoft.com/office/drawing/2014/main" id="{4BE38B02-4F7C-4C7E-B3AF-BFC7E9D3763E}"/>
              </a:ext>
            </a:extLst>
          </p:cNvPr>
          <p:cNvSpPr/>
          <p:nvPr/>
        </p:nvSpPr>
        <p:spPr>
          <a:xfrm>
            <a:off x="2170818" y="1628775"/>
            <a:ext cx="2765778" cy="1230490"/>
          </a:xfrm>
          <a:prstGeom prst="cloudCallout">
            <a:avLst>
              <a:gd name="adj1" fmla="val 61468"/>
              <a:gd name="adj2" fmla="val 872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Environment</a:t>
            </a:r>
          </a:p>
        </p:txBody>
      </p:sp>
      <p:sp>
        <p:nvSpPr>
          <p:cNvPr id="9" name="Thought Bubble: Cloud 8">
            <a:extLst>
              <a:ext uri="{FF2B5EF4-FFF2-40B4-BE49-F238E27FC236}">
                <a16:creationId xmlns:a16="http://schemas.microsoft.com/office/drawing/2014/main" id="{DB2F0863-300F-4D43-82E5-3C664EEC3A81}"/>
              </a:ext>
            </a:extLst>
          </p:cNvPr>
          <p:cNvSpPr/>
          <p:nvPr/>
        </p:nvSpPr>
        <p:spPr>
          <a:xfrm>
            <a:off x="1224845" y="3881964"/>
            <a:ext cx="2765778" cy="1230490"/>
          </a:xfrm>
          <a:prstGeom prst="cloudCallout">
            <a:avLst>
              <a:gd name="adj1" fmla="val 82693"/>
              <a:gd name="adj2" fmla="val -439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Model</a:t>
            </a:r>
          </a:p>
        </p:txBody>
      </p:sp>
      <p:sp>
        <p:nvSpPr>
          <p:cNvPr id="10" name="Thought Bubble: Cloud 9">
            <a:extLst>
              <a:ext uri="{FF2B5EF4-FFF2-40B4-BE49-F238E27FC236}">
                <a16:creationId xmlns:a16="http://schemas.microsoft.com/office/drawing/2014/main" id="{DB0E1A44-7EA8-4CA5-8E77-FCC43C25E6FD}"/>
              </a:ext>
            </a:extLst>
          </p:cNvPr>
          <p:cNvSpPr/>
          <p:nvPr/>
        </p:nvSpPr>
        <p:spPr>
          <a:xfrm>
            <a:off x="6096000" y="1474612"/>
            <a:ext cx="2765778" cy="1230490"/>
          </a:xfrm>
          <a:prstGeom prst="cloudCallout">
            <a:avLst>
              <a:gd name="adj1" fmla="val -28735"/>
              <a:gd name="adj2" fmla="val 945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Sensor</a:t>
            </a:r>
          </a:p>
        </p:txBody>
      </p:sp>
    </p:spTree>
    <p:extLst>
      <p:ext uri="{BB962C8B-B14F-4D97-AF65-F5344CB8AC3E}">
        <p14:creationId xmlns:p14="http://schemas.microsoft.com/office/powerpoint/2010/main" val="321247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9C58-F5D8-4536-9B03-411ED85A02BA}"/>
              </a:ext>
            </a:extLst>
          </p:cNvPr>
          <p:cNvSpPr>
            <a:spLocks noGrp="1"/>
          </p:cNvSpPr>
          <p:nvPr>
            <p:ph type="title"/>
          </p:nvPr>
        </p:nvSpPr>
        <p:spPr/>
        <p:txBody>
          <a:bodyPr/>
          <a:lstStyle/>
          <a:p>
            <a:r>
              <a:rPr lang="en-US" altLang="zh-CN" dirty="0"/>
              <a:t>Uncertainty in Robotics</a:t>
            </a:r>
            <a:endParaRPr lang="en-GB" dirty="0"/>
          </a:p>
        </p:txBody>
      </p:sp>
      <p:sp>
        <p:nvSpPr>
          <p:cNvPr id="4" name="Oval 3">
            <a:extLst>
              <a:ext uri="{FF2B5EF4-FFF2-40B4-BE49-F238E27FC236}">
                <a16:creationId xmlns:a16="http://schemas.microsoft.com/office/drawing/2014/main" id="{5B6B2AF0-8161-42EF-B6A4-7441F8EC842B}"/>
              </a:ext>
            </a:extLst>
          </p:cNvPr>
          <p:cNvSpPr/>
          <p:nvPr/>
        </p:nvSpPr>
        <p:spPr>
          <a:xfrm>
            <a:off x="4936596" y="3217689"/>
            <a:ext cx="2506133" cy="1230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Uncertainty</a:t>
            </a:r>
          </a:p>
        </p:txBody>
      </p:sp>
      <p:sp>
        <p:nvSpPr>
          <p:cNvPr id="8" name="Thought Bubble: Cloud 7">
            <a:extLst>
              <a:ext uri="{FF2B5EF4-FFF2-40B4-BE49-F238E27FC236}">
                <a16:creationId xmlns:a16="http://schemas.microsoft.com/office/drawing/2014/main" id="{4BE38B02-4F7C-4C7E-B3AF-BFC7E9D3763E}"/>
              </a:ext>
            </a:extLst>
          </p:cNvPr>
          <p:cNvSpPr/>
          <p:nvPr/>
        </p:nvSpPr>
        <p:spPr>
          <a:xfrm>
            <a:off x="2170818" y="1628775"/>
            <a:ext cx="2765778" cy="1230490"/>
          </a:xfrm>
          <a:prstGeom prst="cloudCallout">
            <a:avLst>
              <a:gd name="adj1" fmla="val 61468"/>
              <a:gd name="adj2" fmla="val 872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Environment</a:t>
            </a:r>
          </a:p>
        </p:txBody>
      </p:sp>
      <p:sp>
        <p:nvSpPr>
          <p:cNvPr id="9" name="Thought Bubble: Cloud 8">
            <a:extLst>
              <a:ext uri="{FF2B5EF4-FFF2-40B4-BE49-F238E27FC236}">
                <a16:creationId xmlns:a16="http://schemas.microsoft.com/office/drawing/2014/main" id="{DB2F0863-300F-4D43-82E5-3C664EEC3A81}"/>
              </a:ext>
            </a:extLst>
          </p:cNvPr>
          <p:cNvSpPr/>
          <p:nvPr/>
        </p:nvSpPr>
        <p:spPr>
          <a:xfrm>
            <a:off x="1224845" y="3881964"/>
            <a:ext cx="2765778" cy="1230490"/>
          </a:xfrm>
          <a:prstGeom prst="cloudCallout">
            <a:avLst>
              <a:gd name="adj1" fmla="val 82693"/>
              <a:gd name="adj2" fmla="val -439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Model</a:t>
            </a:r>
          </a:p>
        </p:txBody>
      </p:sp>
      <p:sp>
        <p:nvSpPr>
          <p:cNvPr id="10" name="Thought Bubble: Cloud 9">
            <a:extLst>
              <a:ext uri="{FF2B5EF4-FFF2-40B4-BE49-F238E27FC236}">
                <a16:creationId xmlns:a16="http://schemas.microsoft.com/office/drawing/2014/main" id="{DB0E1A44-7EA8-4CA5-8E77-FCC43C25E6FD}"/>
              </a:ext>
            </a:extLst>
          </p:cNvPr>
          <p:cNvSpPr/>
          <p:nvPr/>
        </p:nvSpPr>
        <p:spPr>
          <a:xfrm>
            <a:off x="6096000" y="1474612"/>
            <a:ext cx="2765778" cy="1230490"/>
          </a:xfrm>
          <a:prstGeom prst="cloudCallout">
            <a:avLst>
              <a:gd name="adj1" fmla="val -28735"/>
              <a:gd name="adj2" fmla="val 945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Sensor</a:t>
            </a:r>
          </a:p>
        </p:txBody>
      </p:sp>
      <p:sp>
        <p:nvSpPr>
          <p:cNvPr id="11" name="Thought Bubble: Cloud 10">
            <a:extLst>
              <a:ext uri="{FF2B5EF4-FFF2-40B4-BE49-F238E27FC236}">
                <a16:creationId xmlns:a16="http://schemas.microsoft.com/office/drawing/2014/main" id="{6A55FBD8-2F9E-4CE7-ACD6-3AB209A34534}"/>
              </a:ext>
            </a:extLst>
          </p:cNvPr>
          <p:cNvSpPr/>
          <p:nvPr/>
        </p:nvSpPr>
        <p:spPr>
          <a:xfrm>
            <a:off x="8280400" y="2859265"/>
            <a:ext cx="2765778" cy="1230490"/>
          </a:xfrm>
          <a:prstGeom prst="cloudCallout">
            <a:avLst>
              <a:gd name="adj1" fmla="val -80164"/>
              <a:gd name="adj2" fmla="val 2482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Computation</a:t>
            </a:r>
          </a:p>
        </p:txBody>
      </p:sp>
    </p:spTree>
    <p:extLst>
      <p:ext uri="{BB962C8B-B14F-4D97-AF65-F5344CB8AC3E}">
        <p14:creationId xmlns:p14="http://schemas.microsoft.com/office/powerpoint/2010/main" val="311468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9C58-F5D8-4536-9B03-411ED85A02BA}"/>
              </a:ext>
            </a:extLst>
          </p:cNvPr>
          <p:cNvSpPr>
            <a:spLocks noGrp="1"/>
          </p:cNvSpPr>
          <p:nvPr>
            <p:ph type="title"/>
          </p:nvPr>
        </p:nvSpPr>
        <p:spPr/>
        <p:txBody>
          <a:bodyPr/>
          <a:lstStyle/>
          <a:p>
            <a:r>
              <a:rPr lang="en-US" altLang="zh-CN" dirty="0"/>
              <a:t>Uncertainty in Robotics</a:t>
            </a:r>
            <a:endParaRPr lang="en-GB" dirty="0"/>
          </a:p>
        </p:txBody>
      </p:sp>
      <p:sp>
        <p:nvSpPr>
          <p:cNvPr id="4" name="Oval 3">
            <a:extLst>
              <a:ext uri="{FF2B5EF4-FFF2-40B4-BE49-F238E27FC236}">
                <a16:creationId xmlns:a16="http://schemas.microsoft.com/office/drawing/2014/main" id="{5B6B2AF0-8161-42EF-B6A4-7441F8EC842B}"/>
              </a:ext>
            </a:extLst>
          </p:cNvPr>
          <p:cNvSpPr/>
          <p:nvPr/>
        </p:nvSpPr>
        <p:spPr>
          <a:xfrm>
            <a:off x="4936596" y="3217689"/>
            <a:ext cx="2506133" cy="1230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Uncertainty</a:t>
            </a:r>
          </a:p>
        </p:txBody>
      </p:sp>
      <p:sp>
        <p:nvSpPr>
          <p:cNvPr id="8" name="Thought Bubble: Cloud 7">
            <a:extLst>
              <a:ext uri="{FF2B5EF4-FFF2-40B4-BE49-F238E27FC236}">
                <a16:creationId xmlns:a16="http://schemas.microsoft.com/office/drawing/2014/main" id="{4BE38B02-4F7C-4C7E-B3AF-BFC7E9D3763E}"/>
              </a:ext>
            </a:extLst>
          </p:cNvPr>
          <p:cNvSpPr/>
          <p:nvPr/>
        </p:nvSpPr>
        <p:spPr>
          <a:xfrm>
            <a:off x="2170818" y="1628775"/>
            <a:ext cx="2765778" cy="1230490"/>
          </a:xfrm>
          <a:prstGeom prst="cloudCallout">
            <a:avLst>
              <a:gd name="adj1" fmla="val 61468"/>
              <a:gd name="adj2" fmla="val 872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Environment</a:t>
            </a:r>
          </a:p>
        </p:txBody>
      </p:sp>
      <p:sp>
        <p:nvSpPr>
          <p:cNvPr id="9" name="Thought Bubble: Cloud 8">
            <a:extLst>
              <a:ext uri="{FF2B5EF4-FFF2-40B4-BE49-F238E27FC236}">
                <a16:creationId xmlns:a16="http://schemas.microsoft.com/office/drawing/2014/main" id="{DB2F0863-300F-4D43-82E5-3C664EEC3A81}"/>
              </a:ext>
            </a:extLst>
          </p:cNvPr>
          <p:cNvSpPr/>
          <p:nvPr/>
        </p:nvSpPr>
        <p:spPr>
          <a:xfrm>
            <a:off x="1224845" y="3881964"/>
            <a:ext cx="2765778" cy="1230490"/>
          </a:xfrm>
          <a:prstGeom prst="cloudCallout">
            <a:avLst>
              <a:gd name="adj1" fmla="val 82693"/>
              <a:gd name="adj2" fmla="val -439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Model</a:t>
            </a:r>
          </a:p>
        </p:txBody>
      </p:sp>
      <p:sp>
        <p:nvSpPr>
          <p:cNvPr id="10" name="Thought Bubble: Cloud 9">
            <a:extLst>
              <a:ext uri="{FF2B5EF4-FFF2-40B4-BE49-F238E27FC236}">
                <a16:creationId xmlns:a16="http://schemas.microsoft.com/office/drawing/2014/main" id="{DB0E1A44-7EA8-4CA5-8E77-FCC43C25E6FD}"/>
              </a:ext>
            </a:extLst>
          </p:cNvPr>
          <p:cNvSpPr/>
          <p:nvPr/>
        </p:nvSpPr>
        <p:spPr>
          <a:xfrm>
            <a:off x="6096000" y="1474612"/>
            <a:ext cx="2765778" cy="1230490"/>
          </a:xfrm>
          <a:prstGeom prst="cloudCallout">
            <a:avLst>
              <a:gd name="adj1" fmla="val -28735"/>
              <a:gd name="adj2" fmla="val 945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Sensor</a:t>
            </a:r>
          </a:p>
        </p:txBody>
      </p:sp>
      <p:sp>
        <p:nvSpPr>
          <p:cNvPr id="11" name="Thought Bubble: Cloud 10">
            <a:extLst>
              <a:ext uri="{FF2B5EF4-FFF2-40B4-BE49-F238E27FC236}">
                <a16:creationId xmlns:a16="http://schemas.microsoft.com/office/drawing/2014/main" id="{6A55FBD8-2F9E-4CE7-ACD6-3AB209A34534}"/>
              </a:ext>
            </a:extLst>
          </p:cNvPr>
          <p:cNvSpPr/>
          <p:nvPr/>
        </p:nvSpPr>
        <p:spPr>
          <a:xfrm>
            <a:off x="8280400" y="2859265"/>
            <a:ext cx="2765778" cy="1230490"/>
          </a:xfrm>
          <a:prstGeom prst="cloudCallout">
            <a:avLst>
              <a:gd name="adj1" fmla="val -80164"/>
              <a:gd name="adj2" fmla="val 2482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Computation</a:t>
            </a:r>
          </a:p>
        </p:txBody>
      </p:sp>
      <p:sp>
        <p:nvSpPr>
          <p:cNvPr id="12" name="Thought Bubble: Cloud 11">
            <a:extLst>
              <a:ext uri="{FF2B5EF4-FFF2-40B4-BE49-F238E27FC236}">
                <a16:creationId xmlns:a16="http://schemas.microsoft.com/office/drawing/2014/main" id="{036D1E4E-70A7-4F19-9678-98B2BDB2728B}"/>
              </a:ext>
            </a:extLst>
          </p:cNvPr>
          <p:cNvSpPr/>
          <p:nvPr/>
        </p:nvSpPr>
        <p:spPr>
          <a:xfrm>
            <a:off x="5746045" y="5112454"/>
            <a:ext cx="2765778" cy="1230490"/>
          </a:xfrm>
          <a:prstGeom prst="cloudCallout">
            <a:avLst>
              <a:gd name="adj1" fmla="val -23021"/>
              <a:gd name="adj2" fmla="val -1054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Robot</a:t>
            </a:r>
          </a:p>
        </p:txBody>
      </p:sp>
    </p:spTree>
    <p:extLst>
      <p:ext uri="{BB962C8B-B14F-4D97-AF65-F5344CB8AC3E}">
        <p14:creationId xmlns:p14="http://schemas.microsoft.com/office/powerpoint/2010/main" val="171906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096AC62-0C15-4E0D-A6F7-F8AE32B8FDD7}"/>
              </a:ext>
            </a:extLst>
          </p:cNvPr>
          <p:cNvSpPr/>
          <p:nvPr/>
        </p:nvSpPr>
        <p:spPr>
          <a:xfrm>
            <a:off x="2820943" y="5295910"/>
            <a:ext cx="6550110" cy="268596"/>
          </a:xfrm>
          <a:prstGeom prst="rect">
            <a:avLst/>
          </a:prstGeom>
          <a:solidFill>
            <a:schemeClr val="accent1">
              <a:lumMod val="20000"/>
              <a:lumOff val="80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2" name="Title 1">
            <a:extLst>
              <a:ext uri="{FF2B5EF4-FFF2-40B4-BE49-F238E27FC236}">
                <a16:creationId xmlns:a16="http://schemas.microsoft.com/office/drawing/2014/main" id="{0D10D107-8693-4EF7-B8CB-87C3CA72A161}"/>
              </a:ext>
            </a:extLst>
          </p:cNvPr>
          <p:cNvSpPr>
            <a:spLocks noGrp="1"/>
          </p:cNvSpPr>
          <p:nvPr>
            <p:ph type="title"/>
          </p:nvPr>
        </p:nvSpPr>
        <p:spPr/>
        <p:txBody>
          <a:bodyPr/>
          <a:lstStyle/>
          <a:p>
            <a:r>
              <a:rPr lang="en-GB" dirty="0"/>
              <a:t>Probabilistic Robotics</a:t>
            </a:r>
          </a:p>
        </p:txBody>
      </p:sp>
      <p:sp>
        <p:nvSpPr>
          <p:cNvPr id="3" name="Content Placeholder 2">
            <a:extLst>
              <a:ext uri="{FF2B5EF4-FFF2-40B4-BE49-F238E27FC236}">
                <a16:creationId xmlns:a16="http://schemas.microsoft.com/office/drawing/2014/main" id="{F14A7352-7704-4842-9DF7-007F1D92C3C9}"/>
              </a:ext>
            </a:extLst>
          </p:cNvPr>
          <p:cNvSpPr>
            <a:spLocks noGrp="1"/>
          </p:cNvSpPr>
          <p:nvPr>
            <p:ph idx="1"/>
          </p:nvPr>
        </p:nvSpPr>
        <p:spPr/>
        <p:txBody>
          <a:bodyPr/>
          <a:lstStyle/>
          <a:p>
            <a:r>
              <a:rPr lang="en-GB" dirty="0"/>
              <a:t>Explicitly represent uncertainties in forms of probability distribution over a whole space of hypotheses</a:t>
            </a:r>
          </a:p>
          <a:p>
            <a:r>
              <a:rPr lang="en-GB" dirty="0"/>
              <a:t>Think about a localization problem: a robot is randomly placed at a location. How would the robot quickly locate itself and navigate, given that the global map is stored in the robot’s memory?</a:t>
            </a:r>
          </a:p>
          <a:p>
            <a:endParaRPr lang="en-GB" dirty="0"/>
          </a:p>
          <a:p>
            <a:endParaRPr lang="en-GB" dirty="0"/>
          </a:p>
        </p:txBody>
      </p:sp>
      <p:pic>
        <p:nvPicPr>
          <p:cNvPr id="7" name="Picture 6">
            <a:extLst>
              <a:ext uri="{FF2B5EF4-FFF2-40B4-BE49-F238E27FC236}">
                <a16:creationId xmlns:a16="http://schemas.microsoft.com/office/drawing/2014/main" id="{935043A2-F0CE-4DCC-B590-D3864EFC166E}"/>
              </a:ext>
            </a:extLst>
          </p:cNvPr>
          <p:cNvPicPr>
            <a:picLocks noChangeAspect="1"/>
          </p:cNvPicPr>
          <p:nvPr/>
        </p:nvPicPr>
        <p:blipFill>
          <a:blip r:embed="rId3"/>
          <a:stretch>
            <a:fillRect/>
          </a:stretch>
        </p:blipFill>
        <p:spPr>
          <a:xfrm>
            <a:off x="2820943" y="3429000"/>
            <a:ext cx="6256424" cy="1632295"/>
          </a:xfrm>
          <a:prstGeom prst="rect">
            <a:avLst/>
          </a:prstGeom>
        </p:spPr>
      </p:pic>
      <p:cxnSp>
        <p:nvCxnSpPr>
          <p:cNvPr id="9" name="Straight Arrow Connector 8">
            <a:extLst>
              <a:ext uri="{FF2B5EF4-FFF2-40B4-BE49-F238E27FC236}">
                <a16:creationId xmlns:a16="http://schemas.microsoft.com/office/drawing/2014/main" id="{A751BE47-2A0F-4C5E-8ACE-F364BFB8AB80}"/>
              </a:ext>
            </a:extLst>
          </p:cNvPr>
          <p:cNvCxnSpPr>
            <a:cxnSpLocks/>
          </p:cNvCxnSpPr>
          <p:nvPr/>
        </p:nvCxnSpPr>
        <p:spPr>
          <a:xfrm flipV="1">
            <a:off x="2820943" y="4680295"/>
            <a:ext cx="0" cy="9585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024C4A5-BDA2-442E-B9D2-153323F39D01}"/>
              </a:ext>
            </a:extLst>
          </p:cNvPr>
          <p:cNvCxnSpPr>
            <a:cxnSpLocks/>
          </p:cNvCxnSpPr>
          <p:nvPr/>
        </p:nvCxnSpPr>
        <p:spPr>
          <a:xfrm>
            <a:off x="2734446" y="5539740"/>
            <a:ext cx="672310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08EB6B0-E1F4-4128-8BCC-35C1535F3B89}"/>
              </a:ext>
            </a:extLst>
          </p:cNvPr>
          <p:cNvSpPr txBox="1"/>
          <p:nvPr/>
        </p:nvSpPr>
        <p:spPr>
          <a:xfrm>
            <a:off x="1473401" y="4731448"/>
            <a:ext cx="1195584"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i="1" kern="1200" dirty="0">
                <a:solidFill>
                  <a:schemeClr val="tx2"/>
                </a:solidFill>
                <a:latin typeface="+mn-lt"/>
                <a:ea typeface="+mn-ea"/>
                <a:cs typeface="+mn-cs"/>
              </a:rPr>
              <a:t>Prior Belief</a:t>
            </a:r>
          </a:p>
        </p:txBody>
      </p:sp>
    </p:spTree>
    <p:extLst>
      <p:ext uri="{BB962C8B-B14F-4D97-AF65-F5344CB8AC3E}">
        <p14:creationId xmlns:p14="http://schemas.microsoft.com/office/powerpoint/2010/main" val="3186554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D107-8693-4EF7-B8CB-87C3CA72A161}"/>
              </a:ext>
            </a:extLst>
          </p:cNvPr>
          <p:cNvSpPr>
            <a:spLocks noGrp="1"/>
          </p:cNvSpPr>
          <p:nvPr>
            <p:ph type="title"/>
          </p:nvPr>
        </p:nvSpPr>
        <p:spPr/>
        <p:txBody>
          <a:bodyPr/>
          <a:lstStyle/>
          <a:p>
            <a:r>
              <a:rPr lang="en-GB" dirty="0"/>
              <a:t>Probabilistic Robotics</a:t>
            </a:r>
          </a:p>
        </p:txBody>
      </p:sp>
      <p:sp>
        <p:nvSpPr>
          <p:cNvPr id="3" name="Content Placeholder 2">
            <a:extLst>
              <a:ext uri="{FF2B5EF4-FFF2-40B4-BE49-F238E27FC236}">
                <a16:creationId xmlns:a16="http://schemas.microsoft.com/office/drawing/2014/main" id="{F14A7352-7704-4842-9DF7-007F1D92C3C9}"/>
              </a:ext>
            </a:extLst>
          </p:cNvPr>
          <p:cNvSpPr>
            <a:spLocks noGrp="1"/>
          </p:cNvSpPr>
          <p:nvPr>
            <p:ph idx="1"/>
          </p:nvPr>
        </p:nvSpPr>
        <p:spPr>
          <a:xfrm>
            <a:off x="505617" y="1224399"/>
            <a:ext cx="11180762" cy="4086225"/>
          </a:xfrm>
        </p:spPr>
        <p:txBody>
          <a:bodyPr/>
          <a:lstStyle/>
          <a:p>
            <a:r>
              <a:rPr lang="en-GB" dirty="0"/>
              <a:t>Explicitly represent uncertainties in forms of probability distribution over a whole space of hypotheses</a:t>
            </a:r>
          </a:p>
          <a:p>
            <a:r>
              <a:rPr lang="en-GB" dirty="0"/>
              <a:t>Think about a localization problem: a robot is randomly placed at a location. How would the robot quickly locate itself and navigate, given that the global map is stored in the robot’s memory?</a:t>
            </a:r>
          </a:p>
          <a:p>
            <a:endParaRPr lang="en-GB" dirty="0"/>
          </a:p>
          <a:p>
            <a:endParaRPr lang="en-GB" dirty="0"/>
          </a:p>
        </p:txBody>
      </p:sp>
      <p:pic>
        <p:nvPicPr>
          <p:cNvPr id="4" name="Picture 3">
            <a:extLst>
              <a:ext uri="{FF2B5EF4-FFF2-40B4-BE49-F238E27FC236}">
                <a16:creationId xmlns:a16="http://schemas.microsoft.com/office/drawing/2014/main" id="{A3AAF8D9-556F-421E-83E2-B48FDA6B2527}"/>
              </a:ext>
            </a:extLst>
          </p:cNvPr>
          <p:cNvPicPr>
            <a:picLocks noChangeAspect="1"/>
          </p:cNvPicPr>
          <p:nvPr/>
        </p:nvPicPr>
        <p:blipFill>
          <a:blip r:embed="rId3"/>
          <a:stretch>
            <a:fillRect/>
          </a:stretch>
        </p:blipFill>
        <p:spPr>
          <a:xfrm>
            <a:off x="2822400" y="3430800"/>
            <a:ext cx="6242545" cy="1630800"/>
          </a:xfrm>
          <a:prstGeom prst="rect">
            <a:avLst/>
          </a:prstGeom>
        </p:spPr>
      </p:pic>
      <p:grpSp>
        <p:nvGrpSpPr>
          <p:cNvPr id="21" name="Group 20">
            <a:extLst>
              <a:ext uri="{FF2B5EF4-FFF2-40B4-BE49-F238E27FC236}">
                <a16:creationId xmlns:a16="http://schemas.microsoft.com/office/drawing/2014/main" id="{2062A2B3-8F1C-4A2A-9457-2C64523D0939}"/>
              </a:ext>
            </a:extLst>
          </p:cNvPr>
          <p:cNvGrpSpPr/>
          <p:nvPr/>
        </p:nvGrpSpPr>
        <p:grpSpPr>
          <a:xfrm>
            <a:off x="2734446" y="4681332"/>
            <a:ext cx="6723107" cy="958200"/>
            <a:chOff x="2734446" y="5061600"/>
            <a:chExt cx="6723107" cy="958200"/>
          </a:xfrm>
        </p:grpSpPr>
        <p:sp>
          <p:nvSpPr>
            <p:cNvPr id="18" name="Rectangle 17">
              <a:extLst>
                <a:ext uri="{FF2B5EF4-FFF2-40B4-BE49-F238E27FC236}">
                  <a16:creationId xmlns:a16="http://schemas.microsoft.com/office/drawing/2014/main" id="{D96BB89C-CB71-4C08-817C-E8FEFA0DD74B}"/>
                </a:ext>
              </a:extLst>
            </p:cNvPr>
            <p:cNvSpPr/>
            <p:nvPr/>
          </p:nvSpPr>
          <p:spPr>
            <a:xfrm>
              <a:off x="2820943" y="5848350"/>
              <a:ext cx="6550110" cy="97155"/>
            </a:xfrm>
            <a:prstGeom prst="rect">
              <a:avLst/>
            </a:prstGeom>
            <a:solidFill>
              <a:schemeClr val="accent1">
                <a:lumMod val="20000"/>
                <a:lumOff val="80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cxnSp>
          <p:nvCxnSpPr>
            <p:cNvPr id="9" name="Straight Arrow Connector 8">
              <a:extLst>
                <a:ext uri="{FF2B5EF4-FFF2-40B4-BE49-F238E27FC236}">
                  <a16:creationId xmlns:a16="http://schemas.microsoft.com/office/drawing/2014/main" id="{A751BE47-2A0F-4C5E-8ACE-F364BFB8AB80}"/>
                </a:ext>
              </a:extLst>
            </p:cNvPr>
            <p:cNvCxnSpPr>
              <a:cxnSpLocks/>
            </p:cNvCxnSpPr>
            <p:nvPr/>
          </p:nvCxnSpPr>
          <p:spPr>
            <a:xfrm flipV="1">
              <a:off x="2820943" y="5061600"/>
              <a:ext cx="0" cy="958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024C4A5-BDA2-442E-B9D2-153323F39D01}"/>
                </a:ext>
              </a:extLst>
            </p:cNvPr>
            <p:cNvCxnSpPr>
              <a:cxnSpLocks/>
            </p:cNvCxnSpPr>
            <p:nvPr/>
          </p:nvCxnSpPr>
          <p:spPr>
            <a:xfrm>
              <a:off x="2734446" y="5920740"/>
              <a:ext cx="672310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EA0FDE05-CFC1-4958-AB17-06E5BA255D87}"/>
                </a:ext>
              </a:extLst>
            </p:cNvPr>
            <p:cNvSpPr/>
            <p:nvPr/>
          </p:nvSpPr>
          <p:spPr>
            <a:xfrm>
              <a:off x="4540090" y="5420671"/>
              <a:ext cx="679607" cy="430286"/>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41" h="435995">
                  <a:moveTo>
                    <a:pt x="0" y="433200"/>
                  </a:moveTo>
                  <a:cubicBezTo>
                    <a:pt x="105767" y="404880"/>
                    <a:pt x="118597" y="392243"/>
                    <a:pt x="171272" y="320044"/>
                  </a:cubicBezTo>
                  <a:cubicBezTo>
                    <a:pt x="223947" y="247845"/>
                    <a:pt x="268659" y="1231"/>
                    <a:pt x="316052" y="4"/>
                  </a:cubicBezTo>
                  <a:cubicBezTo>
                    <a:pt x="363445" y="-1223"/>
                    <a:pt x="406683" y="240016"/>
                    <a:pt x="455631" y="312681"/>
                  </a:cubicBezTo>
                  <a:cubicBezTo>
                    <a:pt x="504579" y="385346"/>
                    <a:pt x="609741" y="435995"/>
                    <a:pt x="609741" y="435995"/>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9" name="Freeform: Shape 18">
              <a:extLst>
                <a:ext uri="{FF2B5EF4-FFF2-40B4-BE49-F238E27FC236}">
                  <a16:creationId xmlns:a16="http://schemas.microsoft.com/office/drawing/2014/main" id="{1D0164DF-04E5-4BA4-9EDA-4F0251C9D69F}"/>
                </a:ext>
              </a:extLst>
            </p:cNvPr>
            <p:cNvSpPr/>
            <p:nvPr/>
          </p:nvSpPr>
          <p:spPr>
            <a:xfrm>
              <a:off x="6476840" y="5416159"/>
              <a:ext cx="679607" cy="430286"/>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41" h="435995">
                  <a:moveTo>
                    <a:pt x="0" y="433200"/>
                  </a:moveTo>
                  <a:cubicBezTo>
                    <a:pt x="105767" y="404880"/>
                    <a:pt x="118597" y="392243"/>
                    <a:pt x="171272" y="320044"/>
                  </a:cubicBezTo>
                  <a:cubicBezTo>
                    <a:pt x="223947" y="247845"/>
                    <a:pt x="268659" y="1231"/>
                    <a:pt x="316052" y="4"/>
                  </a:cubicBezTo>
                  <a:cubicBezTo>
                    <a:pt x="363445" y="-1223"/>
                    <a:pt x="406683" y="240016"/>
                    <a:pt x="455631" y="312681"/>
                  </a:cubicBezTo>
                  <a:cubicBezTo>
                    <a:pt x="504579" y="385346"/>
                    <a:pt x="609741" y="435995"/>
                    <a:pt x="609741" y="435995"/>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 name="Freeform: Shape 19">
              <a:extLst>
                <a:ext uri="{FF2B5EF4-FFF2-40B4-BE49-F238E27FC236}">
                  <a16:creationId xmlns:a16="http://schemas.microsoft.com/office/drawing/2014/main" id="{F06BE384-AD33-4A2B-8F1E-B0A93C82AACA}"/>
                </a:ext>
              </a:extLst>
            </p:cNvPr>
            <p:cNvSpPr/>
            <p:nvPr/>
          </p:nvSpPr>
          <p:spPr>
            <a:xfrm>
              <a:off x="7778590" y="5422940"/>
              <a:ext cx="679607" cy="430286"/>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41" h="435995">
                  <a:moveTo>
                    <a:pt x="0" y="433200"/>
                  </a:moveTo>
                  <a:cubicBezTo>
                    <a:pt x="105767" y="404880"/>
                    <a:pt x="118597" y="392243"/>
                    <a:pt x="171272" y="320044"/>
                  </a:cubicBezTo>
                  <a:cubicBezTo>
                    <a:pt x="223947" y="247845"/>
                    <a:pt x="268659" y="1231"/>
                    <a:pt x="316052" y="4"/>
                  </a:cubicBezTo>
                  <a:cubicBezTo>
                    <a:pt x="363445" y="-1223"/>
                    <a:pt x="406683" y="240016"/>
                    <a:pt x="455631" y="312681"/>
                  </a:cubicBezTo>
                  <a:cubicBezTo>
                    <a:pt x="504579" y="385346"/>
                    <a:pt x="609741" y="435995"/>
                    <a:pt x="609741" y="435995"/>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26" name="TextBox 25">
            <a:extLst>
              <a:ext uri="{FF2B5EF4-FFF2-40B4-BE49-F238E27FC236}">
                <a16:creationId xmlns:a16="http://schemas.microsoft.com/office/drawing/2014/main" id="{07F87561-AB36-4A6A-BF61-48A0D25C6599}"/>
              </a:ext>
            </a:extLst>
          </p:cNvPr>
          <p:cNvSpPr txBox="1"/>
          <p:nvPr/>
        </p:nvSpPr>
        <p:spPr>
          <a:xfrm>
            <a:off x="1101797" y="4869583"/>
            <a:ext cx="1487908"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i="1" kern="1200" dirty="0">
                <a:solidFill>
                  <a:schemeClr val="tx2"/>
                </a:solidFill>
                <a:latin typeface="+mn-lt"/>
                <a:ea typeface="+mn-ea"/>
                <a:cs typeface="+mn-cs"/>
              </a:rPr>
              <a:t>Current Belief</a:t>
            </a:r>
          </a:p>
        </p:txBody>
      </p:sp>
    </p:spTree>
    <p:extLst>
      <p:ext uri="{BB962C8B-B14F-4D97-AF65-F5344CB8AC3E}">
        <p14:creationId xmlns:p14="http://schemas.microsoft.com/office/powerpoint/2010/main" val="3397880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03D3A582-4960-48E1-9EE1-5CD75FD34E88}"/>
              </a:ext>
            </a:extLst>
          </p:cNvPr>
          <p:cNvGrpSpPr/>
          <p:nvPr/>
        </p:nvGrpSpPr>
        <p:grpSpPr>
          <a:xfrm>
            <a:off x="2734446" y="5329035"/>
            <a:ext cx="6723107" cy="958200"/>
            <a:chOff x="2734446" y="5061600"/>
            <a:chExt cx="6723107" cy="958200"/>
          </a:xfrm>
        </p:grpSpPr>
        <p:sp>
          <p:nvSpPr>
            <p:cNvPr id="40" name="Rectangle 39">
              <a:extLst>
                <a:ext uri="{FF2B5EF4-FFF2-40B4-BE49-F238E27FC236}">
                  <a16:creationId xmlns:a16="http://schemas.microsoft.com/office/drawing/2014/main" id="{AA33EC5A-E3FE-42E1-90A0-D5A7FE4F7E5E}"/>
                </a:ext>
              </a:extLst>
            </p:cNvPr>
            <p:cNvSpPr/>
            <p:nvPr/>
          </p:nvSpPr>
          <p:spPr>
            <a:xfrm>
              <a:off x="2820943" y="5848350"/>
              <a:ext cx="6550110" cy="97155"/>
            </a:xfrm>
            <a:prstGeom prst="rect">
              <a:avLst/>
            </a:prstGeom>
            <a:solidFill>
              <a:schemeClr val="accent1">
                <a:lumMod val="20000"/>
                <a:lumOff val="80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cxnSp>
          <p:nvCxnSpPr>
            <p:cNvPr id="41" name="Straight Arrow Connector 40">
              <a:extLst>
                <a:ext uri="{FF2B5EF4-FFF2-40B4-BE49-F238E27FC236}">
                  <a16:creationId xmlns:a16="http://schemas.microsoft.com/office/drawing/2014/main" id="{C0F344C0-3553-4577-982B-2DEA15F838EA}"/>
                </a:ext>
              </a:extLst>
            </p:cNvPr>
            <p:cNvCxnSpPr>
              <a:cxnSpLocks/>
            </p:cNvCxnSpPr>
            <p:nvPr/>
          </p:nvCxnSpPr>
          <p:spPr>
            <a:xfrm flipV="1">
              <a:off x="2820943" y="5061600"/>
              <a:ext cx="0" cy="958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E18F794-F59C-4D65-9838-DD603D2F0B0D}"/>
                </a:ext>
              </a:extLst>
            </p:cNvPr>
            <p:cNvCxnSpPr>
              <a:cxnSpLocks/>
            </p:cNvCxnSpPr>
            <p:nvPr/>
          </p:nvCxnSpPr>
          <p:spPr>
            <a:xfrm>
              <a:off x="2734446" y="5920740"/>
              <a:ext cx="672310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2AB0E085-2D12-4517-A865-5F0576767B57}"/>
                </a:ext>
              </a:extLst>
            </p:cNvPr>
            <p:cNvSpPr/>
            <p:nvPr/>
          </p:nvSpPr>
          <p:spPr>
            <a:xfrm>
              <a:off x="4540090" y="5420671"/>
              <a:ext cx="679607" cy="430286"/>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41" h="435995">
                  <a:moveTo>
                    <a:pt x="0" y="433200"/>
                  </a:moveTo>
                  <a:cubicBezTo>
                    <a:pt x="105767" y="404880"/>
                    <a:pt x="118597" y="392243"/>
                    <a:pt x="171272" y="320044"/>
                  </a:cubicBezTo>
                  <a:cubicBezTo>
                    <a:pt x="223947" y="247845"/>
                    <a:pt x="268659" y="1231"/>
                    <a:pt x="316052" y="4"/>
                  </a:cubicBezTo>
                  <a:cubicBezTo>
                    <a:pt x="363445" y="-1223"/>
                    <a:pt x="406683" y="240016"/>
                    <a:pt x="455631" y="312681"/>
                  </a:cubicBezTo>
                  <a:cubicBezTo>
                    <a:pt x="504579" y="385346"/>
                    <a:pt x="609741" y="435995"/>
                    <a:pt x="609741" y="435995"/>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4" name="Freeform: Shape 43">
              <a:extLst>
                <a:ext uri="{FF2B5EF4-FFF2-40B4-BE49-F238E27FC236}">
                  <a16:creationId xmlns:a16="http://schemas.microsoft.com/office/drawing/2014/main" id="{9C0CDD18-8D4B-4080-AC3C-0E83CBC191DF}"/>
                </a:ext>
              </a:extLst>
            </p:cNvPr>
            <p:cNvSpPr/>
            <p:nvPr/>
          </p:nvSpPr>
          <p:spPr>
            <a:xfrm>
              <a:off x="6476840" y="5416159"/>
              <a:ext cx="679607" cy="430286"/>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41" h="435995">
                  <a:moveTo>
                    <a:pt x="0" y="433200"/>
                  </a:moveTo>
                  <a:cubicBezTo>
                    <a:pt x="105767" y="404880"/>
                    <a:pt x="118597" y="392243"/>
                    <a:pt x="171272" y="320044"/>
                  </a:cubicBezTo>
                  <a:cubicBezTo>
                    <a:pt x="223947" y="247845"/>
                    <a:pt x="268659" y="1231"/>
                    <a:pt x="316052" y="4"/>
                  </a:cubicBezTo>
                  <a:cubicBezTo>
                    <a:pt x="363445" y="-1223"/>
                    <a:pt x="406683" y="240016"/>
                    <a:pt x="455631" y="312681"/>
                  </a:cubicBezTo>
                  <a:cubicBezTo>
                    <a:pt x="504579" y="385346"/>
                    <a:pt x="609741" y="435995"/>
                    <a:pt x="609741" y="435995"/>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5" name="Freeform: Shape 44">
              <a:extLst>
                <a:ext uri="{FF2B5EF4-FFF2-40B4-BE49-F238E27FC236}">
                  <a16:creationId xmlns:a16="http://schemas.microsoft.com/office/drawing/2014/main" id="{0419D16B-0CD3-4CE1-93E8-6ADD13D2F3AA}"/>
                </a:ext>
              </a:extLst>
            </p:cNvPr>
            <p:cNvSpPr/>
            <p:nvPr/>
          </p:nvSpPr>
          <p:spPr>
            <a:xfrm>
              <a:off x="7778590" y="5422940"/>
              <a:ext cx="679607" cy="430286"/>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41" h="435995">
                  <a:moveTo>
                    <a:pt x="0" y="433200"/>
                  </a:moveTo>
                  <a:cubicBezTo>
                    <a:pt x="105767" y="404880"/>
                    <a:pt x="118597" y="392243"/>
                    <a:pt x="171272" y="320044"/>
                  </a:cubicBezTo>
                  <a:cubicBezTo>
                    <a:pt x="223947" y="247845"/>
                    <a:pt x="268659" y="1231"/>
                    <a:pt x="316052" y="4"/>
                  </a:cubicBezTo>
                  <a:cubicBezTo>
                    <a:pt x="363445" y="-1223"/>
                    <a:pt x="406683" y="240016"/>
                    <a:pt x="455631" y="312681"/>
                  </a:cubicBezTo>
                  <a:cubicBezTo>
                    <a:pt x="504579" y="385346"/>
                    <a:pt x="609741" y="435995"/>
                    <a:pt x="609741" y="435995"/>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pic>
        <p:nvPicPr>
          <p:cNvPr id="6" name="Picture 5">
            <a:extLst>
              <a:ext uri="{FF2B5EF4-FFF2-40B4-BE49-F238E27FC236}">
                <a16:creationId xmlns:a16="http://schemas.microsoft.com/office/drawing/2014/main" id="{F6366643-966B-452E-B9B9-CF1301F71C9A}"/>
              </a:ext>
            </a:extLst>
          </p:cNvPr>
          <p:cNvPicPr>
            <a:picLocks noChangeAspect="1"/>
          </p:cNvPicPr>
          <p:nvPr/>
        </p:nvPicPr>
        <p:blipFill>
          <a:blip r:embed="rId3"/>
          <a:stretch>
            <a:fillRect/>
          </a:stretch>
        </p:blipFill>
        <p:spPr>
          <a:xfrm>
            <a:off x="2822400" y="3430800"/>
            <a:ext cx="6250690" cy="1630800"/>
          </a:xfrm>
          <a:prstGeom prst="rect">
            <a:avLst/>
          </a:prstGeom>
        </p:spPr>
      </p:pic>
      <p:sp>
        <p:nvSpPr>
          <p:cNvPr id="2" name="Title 1">
            <a:extLst>
              <a:ext uri="{FF2B5EF4-FFF2-40B4-BE49-F238E27FC236}">
                <a16:creationId xmlns:a16="http://schemas.microsoft.com/office/drawing/2014/main" id="{0D10D107-8693-4EF7-B8CB-87C3CA72A161}"/>
              </a:ext>
            </a:extLst>
          </p:cNvPr>
          <p:cNvSpPr>
            <a:spLocks noGrp="1"/>
          </p:cNvSpPr>
          <p:nvPr>
            <p:ph type="title"/>
          </p:nvPr>
        </p:nvSpPr>
        <p:spPr/>
        <p:txBody>
          <a:bodyPr/>
          <a:lstStyle/>
          <a:p>
            <a:r>
              <a:rPr lang="en-GB" dirty="0"/>
              <a:t>Probabilistic Robotics</a:t>
            </a:r>
          </a:p>
        </p:txBody>
      </p:sp>
      <p:sp>
        <p:nvSpPr>
          <p:cNvPr id="3" name="Content Placeholder 2">
            <a:extLst>
              <a:ext uri="{FF2B5EF4-FFF2-40B4-BE49-F238E27FC236}">
                <a16:creationId xmlns:a16="http://schemas.microsoft.com/office/drawing/2014/main" id="{F14A7352-7704-4842-9DF7-007F1D92C3C9}"/>
              </a:ext>
            </a:extLst>
          </p:cNvPr>
          <p:cNvSpPr>
            <a:spLocks noGrp="1"/>
          </p:cNvSpPr>
          <p:nvPr>
            <p:ph idx="1"/>
          </p:nvPr>
        </p:nvSpPr>
        <p:spPr/>
        <p:txBody>
          <a:bodyPr/>
          <a:lstStyle/>
          <a:p>
            <a:r>
              <a:rPr lang="en-GB" dirty="0"/>
              <a:t>Explicitly represent uncertainties in forms of probability distribution over a whole space of hypotheses</a:t>
            </a:r>
          </a:p>
          <a:p>
            <a:r>
              <a:rPr lang="en-GB" dirty="0"/>
              <a:t>Think about a localization problem: a robot is randomly placed at a location. How would the robot quickly locate itself and navigate, given that the global map is stored in the robot’s memory?</a:t>
            </a:r>
          </a:p>
          <a:p>
            <a:endParaRPr lang="en-GB" dirty="0"/>
          </a:p>
          <a:p>
            <a:endParaRPr lang="en-GB" dirty="0"/>
          </a:p>
        </p:txBody>
      </p:sp>
      <p:cxnSp>
        <p:nvCxnSpPr>
          <p:cNvPr id="35" name="Straight Arrow Connector 34">
            <a:extLst>
              <a:ext uri="{FF2B5EF4-FFF2-40B4-BE49-F238E27FC236}">
                <a16:creationId xmlns:a16="http://schemas.microsoft.com/office/drawing/2014/main" id="{AB4E58C6-4DFD-44E6-8B44-698B771B538D}"/>
              </a:ext>
            </a:extLst>
          </p:cNvPr>
          <p:cNvCxnSpPr>
            <a:cxnSpLocks/>
          </p:cNvCxnSpPr>
          <p:nvPr/>
        </p:nvCxnSpPr>
        <p:spPr>
          <a:xfrm flipV="1">
            <a:off x="2820945" y="5324902"/>
            <a:ext cx="0" cy="9585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F905D8C-1630-40E4-8425-5D78C2DD4937}"/>
              </a:ext>
            </a:extLst>
          </p:cNvPr>
          <p:cNvCxnSpPr>
            <a:cxnSpLocks/>
          </p:cNvCxnSpPr>
          <p:nvPr/>
        </p:nvCxnSpPr>
        <p:spPr>
          <a:xfrm>
            <a:off x="2734448" y="6184347"/>
            <a:ext cx="672310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575411D-8682-4E81-8624-8DA39A7BDA84}"/>
              </a:ext>
            </a:extLst>
          </p:cNvPr>
          <p:cNvGrpSpPr/>
          <p:nvPr/>
        </p:nvGrpSpPr>
        <p:grpSpPr>
          <a:xfrm>
            <a:off x="2734446" y="4490832"/>
            <a:ext cx="8124054" cy="958200"/>
            <a:chOff x="2734446" y="4490832"/>
            <a:chExt cx="8124054" cy="958200"/>
          </a:xfrm>
        </p:grpSpPr>
        <p:grpSp>
          <p:nvGrpSpPr>
            <p:cNvPr id="27" name="Group 26">
              <a:extLst>
                <a:ext uri="{FF2B5EF4-FFF2-40B4-BE49-F238E27FC236}">
                  <a16:creationId xmlns:a16="http://schemas.microsoft.com/office/drawing/2014/main" id="{E506A097-9C41-4960-817F-5A598F130BB4}"/>
                </a:ext>
              </a:extLst>
            </p:cNvPr>
            <p:cNvGrpSpPr/>
            <p:nvPr/>
          </p:nvGrpSpPr>
          <p:grpSpPr>
            <a:xfrm>
              <a:off x="2734446" y="4490832"/>
              <a:ext cx="8124054" cy="958200"/>
              <a:chOff x="2734446" y="5061600"/>
              <a:chExt cx="8124054" cy="958200"/>
            </a:xfrm>
          </p:grpSpPr>
          <p:sp>
            <p:nvSpPr>
              <p:cNvPr id="28" name="Rectangle 27">
                <a:extLst>
                  <a:ext uri="{FF2B5EF4-FFF2-40B4-BE49-F238E27FC236}">
                    <a16:creationId xmlns:a16="http://schemas.microsoft.com/office/drawing/2014/main" id="{07A66611-B52F-4FF8-8122-F090B2B3935F}"/>
                  </a:ext>
                </a:extLst>
              </p:cNvPr>
              <p:cNvSpPr/>
              <p:nvPr/>
            </p:nvSpPr>
            <p:spPr>
              <a:xfrm>
                <a:off x="2820942" y="5771426"/>
                <a:ext cx="7856579" cy="174080"/>
              </a:xfrm>
              <a:prstGeom prst="rect">
                <a:avLst/>
              </a:prstGeom>
              <a:solidFill>
                <a:schemeClr val="accent1">
                  <a:lumMod val="20000"/>
                  <a:lumOff val="80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cxnSp>
            <p:nvCxnSpPr>
              <p:cNvPr id="29" name="Straight Arrow Connector 28">
                <a:extLst>
                  <a:ext uri="{FF2B5EF4-FFF2-40B4-BE49-F238E27FC236}">
                    <a16:creationId xmlns:a16="http://schemas.microsoft.com/office/drawing/2014/main" id="{69304CC0-A36F-4FE2-8EDA-CBFEE1052E52}"/>
                  </a:ext>
                </a:extLst>
              </p:cNvPr>
              <p:cNvCxnSpPr>
                <a:cxnSpLocks/>
              </p:cNvCxnSpPr>
              <p:nvPr/>
            </p:nvCxnSpPr>
            <p:spPr>
              <a:xfrm flipV="1">
                <a:off x="2820943" y="5061600"/>
                <a:ext cx="0" cy="958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8994344-B733-4511-98C8-CEF77EF45DC1}"/>
                  </a:ext>
                </a:extLst>
              </p:cNvPr>
              <p:cNvCxnSpPr>
                <a:cxnSpLocks/>
              </p:cNvCxnSpPr>
              <p:nvPr/>
            </p:nvCxnSpPr>
            <p:spPr>
              <a:xfrm>
                <a:off x="2734446" y="5920740"/>
                <a:ext cx="81240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3C5FF28D-84C9-4576-8BD9-39A979032B9B}"/>
                  </a:ext>
                </a:extLst>
              </p:cNvPr>
              <p:cNvSpPr/>
              <p:nvPr/>
            </p:nvSpPr>
            <p:spPr>
              <a:xfrm>
                <a:off x="6487952" y="5525443"/>
                <a:ext cx="636745" cy="253699"/>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 name="connsiteX0" fmla="*/ 0 w 609741"/>
                  <a:gd name="connsiteY0" fmla="*/ 327039 h 329834"/>
                  <a:gd name="connsiteX1" fmla="*/ 171272 w 609741"/>
                  <a:gd name="connsiteY1" fmla="*/ 213883 h 329834"/>
                  <a:gd name="connsiteX2" fmla="*/ 320324 w 609741"/>
                  <a:gd name="connsiteY2" fmla="*/ 8 h 329834"/>
                  <a:gd name="connsiteX3" fmla="*/ 455631 w 609741"/>
                  <a:gd name="connsiteY3" fmla="*/ 206520 h 329834"/>
                  <a:gd name="connsiteX4" fmla="*/ 609741 w 609741"/>
                  <a:gd name="connsiteY4" fmla="*/ 329834 h 329834"/>
                  <a:gd name="connsiteX0" fmla="*/ 0 w 710154"/>
                  <a:gd name="connsiteY0" fmla="*/ 259480 h 329834"/>
                  <a:gd name="connsiteX1" fmla="*/ 271685 w 710154"/>
                  <a:gd name="connsiteY1" fmla="*/ 213883 h 329834"/>
                  <a:gd name="connsiteX2" fmla="*/ 420737 w 710154"/>
                  <a:gd name="connsiteY2" fmla="*/ 8 h 329834"/>
                  <a:gd name="connsiteX3" fmla="*/ 556044 w 710154"/>
                  <a:gd name="connsiteY3" fmla="*/ 206520 h 329834"/>
                  <a:gd name="connsiteX4" fmla="*/ 710154 w 710154"/>
                  <a:gd name="connsiteY4" fmla="*/ 329834 h 329834"/>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633242"/>
                  <a:gd name="connsiteY0" fmla="*/ 261892 h 261892"/>
                  <a:gd name="connsiteX1" fmla="*/ 194773 w 633242"/>
                  <a:gd name="connsiteY1" fmla="*/ 213882 h 261892"/>
                  <a:gd name="connsiteX2" fmla="*/ 343825 w 633242"/>
                  <a:gd name="connsiteY2" fmla="*/ 7 h 261892"/>
                  <a:gd name="connsiteX3" fmla="*/ 479132 w 633242"/>
                  <a:gd name="connsiteY3" fmla="*/ 206519 h 261892"/>
                  <a:gd name="connsiteX4" fmla="*/ 633242 w 633242"/>
                  <a:gd name="connsiteY4" fmla="*/ 250209 h 261892"/>
                  <a:gd name="connsiteX0" fmla="*/ 0 w 633242"/>
                  <a:gd name="connsiteY0" fmla="*/ 261892 h 261892"/>
                  <a:gd name="connsiteX1" fmla="*/ 222548 w 633242"/>
                  <a:gd name="connsiteY1" fmla="*/ 199405 h 261892"/>
                  <a:gd name="connsiteX2" fmla="*/ 343825 w 633242"/>
                  <a:gd name="connsiteY2" fmla="*/ 7 h 261892"/>
                  <a:gd name="connsiteX3" fmla="*/ 479132 w 633242"/>
                  <a:gd name="connsiteY3" fmla="*/ 206519 h 261892"/>
                  <a:gd name="connsiteX4" fmla="*/ 633242 w 633242"/>
                  <a:gd name="connsiteY4" fmla="*/ 250209 h 261892"/>
                  <a:gd name="connsiteX0" fmla="*/ 0 w 571285"/>
                  <a:gd name="connsiteY0" fmla="*/ 257066 h 257066"/>
                  <a:gd name="connsiteX1" fmla="*/ 160591 w 571285"/>
                  <a:gd name="connsiteY1" fmla="*/ 199405 h 257066"/>
                  <a:gd name="connsiteX2" fmla="*/ 281868 w 571285"/>
                  <a:gd name="connsiteY2" fmla="*/ 7 h 257066"/>
                  <a:gd name="connsiteX3" fmla="*/ 417175 w 571285"/>
                  <a:gd name="connsiteY3" fmla="*/ 206519 h 257066"/>
                  <a:gd name="connsiteX4" fmla="*/ 571285 w 571285"/>
                  <a:gd name="connsiteY4" fmla="*/ 250209 h 25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5" h="257066">
                    <a:moveTo>
                      <a:pt x="0" y="257066"/>
                    </a:moveTo>
                    <a:cubicBezTo>
                      <a:pt x="127132" y="252875"/>
                      <a:pt x="113613" y="242248"/>
                      <a:pt x="160591" y="199405"/>
                    </a:cubicBezTo>
                    <a:cubicBezTo>
                      <a:pt x="207569" y="156562"/>
                      <a:pt x="239104" y="-1179"/>
                      <a:pt x="281868" y="7"/>
                    </a:cubicBezTo>
                    <a:cubicBezTo>
                      <a:pt x="324632" y="1193"/>
                      <a:pt x="368939" y="164819"/>
                      <a:pt x="417175" y="206519"/>
                    </a:cubicBezTo>
                    <a:cubicBezTo>
                      <a:pt x="465411" y="248219"/>
                      <a:pt x="571285" y="250209"/>
                      <a:pt x="571285" y="250209"/>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37" name="Freeform: Shape 36">
              <a:extLst>
                <a:ext uri="{FF2B5EF4-FFF2-40B4-BE49-F238E27FC236}">
                  <a16:creationId xmlns:a16="http://schemas.microsoft.com/office/drawing/2014/main" id="{83F306B0-A865-4231-B347-09AAB25687DD}"/>
                </a:ext>
              </a:extLst>
            </p:cNvPr>
            <p:cNvSpPr/>
            <p:nvPr/>
          </p:nvSpPr>
          <p:spPr>
            <a:xfrm>
              <a:off x="8436345" y="4959820"/>
              <a:ext cx="636745" cy="253699"/>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 name="connsiteX0" fmla="*/ 0 w 609741"/>
                <a:gd name="connsiteY0" fmla="*/ 327039 h 329834"/>
                <a:gd name="connsiteX1" fmla="*/ 171272 w 609741"/>
                <a:gd name="connsiteY1" fmla="*/ 213883 h 329834"/>
                <a:gd name="connsiteX2" fmla="*/ 320324 w 609741"/>
                <a:gd name="connsiteY2" fmla="*/ 8 h 329834"/>
                <a:gd name="connsiteX3" fmla="*/ 455631 w 609741"/>
                <a:gd name="connsiteY3" fmla="*/ 206520 h 329834"/>
                <a:gd name="connsiteX4" fmla="*/ 609741 w 609741"/>
                <a:gd name="connsiteY4" fmla="*/ 329834 h 329834"/>
                <a:gd name="connsiteX0" fmla="*/ 0 w 710154"/>
                <a:gd name="connsiteY0" fmla="*/ 259480 h 329834"/>
                <a:gd name="connsiteX1" fmla="*/ 271685 w 710154"/>
                <a:gd name="connsiteY1" fmla="*/ 213883 h 329834"/>
                <a:gd name="connsiteX2" fmla="*/ 420737 w 710154"/>
                <a:gd name="connsiteY2" fmla="*/ 8 h 329834"/>
                <a:gd name="connsiteX3" fmla="*/ 556044 w 710154"/>
                <a:gd name="connsiteY3" fmla="*/ 206520 h 329834"/>
                <a:gd name="connsiteX4" fmla="*/ 710154 w 710154"/>
                <a:gd name="connsiteY4" fmla="*/ 329834 h 329834"/>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633242"/>
                <a:gd name="connsiteY0" fmla="*/ 261892 h 261892"/>
                <a:gd name="connsiteX1" fmla="*/ 194773 w 633242"/>
                <a:gd name="connsiteY1" fmla="*/ 213882 h 261892"/>
                <a:gd name="connsiteX2" fmla="*/ 343825 w 633242"/>
                <a:gd name="connsiteY2" fmla="*/ 7 h 261892"/>
                <a:gd name="connsiteX3" fmla="*/ 479132 w 633242"/>
                <a:gd name="connsiteY3" fmla="*/ 206519 h 261892"/>
                <a:gd name="connsiteX4" fmla="*/ 633242 w 633242"/>
                <a:gd name="connsiteY4" fmla="*/ 250209 h 261892"/>
                <a:gd name="connsiteX0" fmla="*/ 0 w 633242"/>
                <a:gd name="connsiteY0" fmla="*/ 261892 h 261892"/>
                <a:gd name="connsiteX1" fmla="*/ 222548 w 633242"/>
                <a:gd name="connsiteY1" fmla="*/ 199405 h 261892"/>
                <a:gd name="connsiteX2" fmla="*/ 343825 w 633242"/>
                <a:gd name="connsiteY2" fmla="*/ 7 h 261892"/>
                <a:gd name="connsiteX3" fmla="*/ 479132 w 633242"/>
                <a:gd name="connsiteY3" fmla="*/ 206519 h 261892"/>
                <a:gd name="connsiteX4" fmla="*/ 633242 w 633242"/>
                <a:gd name="connsiteY4" fmla="*/ 250209 h 261892"/>
                <a:gd name="connsiteX0" fmla="*/ 0 w 571285"/>
                <a:gd name="connsiteY0" fmla="*/ 257066 h 257066"/>
                <a:gd name="connsiteX1" fmla="*/ 160591 w 571285"/>
                <a:gd name="connsiteY1" fmla="*/ 199405 h 257066"/>
                <a:gd name="connsiteX2" fmla="*/ 281868 w 571285"/>
                <a:gd name="connsiteY2" fmla="*/ 7 h 257066"/>
                <a:gd name="connsiteX3" fmla="*/ 417175 w 571285"/>
                <a:gd name="connsiteY3" fmla="*/ 206519 h 257066"/>
                <a:gd name="connsiteX4" fmla="*/ 571285 w 571285"/>
                <a:gd name="connsiteY4" fmla="*/ 250209 h 25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5" h="257066">
                  <a:moveTo>
                    <a:pt x="0" y="257066"/>
                  </a:moveTo>
                  <a:cubicBezTo>
                    <a:pt x="127132" y="252875"/>
                    <a:pt x="113613" y="242248"/>
                    <a:pt x="160591" y="199405"/>
                  </a:cubicBezTo>
                  <a:cubicBezTo>
                    <a:pt x="207569" y="156562"/>
                    <a:pt x="239104" y="-1179"/>
                    <a:pt x="281868" y="7"/>
                  </a:cubicBezTo>
                  <a:cubicBezTo>
                    <a:pt x="324632" y="1193"/>
                    <a:pt x="368939" y="164819"/>
                    <a:pt x="417175" y="206519"/>
                  </a:cubicBezTo>
                  <a:cubicBezTo>
                    <a:pt x="465411" y="248219"/>
                    <a:pt x="571285" y="250209"/>
                    <a:pt x="571285" y="250209"/>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8" name="Freeform: Shape 37">
              <a:extLst>
                <a:ext uri="{FF2B5EF4-FFF2-40B4-BE49-F238E27FC236}">
                  <a16:creationId xmlns:a16="http://schemas.microsoft.com/office/drawing/2014/main" id="{5E514DA5-9BE6-4BDC-846B-EEDFF63F6BDD}"/>
                </a:ext>
              </a:extLst>
            </p:cNvPr>
            <p:cNvSpPr/>
            <p:nvPr/>
          </p:nvSpPr>
          <p:spPr>
            <a:xfrm>
              <a:off x="9722404" y="4952087"/>
              <a:ext cx="636745" cy="253699"/>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 name="connsiteX0" fmla="*/ 0 w 609741"/>
                <a:gd name="connsiteY0" fmla="*/ 327039 h 329834"/>
                <a:gd name="connsiteX1" fmla="*/ 171272 w 609741"/>
                <a:gd name="connsiteY1" fmla="*/ 213883 h 329834"/>
                <a:gd name="connsiteX2" fmla="*/ 320324 w 609741"/>
                <a:gd name="connsiteY2" fmla="*/ 8 h 329834"/>
                <a:gd name="connsiteX3" fmla="*/ 455631 w 609741"/>
                <a:gd name="connsiteY3" fmla="*/ 206520 h 329834"/>
                <a:gd name="connsiteX4" fmla="*/ 609741 w 609741"/>
                <a:gd name="connsiteY4" fmla="*/ 329834 h 329834"/>
                <a:gd name="connsiteX0" fmla="*/ 0 w 710154"/>
                <a:gd name="connsiteY0" fmla="*/ 259480 h 329834"/>
                <a:gd name="connsiteX1" fmla="*/ 271685 w 710154"/>
                <a:gd name="connsiteY1" fmla="*/ 213883 h 329834"/>
                <a:gd name="connsiteX2" fmla="*/ 420737 w 710154"/>
                <a:gd name="connsiteY2" fmla="*/ 8 h 329834"/>
                <a:gd name="connsiteX3" fmla="*/ 556044 w 710154"/>
                <a:gd name="connsiteY3" fmla="*/ 206520 h 329834"/>
                <a:gd name="connsiteX4" fmla="*/ 710154 w 710154"/>
                <a:gd name="connsiteY4" fmla="*/ 329834 h 329834"/>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633242"/>
                <a:gd name="connsiteY0" fmla="*/ 261892 h 261892"/>
                <a:gd name="connsiteX1" fmla="*/ 194773 w 633242"/>
                <a:gd name="connsiteY1" fmla="*/ 213882 h 261892"/>
                <a:gd name="connsiteX2" fmla="*/ 343825 w 633242"/>
                <a:gd name="connsiteY2" fmla="*/ 7 h 261892"/>
                <a:gd name="connsiteX3" fmla="*/ 479132 w 633242"/>
                <a:gd name="connsiteY3" fmla="*/ 206519 h 261892"/>
                <a:gd name="connsiteX4" fmla="*/ 633242 w 633242"/>
                <a:gd name="connsiteY4" fmla="*/ 250209 h 261892"/>
                <a:gd name="connsiteX0" fmla="*/ 0 w 633242"/>
                <a:gd name="connsiteY0" fmla="*/ 261892 h 261892"/>
                <a:gd name="connsiteX1" fmla="*/ 222548 w 633242"/>
                <a:gd name="connsiteY1" fmla="*/ 199405 h 261892"/>
                <a:gd name="connsiteX2" fmla="*/ 343825 w 633242"/>
                <a:gd name="connsiteY2" fmla="*/ 7 h 261892"/>
                <a:gd name="connsiteX3" fmla="*/ 479132 w 633242"/>
                <a:gd name="connsiteY3" fmla="*/ 206519 h 261892"/>
                <a:gd name="connsiteX4" fmla="*/ 633242 w 633242"/>
                <a:gd name="connsiteY4" fmla="*/ 250209 h 261892"/>
                <a:gd name="connsiteX0" fmla="*/ 0 w 571285"/>
                <a:gd name="connsiteY0" fmla="*/ 257066 h 257066"/>
                <a:gd name="connsiteX1" fmla="*/ 160591 w 571285"/>
                <a:gd name="connsiteY1" fmla="*/ 199405 h 257066"/>
                <a:gd name="connsiteX2" fmla="*/ 281868 w 571285"/>
                <a:gd name="connsiteY2" fmla="*/ 7 h 257066"/>
                <a:gd name="connsiteX3" fmla="*/ 417175 w 571285"/>
                <a:gd name="connsiteY3" fmla="*/ 206519 h 257066"/>
                <a:gd name="connsiteX4" fmla="*/ 571285 w 571285"/>
                <a:gd name="connsiteY4" fmla="*/ 250209 h 25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5" h="257066">
                  <a:moveTo>
                    <a:pt x="0" y="257066"/>
                  </a:moveTo>
                  <a:cubicBezTo>
                    <a:pt x="127132" y="252875"/>
                    <a:pt x="113613" y="242248"/>
                    <a:pt x="160591" y="199405"/>
                  </a:cubicBezTo>
                  <a:cubicBezTo>
                    <a:pt x="207569" y="156562"/>
                    <a:pt x="239104" y="-1179"/>
                    <a:pt x="281868" y="7"/>
                  </a:cubicBezTo>
                  <a:cubicBezTo>
                    <a:pt x="324632" y="1193"/>
                    <a:pt x="368939" y="164819"/>
                    <a:pt x="417175" y="206519"/>
                  </a:cubicBezTo>
                  <a:cubicBezTo>
                    <a:pt x="465411" y="248219"/>
                    <a:pt x="571285" y="250209"/>
                    <a:pt x="571285" y="250209"/>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61" name="TextBox 60">
            <a:extLst>
              <a:ext uri="{FF2B5EF4-FFF2-40B4-BE49-F238E27FC236}">
                <a16:creationId xmlns:a16="http://schemas.microsoft.com/office/drawing/2014/main" id="{680FEBBB-A879-4851-B465-D6C0791969B2}"/>
              </a:ext>
            </a:extLst>
          </p:cNvPr>
          <p:cNvSpPr txBox="1"/>
          <p:nvPr/>
        </p:nvSpPr>
        <p:spPr>
          <a:xfrm>
            <a:off x="1538862" y="4663826"/>
            <a:ext cx="1195584"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i="1" kern="1200" dirty="0">
                <a:solidFill>
                  <a:schemeClr val="tx2"/>
                </a:solidFill>
                <a:latin typeface="+mn-lt"/>
                <a:ea typeface="+mn-ea"/>
                <a:cs typeface="+mn-cs"/>
              </a:rPr>
              <a:t>Prior Belief</a:t>
            </a:r>
          </a:p>
        </p:txBody>
      </p:sp>
      <p:sp>
        <p:nvSpPr>
          <p:cNvPr id="62" name="TextBox 61">
            <a:extLst>
              <a:ext uri="{FF2B5EF4-FFF2-40B4-BE49-F238E27FC236}">
                <a16:creationId xmlns:a16="http://schemas.microsoft.com/office/drawing/2014/main" id="{DBD6621A-CD0F-4AC4-8ECC-411A61ED82B3}"/>
              </a:ext>
            </a:extLst>
          </p:cNvPr>
          <p:cNvSpPr txBox="1"/>
          <p:nvPr/>
        </p:nvSpPr>
        <p:spPr>
          <a:xfrm>
            <a:off x="1407608" y="5449032"/>
            <a:ext cx="1326838"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i="1" kern="1200" dirty="0">
                <a:solidFill>
                  <a:schemeClr val="tx2"/>
                </a:solidFill>
                <a:latin typeface="+mn-lt"/>
                <a:ea typeface="+mn-ea"/>
                <a:cs typeface="+mn-cs"/>
              </a:rPr>
              <a:t>Observation</a:t>
            </a:r>
          </a:p>
        </p:txBody>
      </p:sp>
    </p:spTree>
    <p:extLst>
      <p:ext uri="{BB962C8B-B14F-4D97-AF65-F5344CB8AC3E}">
        <p14:creationId xmlns:p14="http://schemas.microsoft.com/office/powerpoint/2010/main" val="138843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366643-966B-452E-B9B9-CF1301F71C9A}"/>
              </a:ext>
            </a:extLst>
          </p:cNvPr>
          <p:cNvPicPr>
            <a:picLocks noChangeAspect="1"/>
          </p:cNvPicPr>
          <p:nvPr/>
        </p:nvPicPr>
        <p:blipFill>
          <a:blip r:embed="rId3"/>
          <a:stretch>
            <a:fillRect/>
          </a:stretch>
        </p:blipFill>
        <p:spPr>
          <a:xfrm>
            <a:off x="2822400" y="3430800"/>
            <a:ext cx="6250690" cy="1630800"/>
          </a:xfrm>
          <a:prstGeom prst="rect">
            <a:avLst/>
          </a:prstGeom>
        </p:spPr>
      </p:pic>
      <p:sp>
        <p:nvSpPr>
          <p:cNvPr id="2" name="Title 1">
            <a:extLst>
              <a:ext uri="{FF2B5EF4-FFF2-40B4-BE49-F238E27FC236}">
                <a16:creationId xmlns:a16="http://schemas.microsoft.com/office/drawing/2014/main" id="{0D10D107-8693-4EF7-B8CB-87C3CA72A161}"/>
              </a:ext>
            </a:extLst>
          </p:cNvPr>
          <p:cNvSpPr>
            <a:spLocks noGrp="1"/>
          </p:cNvSpPr>
          <p:nvPr>
            <p:ph type="title"/>
          </p:nvPr>
        </p:nvSpPr>
        <p:spPr/>
        <p:txBody>
          <a:bodyPr/>
          <a:lstStyle/>
          <a:p>
            <a:r>
              <a:rPr lang="en-GB" dirty="0"/>
              <a:t>Probabilistic Robotics</a:t>
            </a:r>
          </a:p>
        </p:txBody>
      </p:sp>
      <p:sp>
        <p:nvSpPr>
          <p:cNvPr id="3" name="Content Placeholder 2">
            <a:extLst>
              <a:ext uri="{FF2B5EF4-FFF2-40B4-BE49-F238E27FC236}">
                <a16:creationId xmlns:a16="http://schemas.microsoft.com/office/drawing/2014/main" id="{F14A7352-7704-4842-9DF7-007F1D92C3C9}"/>
              </a:ext>
            </a:extLst>
          </p:cNvPr>
          <p:cNvSpPr>
            <a:spLocks noGrp="1"/>
          </p:cNvSpPr>
          <p:nvPr>
            <p:ph idx="1"/>
          </p:nvPr>
        </p:nvSpPr>
        <p:spPr>
          <a:xfrm>
            <a:off x="492125" y="1479468"/>
            <a:ext cx="11180762" cy="4086225"/>
          </a:xfrm>
        </p:spPr>
        <p:txBody>
          <a:bodyPr/>
          <a:lstStyle/>
          <a:p>
            <a:r>
              <a:rPr lang="en-GB" dirty="0"/>
              <a:t>Explicitly represent uncertainties in forms of probability distribution over a whole space of hypotheses</a:t>
            </a:r>
          </a:p>
          <a:p>
            <a:r>
              <a:rPr lang="en-GB" dirty="0"/>
              <a:t>Think about a localization problem: a robot is randomly placed at a location. How would the robot quickly locate itself and navigate, given that the global map is stored in the robot’s memory?</a:t>
            </a:r>
          </a:p>
          <a:p>
            <a:endParaRPr lang="en-GB" dirty="0"/>
          </a:p>
          <a:p>
            <a:endParaRPr lang="en-GB" dirty="0"/>
          </a:p>
        </p:txBody>
      </p:sp>
      <p:grpSp>
        <p:nvGrpSpPr>
          <p:cNvPr id="22" name="Group 21">
            <a:extLst>
              <a:ext uri="{FF2B5EF4-FFF2-40B4-BE49-F238E27FC236}">
                <a16:creationId xmlns:a16="http://schemas.microsoft.com/office/drawing/2014/main" id="{38848302-3FB8-4DED-980E-A1BC30A57A0E}"/>
              </a:ext>
            </a:extLst>
          </p:cNvPr>
          <p:cNvGrpSpPr/>
          <p:nvPr/>
        </p:nvGrpSpPr>
        <p:grpSpPr>
          <a:xfrm>
            <a:off x="2734445" y="5065088"/>
            <a:ext cx="8124054" cy="1150489"/>
            <a:chOff x="2734446" y="4869311"/>
            <a:chExt cx="8124054" cy="1150489"/>
          </a:xfrm>
        </p:grpSpPr>
        <p:sp>
          <p:nvSpPr>
            <p:cNvPr id="25" name="Rectangle 24">
              <a:extLst>
                <a:ext uri="{FF2B5EF4-FFF2-40B4-BE49-F238E27FC236}">
                  <a16:creationId xmlns:a16="http://schemas.microsoft.com/office/drawing/2014/main" id="{C2EFE8F6-868B-4117-AD46-57A5F5C7C346}"/>
                </a:ext>
              </a:extLst>
            </p:cNvPr>
            <p:cNvSpPr/>
            <p:nvPr/>
          </p:nvSpPr>
          <p:spPr>
            <a:xfrm>
              <a:off x="2820942" y="5798210"/>
              <a:ext cx="7856579" cy="147295"/>
            </a:xfrm>
            <a:prstGeom prst="rect">
              <a:avLst/>
            </a:prstGeom>
            <a:solidFill>
              <a:schemeClr val="accent1">
                <a:lumMod val="20000"/>
                <a:lumOff val="80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cxnSp>
          <p:nvCxnSpPr>
            <p:cNvPr id="26" name="Straight Arrow Connector 25">
              <a:extLst>
                <a:ext uri="{FF2B5EF4-FFF2-40B4-BE49-F238E27FC236}">
                  <a16:creationId xmlns:a16="http://schemas.microsoft.com/office/drawing/2014/main" id="{54D5476A-F4D3-481E-97EF-B8A156C72F4C}"/>
                </a:ext>
              </a:extLst>
            </p:cNvPr>
            <p:cNvCxnSpPr>
              <a:cxnSpLocks/>
            </p:cNvCxnSpPr>
            <p:nvPr/>
          </p:nvCxnSpPr>
          <p:spPr>
            <a:xfrm flipV="1">
              <a:off x="2820943" y="5061600"/>
              <a:ext cx="0" cy="958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88A297-B18D-449D-8930-51CBB085D2AC}"/>
                </a:ext>
              </a:extLst>
            </p:cNvPr>
            <p:cNvCxnSpPr>
              <a:cxnSpLocks/>
            </p:cNvCxnSpPr>
            <p:nvPr/>
          </p:nvCxnSpPr>
          <p:spPr>
            <a:xfrm>
              <a:off x="2734446" y="5920740"/>
              <a:ext cx="81240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3F1D5F2E-B10C-4738-9318-3A5D644DC0CA}"/>
                </a:ext>
              </a:extLst>
            </p:cNvPr>
            <p:cNvSpPr/>
            <p:nvPr/>
          </p:nvSpPr>
          <p:spPr>
            <a:xfrm>
              <a:off x="6487953" y="4869311"/>
              <a:ext cx="631982" cy="955125"/>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 name="connsiteX0" fmla="*/ 0 w 609741"/>
                <a:gd name="connsiteY0" fmla="*/ 327039 h 329834"/>
                <a:gd name="connsiteX1" fmla="*/ 171272 w 609741"/>
                <a:gd name="connsiteY1" fmla="*/ 213883 h 329834"/>
                <a:gd name="connsiteX2" fmla="*/ 320324 w 609741"/>
                <a:gd name="connsiteY2" fmla="*/ 8 h 329834"/>
                <a:gd name="connsiteX3" fmla="*/ 455631 w 609741"/>
                <a:gd name="connsiteY3" fmla="*/ 206520 h 329834"/>
                <a:gd name="connsiteX4" fmla="*/ 609741 w 609741"/>
                <a:gd name="connsiteY4" fmla="*/ 329834 h 329834"/>
                <a:gd name="connsiteX0" fmla="*/ 0 w 710154"/>
                <a:gd name="connsiteY0" fmla="*/ 259480 h 329834"/>
                <a:gd name="connsiteX1" fmla="*/ 271685 w 710154"/>
                <a:gd name="connsiteY1" fmla="*/ 213883 h 329834"/>
                <a:gd name="connsiteX2" fmla="*/ 420737 w 710154"/>
                <a:gd name="connsiteY2" fmla="*/ 8 h 329834"/>
                <a:gd name="connsiteX3" fmla="*/ 556044 w 710154"/>
                <a:gd name="connsiteY3" fmla="*/ 206520 h 329834"/>
                <a:gd name="connsiteX4" fmla="*/ 710154 w 710154"/>
                <a:gd name="connsiteY4" fmla="*/ 329834 h 329834"/>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633242"/>
                <a:gd name="connsiteY0" fmla="*/ 261892 h 261892"/>
                <a:gd name="connsiteX1" fmla="*/ 194773 w 633242"/>
                <a:gd name="connsiteY1" fmla="*/ 213882 h 261892"/>
                <a:gd name="connsiteX2" fmla="*/ 343825 w 633242"/>
                <a:gd name="connsiteY2" fmla="*/ 7 h 261892"/>
                <a:gd name="connsiteX3" fmla="*/ 479132 w 633242"/>
                <a:gd name="connsiteY3" fmla="*/ 206519 h 261892"/>
                <a:gd name="connsiteX4" fmla="*/ 633242 w 633242"/>
                <a:gd name="connsiteY4" fmla="*/ 250209 h 261892"/>
                <a:gd name="connsiteX0" fmla="*/ 0 w 633242"/>
                <a:gd name="connsiteY0" fmla="*/ 261892 h 261892"/>
                <a:gd name="connsiteX1" fmla="*/ 222548 w 633242"/>
                <a:gd name="connsiteY1" fmla="*/ 199405 h 261892"/>
                <a:gd name="connsiteX2" fmla="*/ 343825 w 633242"/>
                <a:gd name="connsiteY2" fmla="*/ 7 h 261892"/>
                <a:gd name="connsiteX3" fmla="*/ 479132 w 633242"/>
                <a:gd name="connsiteY3" fmla="*/ 206519 h 261892"/>
                <a:gd name="connsiteX4" fmla="*/ 633242 w 633242"/>
                <a:gd name="connsiteY4" fmla="*/ 250209 h 261892"/>
                <a:gd name="connsiteX0" fmla="*/ 0 w 571285"/>
                <a:gd name="connsiteY0" fmla="*/ 257066 h 257066"/>
                <a:gd name="connsiteX1" fmla="*/ 160591 w 571285"/>
                <a:gd name="connsiteY1" fmla="*/ 199405 h 257066"/>
                <a:gd name="connsiteX2" fmla="*/ 281868 w 571285"/>
                <a:gd name="connsiteY2" fmla="*/ 7 h 257066"/>
                <a:gd name="connsiteX3" fmla="*/ 417175 w 571285"/>
                <a:gd name="connsiteY3" fmla="*/ 206519 h 257066"/>
                <a:gd name="connsiteX4" fmla="*/ 571285 w 571285"/>
                <a:gd name="connsiteY4" fmla="*/ 250209 h 257066"/>
                <a:gd name="connsiteX0" fmla="*/ 0 w 562739"/>
                <a:gd name="connsiteY0" fmla="*/ 257066 h 261965"/>
                <a:gd name="connsiteX1" fmla="*/ 160591 w 562739"/>
                <a:gd name="connsiteY1" fmla="*/ 199405 h 261965"/>
                <a:gd name="connsiteX2" fmla="*/ 281868 w 562739"/>
                <a:gd name="connsiteY2" fmla="*/ 7 h 261965"/>
                <a:gd name="connsiteX3" fmla="*/ 417175 w 562739"/>
                <a:gd name="connsiteY3" fmla="*/ 206519 h 261965"/>
                <a:gd name="connsiteX4" fmla="*/ 562739 w 562739"/>
                <a:gd name="connsiteY4" fmla="*/ 261965 h 261965"/>
                <a:gd name="connsiteX0" fmla="*/ 0 w 564875"/>
                <a:gd name="connsiteY0" fmla="*/ 257066 h 257393"/>
                <a:gd name="connsiteX1" fmla="*/ 160591 w 564875"/>
                <a:gd name="connsiteY1" fmla="*/ 199405 h 257393"/>
                <a:gd name="connsiteX2" fmla="*/ 281868 w 564875"/>
                <a:gd name="connsiteY2" fmla="*/ 7 h 257393"/>
                <a:gd name="connsiteX3" fmla="*/ 417175 w 564875"/>
                <a:gd name="connsiteY3" fmla="*/ 206519 h 257393"/>
                <a:gd name="connsiteX4" fmla="*/ 564875 w 564875"/>
                <a:gd name="connsiteY4" fmla="*/ 257393 h 257393"/>
                <a:gd name="connsiteX0" fmla="*/ 0 w 567011"/>
                <a:gd name="connsiteY0" fmla="*/ 257066 h 261965"/>
                <a:gd name="connsiteX1" fmla="*/ 160591 w 567011"/>
                <a:gd name="connsiteY1" fmla="*/ 199405 h 261965"/>
                <a:gd name="connsiteX2" fmla="*/ 281868 w 567011"/>
                <a:gd name="connsiteY2" fmla="*/ 7 h 261965"/>
                <a:gd name="connsiteX3" fmla="*/ 417175 w 567011"/>
                <a:gd name="connsiteY3" fmla="*/ 206519 h 261965"/>
                <a:gd name="connsiteX4" fmla="*/ 567011 w 567011"/>
                <a:gd name="connsiteY4" fmla="*/ 261965 h 26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011" h="261965">
                  <a:moveTo>
                    <a:pt x="0" y="257066"/>
                  </a:moveTo>
                  <a:cubicBezTo>
                    <a:pt x="127132" y="252875"/>
                    <a:pt x="113613" y="242248"/>
                    <a:pt x="160591" y="199405"/>
                  </a:cubicBezTo>
                  <a:cubicBezTo>
                    <a:pt x="207569" y="156562"/>
                    <a:pt x="239104" y="-1179"/>
                    <a:pt x="281868" y="7"/>
                  </a:cubicBezTo>
                  <a:cubicBezTo>
                    <a:pt x="324632" y="1193"/>
                    <a:pt x="369651" y="162859"/>
                    <a:pt x="417175" y="206519"/>
                  </a:cubicBezTo>
                  <a:cubicBezTo>
                    <a:pt x="464699" y="250179"/>
                    <a:pt x="567011" y="261965"/>
                    <a:pt x="567011" y="261965"/>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23" name="Freeform: Shape 22">
            <a:extLst>
              <a:ext uri="{FF2B5EF4-FFF2-40B4-BE49-F238E27FC236}">
                <a16:creationId xmlns:a16="http://schemas.microsoft.com/office/drawing/2014/main" id="{B176441C-126C-4F27-84D1-D84610BAE931}"/>
              </a:ext>
            </a:extLst>
          </p:cNvPr>
          <p:cNvSpPr/>
          <p:nvPr/>
        </p:nvSpPr>
        <p:spPr>
          <a:xfrm>
            <a:off x="8436344" y="5918738"/>
            <a:ext cx="636745" cy="80376"/>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 name="connsiteX0" fmla="*/ 0 w 609741"/>
              <a:gd name="connsiteY0" fmla="*/ 327039 h 329834"/>
              <a:gd name="connsiteX1" fmla="*/ 171272 w 609741"/>
              <a:gd name="connsiteY1" fmla="*/ 213883 h 329834"/>
              <a:gd name="connsiteX2" fmla="*/ 320324 w 609741"/>
              <a:gd name="connsiteY2" fmla="*/ 8 h 329834"/>
              <a:gd name="connsiteX3" fmla="*/ 455631 w 609741"/>
              <a:gd name="connsiteY3" fmla="*/ 206520 h 329834"/>
              <a:gd name="connsiteX4" fmla="*/ 609741 w 609741"/>
              <a:gd name="connsiteY4" fmla="*/ 329834 h 329834"/>
              <a:gd name="connsiteX0" fmla="*/ 0 w 710154"/>
              <a:gd name="connsiteY0" fmla="*/ 259480 h 329834"/>
              <a:gd name="connsiteX1" fmla="*/ 271685 w 710154"/>
              <a:gd name="connsiteY1" fmla="*/ 213883 h 329834"/>
              <a:gd name="connsiteX2" fmla="*/ 420737 w 710154"/>
              <a:gd name="connsiteY2" fmla="*/ 8 h 329834"/>
              <a:gd name="connsiteX3" fmla="*/ 556044 w 710154"/>
              <a:gd name="connsiteY3" fmla="*/ 206520 h 329834"/>
              <a:gd name="connsiteX4" fmla="*/ 710154 w 710154"/>
              <a:gd name="connsiteY4" fmla="*/ 329834 h 329834"/>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633242"/>
              <a:gd name="connsiteY0" fmla="*/ 261892 h 261892"/>
              <a:gd name="connsiteX1" fmla="*/ 194773 w 633242"/>
              <a:gd name="connsiteY1" fmla="*/ 213882 h 261892"/>
              <a:gd name="connsiteX2" fmla="*/ 343825 w 633242"/>
              <a:gd name="connsiteY2" fmla="*/ 7 h 261892"/>
              <a:gd name="connsiteX3" fmla="*/ 479132 w 633242"/>
              <a:gd name="connsiteY3" fmla="*/ 206519 h 261892"/>
              <a:gd name="connsiteX4" fmla="*/ 633242 w 633242"/>
              <a:gd name="connsiteY4" fmla="*/ 250209 h 261892"/>
              <a:gd name="connsiteX0" fmla="*/ 0 w 633242"/>
              <a:gd name="connsiteY0" fmla="*/ 261892 h 261892"/>
              <a:gd name="connsiteX1" fmla="*/ 222548 w 633242"/>
              <a:gd name="connsiteY1" fmla="*/ 199405 h 261892"/>
              <a:gd name="connsiteX2" fmla="*/ 343825 w 633242"/>
              <a:gd name="connsiteY2" fmla="*/ 7 h 261892"/>
              <a:gd name="connsiteX3" fmla="*/ 479132 w 633242"/>
              <a:gd name="connsiteY3" fmla="*/ 206519 h 261892"/>
              <a:gd name="connsiteX4" fmla="*/ 633242 w 633242"/>
              <a:gd name="connsiteY4" fmla="*/ 250209 h 261892"/>
              <a:gd name="connsiteX0" fmla="*/ 0 w 571285"/>
              <a:gd name="connsiteY0" fmla="*/ 257066 h 257066"/>
              <a:gd name="connsiteX1" fmla="*/ 160591 w 571285"/>
              <a:gd name="connsiteY1" fmla="*/ 199405 h 257066"/>
              <a:gd name="connsiteX2" fmla="*/ 281868 w 571285"/>
              <a:gd name="connsiteY2" fmla="*/ 7 h 257066"/>
              <a:gd name="connsiteX3" fmla="*/ 417175 w 571285"/>
              <a:gd name="connsiteY3" fmla="*/ 206519 h 257066"/>
              <a:gd name="connsiteX4" fmla="*/ 571285 w 571285"/>
              <a:gd name="connsiteY4" fmla="*/ 250209 h 25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5" h="257066">
                <a:moveTo>
                  <a:pt x="0" y="257066"/>
                </a:moveTo>
                <a:cubicBezTo>
                  <a:pt x="127132" y="252875"/>
                  <a:pt x="113613" y="242248"/>
                  <a:pt x="160591" y="199405"/>
                </a:cubicBezTo>
                <a:cubicBezTo>
                  <a:pt x="207569" y="156562"/>
                  <a:pt x="239104" y="-1179"/>
                  <a:pt x="281868" y="7"/>
                </a:cubicBezTo>
                <a:cubicBezTo>
                  <a:pt x="324632" y="1193"/>
                  <a:pt x="368939" y="164819"/>
                  <a:pt x="417175" y="206519"/>
                </a:cubicBezTo>
                <a:cubicBezTo>
                  <a:pt x="465411" y="248219"/>
                  <a:pt x="571285" y="250209"/>
                  <a:pt x="571285" y="250209"/>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 name="Freeform: Shape 23">
            <a:extLst>
              <a:ext uri="{FF2B5EF4-FFF2-40B4-BE49-F238E27FC236}">
                <a16:creationId xmlns:a16="http://schemas.microsoft.com/office/drawing/2014/main" id="{E15A0ED1-3A09-4B2B-8C66-7A58C1E85535}"/>
              </a:ext>
            </a:extLst>
          </p:cNvPr>
          <p:cNvSpPr/>
          <p:nvPr/>
        </p:nvSpPr>
        <p:spPr>
          <a:xfrm>
            <a:off x="9722403" y="5923501"/>
            <a:ext cx="636745" cy="72643"/>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 name="connsiteX0" fmla="*/ 0 w 609741"/>
              <a:gd name="connsiteY0" fmla="*/ 327039 h 329834"/>
              <a:gd name="connsiteX1" fmla="*/ 171272 w 609741"/>
              <a:gd name="connsiteY1" fmla="*/ 213883 h 329834"/>
              <a:gd name="connsiteX2" fmla="*/ 320324 w 609741"/>
              <a:gd name="connsiteY2" fmla="*/ 8 h 329834"/>
              <a:gd name="connsiteX3" fmla="*/ 455631 w 609741"/>
              <a:gd name="connsiteY3" fmla="*/ 206520 h 329834"/>
              <a:gd name="connsiteX4" fmla="*/ 609741 w 609741"/>
              <a:gd name="connsiteY4" fmla="*/ 329834 h 329834"/>
              <a:gd name="connsiteX0" fmla="*/ 0 w 710154"/>
              <a:gd name="connsiteY0" fmla="*/ 259480 h 329834"/>
              <a:gd name="connsiteX1" fmla="*/ 271685 w 710154"/>
              <a:gd name="connsiteY1" fmla="*/ 213883 h 329834"/>
              <a:gd name="connsiteX2" fmla="*/ 420737 w 710154"/>
              <a:gd name="connsiteY2" fmla="*/ 8 h 329834"/>
              <a:gd name="connsiteX3" fmla="*/ 556044 w 710154"/>
              <a:gd name="connsiteY3" fmla="*/ 206520 h 329834"/>
              <a:gd name="connsiteX4" fmla="*/ 710154 w 710154"/>
              <a:gd name="connsiteY4" fmla="*/ 329834 h 329834"/>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633242"/>
              <a:gd name="connsiteY0" fmla="*/ 261892 h 261892"/>
              <a:gd name="connsiteX1" fmla="*/ 194773 w 633242"/>
              <a:gd name="connsiteY1" fmla="*/ 213882 h 261892"/>
              <a:gd name="connsiteX2" fmla="*/ 343825 w 633242"/>
              <a:gd name="connsiteY2" fmla="*/ 7 h 261892"/>
              <a:gd name="connsiteX3" fmla="*/ 479132 w 633242"/>
              <a:gd name="connsiteY3" fmla="*/ 206519 h 261892"/>
              <a:gd name="connsiteX4" fmla="*/ 633242 w 633242"/>
              <a:gd name="connsiteY4" fmla="*/ 250209 h 261892"/>
              <a:gd name="connsiteX0" fmla="*/ 0 w 633242"/>
              <a:gd name="connsiteY0" fmla="*/ 261892 h 261892"/>
              <a:gd name="connsiteX1" fmla="*/ 222548 w 633242"/>
              <a:gd name="connsiteY1" fmla="*/ 199405 h 261892"/>
              <a:gd name="connsiteX2" fmla="*/ 343825 w 633242"/>
              <a:gd name="connsiteY2" fmla="*/ 7 h 261892"/>
              <a:gd name="connsiteX3" fmla="*/ 479132 w 633242"/>
              <a:gd name="connsiteY3" fmla="*/ 206519 h 261892"/>
              <a:gd name="connsiteX4" fmla="*/ 633242 w 633242"/>
              <a:gd name="connsiteY4" fmla="*/ 250209 h 261892"/>
              <a:gd name="connsiteX0" fmla="*/ 0 w 571285"/>
              <a:gd name="connsiteY0" fmla="*/ 257066 h 257066"/>
              <a:gd name="connsiteX1" fmla="*/ 160591 w 571285"/>
              <a:gd name="connsiteY1" fmla="*/ 199405 h 257066"/>
              <a:gd name="connsiteX2" fmla="*/ 281868 w 571285"/>
              <a:gd name="connsiteY2" fmla="*/ 7 h 257066"/>
              <a:gd name="connsiteX3" fmla="*/ 417175 w 571285"/>
              <a:gd name="connsiteY3" fmla="*/ 206519 h 257066"/>
              <a:gd name="connsiteX4" fmla="*/ 571285 w 571285"/>
              <a:gd name="connsiteY4" fmla="*/ 250209 h 25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5" h="257066">
                <a:moveTo>
                  <a:pt x="0" y="257066"/>
                </a:moveTo>
                <a:cubicBezTo>
                  <a:pt x="127132" y="252875"/>
                  <a:pt x="113613" y="242248"/>
                  <a:pt x="160591" y="199405"/>
                </a:cubicBezTo>
                <a:cubicBezTo>
                  <a:pt x="207569" y="156562"/>
                  <a:pt x="239104" y="-1179"/>
                  <a:pt x="281868" y="7"/>
                </a:cubicBezTo>
                <a:cubicBezTo>
                  <a:pt x="324632" y="1193"/>
                  <a:pt x="368939" y="164819"/>
                  <a:pt x="417175" y="206519"/>
                </a:cubicBezTo>
                <a:cubicBezTo>
                  <a:pt x="465411" y="248219"/>
                  <a:pt x="571285" y="250209"/>
                  <a:pt x="571285" y="250209"/>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4" name="Freeform: Shape 33">
            <a:extLst>
              <a:ext uri="{FF2B5EF4-FFF2-40B4-BE49-F238E27FC236}">
                <a16:creationId xmlns:a16="http://schemas.microsoft.com/office/drawing/2014/main" id="{926505DF-D042-49EE-8632-F52685C869F8}"/>
              </a:ext>
            </a:extLst>
          </p:cNvPr>
          <p:cNvSpPr/>
          <p:nvPr/>
        </p:nvSpPr>
        <p:spPr>
          <a:xfrm>
            <a:off x="7821452" y="5892890"/>
            <a:ext cx="636745" cy="112331"/>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 name="connsiteX0" fmla="*/ 0 w 609741"/>
              <a:gd name="connsiteY0" fmla="*/ 327039 h 329834"/>
              <a:gd name="connsiteX1" fmla="*/ 171272 w 609741"/>
              <a:gd name="connsiteY1" fmla="*/ 213883 h 329834"/>
              <a:gd name="connsiteX2" fmla="*/ 320324 w 609741"/>
              <a:gd name="connsiteY2" fmla="*/ 8 h 329834"/>
              <a:gd name="connsiteX3" fmla="*/ 455631 w 609741"/>
              <a:gd name="connsiteY3" fmla="*/ 206520 h 329834"/>
              <a:gd name="connsiteX4" fmla="*/ 609741 w 609741"/>
              <a:gd name="connsiteY4" fmla="*/ 329834 h 329834"/>
              <a:gd name="connsiteX0" fmla="*/ 0 w 710154"/>
              <a:gd name="connsiteY0" fmla="*/ 259480 h 329834"/>
              <a:gd name="connsiteX1" fmla="*/ 271685 w 710154"/>
              <a:gd name="connsiteY1" fmla="*/ 213883 h 329834"/>
              <a:gd name="connsiteX2" fmla="*/ 420737 w 710154"/>
              <a:gd name="connsiteY2" fmla="*/ 8 h 329834"/>
              <a:gd name="connsiteX3" fmla="*/ 556044 w 710154"/>
              <a:gd name="connsiteY3" fmla="*/ 206520 h 329834"/>
              <a:gd name="connsiteX4" fmla="*/ 710154 w 710154"/>
              <a:gd name="connsiteY4" fmla="*/ 329834 h 329834"/>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633242"/>
              <a:gd name="connsiteY0" fmla="*/ 261892 h 261892"/>
              <a:gd name="connsiteX1" fmla="*/ 194773 w 633242"/>
              <a:gd name="connsiteY1" fmla="*/ 213882 h 261892"/>
              <a:gd name="connsiteX2" fmla="*/ 343825 w 633242"/>
              <a:gd name="connsiteY2" fmla="*/ 7 h 261892"/>
              <a:gd name="connsiteX3" fmla="*/ 479132 w 633242"/>
              <a:gd name="connsiteY3" fmla="*/ 206519 h 261892"/>
              <a:gd name="connsiteX4" fmla="*/ 633242 w 633242"/>
              <a:gd name="connsiteY4" fmla="*/ 250209 h 261892"/>
              <a:gd name="connsiteX0" fmla="*/ 0 w 633242"/>
              <a:gd name="connsiteY0" fmla="*/ 261892 h 261892"/>
              <a:gd name="connsiteX1" fmla="*/ 222548 w 633242"/>
              <a:gd name="connsiteY1" fmla="*/ 199405 h 261892"/>
              <a:gd name="connsiteX2" fmla="*/ 343825 w 633242"/>
              <a:gd name="connsiteY2" fmla="*/ 7 h 261892"/>
              <a:gd name="connsiteX3" fmla="*/ 479132 w 633242"/>
              <a:gd name="connsiteY3" fmla="*/ 206519 h 261892"/>
              <a:gd name="connsiteX4" fmla="*/ 633242 w 633242"/>
              <a:gd name="connsiteY4" fmla="*/ 250209 h 261892"/>
              <a:gd name="connsiteX0" fmla="*/ 0 w 571285"/>
              <a:gd name="connsiteY0" fmla="*/ 257066 h 257066"/>
              <a:gd name="connsiteX1" fmla="*/ 160591 w 571285"/>
              <a:gd name="connsiteY1" fmla="*/ 199405 h 257066"/>
              <a:gd name="connsiteX2" fmla="*/ 281868 w 571285"/>
              <a:gd name="connsiteY2" fmla="*/ 7 h 257066"/>
              <a:gd name="connsiteX3" fmla="*/ 417175 w 571285"/>
              <a:gd name="connsiteY3" fmla="*/ 206519 h 257066"/>
              <a:gd name="connsiteX4" fmla="*/ 571285 w 571285"/>
              <a:gd name="connsiteY4" fmla="*/ 250209 h 25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5" h="257066">
                <a:moveTo>
                  <a:pt x="0" y="257066"/>
                </a:moveTo>
                <a:cubicBezTo>
                  <a:pt x="127132" y="252875"/>
                  <a:pt x="113613" y="242248"/>
                  <a:pt x="160591" y="199405"/>
                </a:cubicBezTo>
                <a:cubicBezTo>
                  <a:pt x="207569" y="156562"/>
                  <a:pt x="239104" y="-1179"/>
                  <a:pt x="281868" y="7"/>
                </a:cubicBezTo>
                <a:cubicBezTo>
                  <a:pt x="324632" y="1193"/>
                  <a:pt x="368939" y="164819"/>
                  <a:pt x="417175" y="206519"/>
                </a:cubicBezTo>
                <a:cubicBezTo>
                  <a:pt x="465411" y="248219"/>
                  <a:pt x="571285" y="250209"/>
                  <a:pt x="571285" y="250209"/>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6" name="Freeform: Shape 45">
            <a:extLst>
              <a:ext uri="{FF2B5EF4-FFF2-40B4-BE49-F238E27FC236}">
                <a16:creationId xmlns:a16="http://schemas.microsoft.com/office/drawing/2014/main" id="{E8476DC6-4934-4048-BBDE-CACCF5E408AC}"/>
              </a:ext>
            </a:extLst>
          </p:cNvPr>
          <p:cNvSpPr/>
          <p:nvPr/>
        </p:nvSpPr>
        <p:spPr>
          <a:xfrm>
            <a:off x="4582952" y="5915642"/>
            <a:ext cx="636745" cy="72643"/>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 name="connsiteX0" fmla="*/ 0 w 609741"/>
              <a:gd name="connsiteY0" fmla="*/ 327039 h 329834"/>
              <a:gd name="connsiteX1" fmla="*/ 171272 w 609741"/>
              <a:gd name="connsiteY1" fmla="*/ 213883 h 329834"/>
              <a:gd name="connsiteX2" fmla="*/ 320324 w 609741"/>
              <a:gd name="connsiteY2" fmla="*/ 8 h 329834"/>
              <a:gd name="connsiteX3" fmla="*/ 455631 w 609741"/>
              <a:gd name="connsiteY3" fmla="*/ 206520 h 329834"/>
              <a:gd name="connsiteX4" fmla="*/ 609741 w 609741"/>
              <a:gd name="connsiteY4" fmla="*/ 329834 h 329834"/>
              <a:gd name="connsiteX0" fmla="*/ 0 w 710154"/>
              <a:gd name="connsiteY0" fmla="*/ 259480 h 329834"/>
              <a:gd name="connsiteX1" fmla="*/ 271685 w 710154"/>
              <a:gd name="connsiteY1" fmla="*/ 213883 h 329834"/>
              <a:gd name="connsiteX2" fmla="*/ 420737 w 710154"/>
              <a:gd name="connsiteY2" fmla="*/ 8 h 329834"/>
              <a:gd name="connsiteX3" fmla="*/ 556044 w 710154"/>
              <a:gd name="connsiteY3" fmla="*/ 206520 h 329834"/>
              <a:gd name="connsiteX4" fmla="*/ 710154 w 710154"/>
              <a:gd name="connsiteY4" fmla="*/ 329834 h 329834"/>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633242"/>
              <a:gd name="connsiteY0" fmla="*/ 261892 h 261892"/>
              <a:gd name="connsiteX1" fmla="*/ 194773 w 633242"/>
              <a:gd name="connsiteY1" fmla="*/ 213882 h 261892"/>
              <a:gd name="connsiteX2" fmla="*/ 343825 w 633242"/>
              <a:gd name="connsiteY2" fmla="*/ 7 h 261892"/>
              <a:gd name="connsiteX3" fmla="*/ 479132 w 633242"/>
              <a:gd name="connsiteY3" fmla="*/ 206519 h 261892"/>
              <a:gd name="connsiteX4" fmla="*/ 633242 w 633242"/>
              <a:gd name="connsiteY4" fmla="*/ 250209 h 261892"/>
              <a:gd name="connsiteX0" fmla="*/ 0 w 633242"/>
              <a:gd name="connsiteY0" fmla="*/ 261892 h 261892"/>
              <a:gd name="connsiteX1" fmla="*/ 222548 w 633242"/>
              <a:gd name="connsiteY1" fmla="*/ 199405 h 261892"/>
              <a:gd name="connsiteX2" fmla="*/ 343825 w 633242"/>
              <a:gd name="connsiteY2" fmla="*/ 7 h 261892"/>
              <a:gd name="connsiteX3" fmla="*/ 479132 w 633242"/>
              <a:gd name="connsiteY3" fmla="*/ 206519 h 261892"/>
              <a:gd name="connsiteX4" fmla="*/ 633242 w 633242"/>
              <a:gd name="connsiteY4" fmla="*/ 250209 h 261892"/>
              <a:gd name="connsiteX0" fmla="*/ 0 w 571285"/>
              <a:gd name="connsiteY0" fmla="*/ 257066 h 257066"/>
              <a:gd name="connsiteX1" fmla="*/ 160591 w 571285"/>
              <a:gd name="connsiteY1" fmla="*/ 199405 h 257066"/>
              <a:gd name="connsiteX2" fmla="*/ 281868 w 571285"/>
              <a:gd name="connsiteY2" fmla="*/ 7 h 257066"/>
              <a:gd name="connsiteX3" fmla="*/ 417175 w 571285"/>
              <a:gd name="connsiteY3" fmla="*/ 206519 h 257066"/>
              <a:gd name="connsiteX4" fmla="*/ 571285 w 571285"/>
              <a:gd name="connsiteY4" fmla="*/ 250209 h 25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5" h="257066">
                <a:moveTo>
                  <a:pt x="0" y="257066"/>
                </a:moveTo>
                <a:cubicBezTo>
                  <a:pt x="127132" y="252875"/>
                  <a:pt x="113613" y="242248"/>
                  <a:pt x="160591" y="199405"/>
                </a:cubicBezTo>
                <a:cubicBezTo>
                  <a:pt x="207569" y="156562"/>
                  <a:pt x="239104" y="-1179"/>
                  <a:pt x="281868" y="7"/>
                </a:cubicBezTo>
                <a:cubicBezTo>
                  <a:pt x="324632" y="1193"/>
                  <a:pt x="368939" y="164819"/>
                  <a:pt x="417175" y="206519"/>
                </a:cubicBezTo>
                <a:cubicBezTo>
                  <a:pt x="465411" y="248219"/>
                  <a:pt x="571285" y="250209"/>
                  <a:pt x="571285" y="250209"/>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7" name="TextBox 46">
            <a:extLst>
              <a:ext uri="{FF2B5EF4-FFF2-40B4-BE49-F238E27FC236}">
                <a16:creationId xmlns:a16="http://schemas.microsoft.com/office/drawing/2014/main" id="{F1349D2F-6643-4093-9FC1-9C1488D99983}"/>
              </a:ext>
            </a:extLst>
          </p:cNvPr>
          <p:cNvSpPr txBox="1"/>
          <p:nvPr/>
        </p:nvSpPr>
        <p:spPr>
          <a:xfrm>
            <a:off x="1124965" y="5293018"/>
            <a:ext cx="1487908"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i="1" kern="1200" dirty="0">
                <a:solidFill>
                  <a:schemeClr val="tx2"/>
                </a:solidFill>
                <a:latin typeface="+mn-lt"/>
                <a:ea typeface="+mn-ea"/>
                <a:cs typeface="+mn-cs"/>
              </a:rPr>
              <a:t>Current Belief</a:t>
            </a:r>
          </a:p>
        </p:txBody>
      </p:sp>
    </p:spTree>
    <p:extLst>
      <p:ext uri="{BB962C8B-B14F-4D97-AF65-F5344CB8AC3E}">
        <p14:creationId xmlns:p14="http://schemas.microsoft.com/office/powerpoint/2010/main" val="310579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77CDAC-ACA3-4C9A-976B-0A67A94BB713}"/>
              </a:ext>
            </a:extLst>
          </p:cNvPr>
          <p:cNvPicPr>
            <a:picLocks noChangeAspect="1"/>
          </p:cNvPicPr>
          <p:nvPr/>
        </p:nvPicPr>
        <p:blipFill>
          <a:blip r:embed="rId3"/>
          <a:stretch>
            <a:fillRect/>
          </a:stretch>
        </p:blipFill>
        <p:spPr>
          <a:xfrm>
            <a:off x="2822400" y="3430800"/>
            <a:ext cx="6250690" cy="1630800"/>
          </a:xfrm>
          <a:prstGeom prst="rect">
            <a:avLst/>
          </a:prstGeom>
        </p:spPr>
      </p:pic>
      <p:sp>
        <p:nvSpPr>
          <p:cNvPr id="2" name="Title 1">
            <a:extLst>
              <a:ext uri="{FF2B5EF4-FFF2-40B4-BE49-F238E27FC236}">
                <a16:creationId xmlns:a16="http://schemas.microsoft.com/office/drawing/2014/main" id="{0D10D107-8693-4EF7-B8CB-87C3CA72A161}"/>
              </a:ext>
            </a:extLst>
          </p:cNvPr>
          <p:cNvSpPr>
            <a:spLocks noGrp="1"/>
          </p:cNvSpPr>
          <p:nvPr>
            <p:ph type="title"/>
          </p:nvPr>
        </p:nvSpPr>
        <p:spPr/>
        <p:txBody>
          <a:bodyPr/>
          <a:lstStyle/>
          <a:p>
            <a:r>
              <a:rPr lang="en-GB" dirty="0"/>
              <a:t>Probabilistic Robotics</a:t>
            </a:r>
          </a:p>
        </p:txBody>
      </p:sp>
      <p:sp>
        <p:nvSpPr>
          <p:cNvPr id="3" name="Content Placeholder 2">
            <a:extLst>
              <a:ext uri="{FF2B5EF4-FFF2-40B4-BE49-F238E27FC236}">
                <a16:creationId xmlns:a16="http://schemas.microsoft.com/office/drawing/2014/main" id="{F14A7352-7704-4842-9DF7-007F1D92C3C9}"/>
              </a:ext>
            </a:extLst>
          </p:cNvPr>
          <p:cNvSpPr>
            <a:spLocks noGrp="1"/>
          </p:cNvSpPr>
          <p:nvPr>
            <p:ph idx="1"/>
          </p:nvPr>
        </p:nvSpPr>
        <p:spPr>
          <a:xfrm>
            <a:off x="492125" y="1479468"/>
            <a:ext cx="11180762" cy="1830959"/>
          </a:xfrm>
        </p:spPr>
        <p:txBody>
          <a:bodyPr/>
          <a:lstStyle/>
          <a:p>
            <a:r>
              <a:rPr lang="en-GB" dirty="0"/>
              <a:t>Explicitly represent uncertainties in forms of probability distribution over a whole space of hypotheses</a:t>
            </a:r>
          </a:p>
          <a:p>
            <a:r>
              <a:rPr lang="en-GB" dirty="0"/>
              <a:t>Think about a localization problem: a robot is randomly placed at a location. How would the robot quickly locate itself and navigate, given that the global map is stored in the robot’s memory?</a:t>
            </a:r>
          </a:p>
          <a:p>
            <a:endParaRPr lang="en-GB" dirty="0"/>
          </a:p>
          <a:p>
            <a:endParaRPr lang="en-GB" dirty="0"/>
          </a:p>
        </p:txBody>
      </p:sp>
      <p:sp>
        <p:nvSpPr>
          <p:cNvPr id="25" name="Rectangle 24">
            <a:extLst>
              <a:ext uri="{FF2B5EF4-FFF2-40B4-BE49-F238E27FC236}">
                <a16:creationId xmlns:a16="http://schemas.microsoft.com/office/drawing/2014/main" id="{C2EFE8F6-868B-4117-AD46-57A5F5C7C346}"/>
              </a:ext>
            </a:extLst>
          </p:cNvPr>
          <p:cNvSpPr/>
          <p:nvPr/>
        </p:nvSpPr>
        <p:spPr>
          <a:xfrm>
            <a:off x="2820941" y="5988285"/>
            <a:ext cx="8204950" cy="152997"/>
          </a:xfrm>
          <a:prstGeom prst="rect">
            <a:avLst/>
          </a:prstGeom>
          <a:solidFill>
            <a:schemeClr val="accent1">
              <a:lumMod val="20000"/>
              <a:lumOff val="80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cxnSp>
        <p:nvCxnSpPr>
          <p:cNvPr id="26" name="Straight Arrow Connector 25">
            <a:extLst>
              <a:ext uri="{FF2B5EF4-FFF2-40B4-BE49-F238E27FC236}">
                <a16:creationId xmlns:a16="http://schemas.microsoft.com/office/drawing/2014/main" id="{54D5476A-F4D3-481E-97EF-B8A156C72F4C}"/>
              </a:ext>
            </a:extLst>
          </p:cNvPr>
          <p:cNvCxnSpPr>
            <a:cxnSpLocks/>
          </p:cNvCxnSpPr>
          <p:nvPr/>
        </p:nvCxnSpPr>
        <p:spPr>
          <a:xfrm flipV="1">
            <a:off x="2820942" y="5257377"/>
            <a:ext cx="0" cy="958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88A297-B18D-449D-8930-51CBB085D2AC}"/>
              </a:ext>
            </a:extLst>
          </p:cNvPr>
          <p:cNvCxnSpPr>
            <a:cxnSpLocks/>
          </p:cNvCxnSpPr>
          <p:nvPr/>
        </p:nvCxnSpPr>
        <p:spPr>
          <a:xfrm>
            <a:off x="2734445" y="6116517"/>
            <a:ext cx="845743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3F1D5F2E-B10C-4738-9318-3A5D644DC0CA}"/>
              </a:ext>
            </a:extLst>
          </p:cNvPr>
          <p:cNvSpPr/>
          <p:nvPr/>
        </p:nvSpPr>
        <p:spPr>
          <a:xfrm>
            <a:off x="7154702" y="5619603"/>
            <a:ext cx="631982" cy="400610"/>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 name="connsiteX0" fmla="*/ 0 w 609741"/>
              <a:gd name="connsiteY0" fmla="*/ 327039 h 329834"/>
              <a:gd name="connsiteX1" fmla="*/ 171272 w 609741"/>
              <a:gd name="connsiteY1" fmla="*/ 213883 h 329834"/>
              <a:gd name="connsiteX2" fmla="*/ 320324 w 609741"/>
              <a:gd name="connsiteY2" fmla="*/ 8 h 329834"/>
              <a:gd name="connsiteX3" fmla="*/ 455631 w 609741"/>
              <a:gd name="connsiteY3" fmla="*/ 206520 h 329834"/>
              <a:gd name="connsiteX4" fmla="*/ 609741 w 609741"/>
              <a:gd name="connsiteY4" fmla="*/ 329834 h 329834"/>
              <a:gd name="connsiteX0" fmla="*/ 0 w 710154"/>
              <a:gd name="connsiteY0" fmla="*/ 259480 h 329834"/>
              <a:gd name="connsiteX1" fmla="*/ 271685 w 710154"/>
              <a:gd name="connsiteY1" fmla="*/ 213883 h 329834"/>
              <a:gd name="connsiteX2" fmla="*/ 420737 w 710154"/>
              <a:gd name="connsiteY2" fmla="*/ 8 h 329834"/>
              <a:gd name="connsiteX3" fmla="*/ 556044 w 710154"/>
              <a:gd name="connsiteY3" fmla="*/ 206520 h 329834"/>
              <a:gd name="connsiteX4" fmla="*/ 710154 w 710154"/>
              <a:gd name="connsiteY4" fmla="*/ 329834 h 329834"/>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633242"/>
              <a:gd name="connsiteY0" fmla="*/ 261892 h 261892"/>
              <a:gd name="connsiteX1" fmla="*/ 194773 w 633242"/>
              <a:gd name="connsiteY1" fmla="*/ 213882 h 261892"/>
              <a:gd name="connsiteX2" fmla="*/ 343825 w 633242"/>
              <a:gd name="connsiteY2" fmla="*/ 7 h 261892"/>
              <a:gd name="connsiteX3" fmla="*/ 479132 w 633242"/>
              <a:gd name="connsiteY3" fmla="*/ 206519 h 261892"/>
              <a:gd name="connsiteX4" fmla="*/ 633242 w 633242"/>
              <a:gd name="connsiteY4" fmla="*/ 250209 h 261892"/>
              <a:gd name="connsiteX0" fmla="*/ 0 w 633242"/>
              <a:gd name="connsiteY0" fmla="*/ 261892 h 261892"/>
              <a:gd name="connsiteX1" fmla="*/ 222548 w 633242"/>
              <a:gd name="connsiteY1" fmla="*/ 199405 h 261892"/>
              <a:gd name="connsiteX2" fmla="*/ 343825 w 633242"/>
              <a:gd name="connsiteY2" fmla="*/ 7 h 261892"/>
              <a:gd name="connsiteX3" fmla="*/ 479132 w 633242"/>
              <a:gd name="connsiteY3" fmla="*/ 206519 h 261892"/>
              <a:gd name="connsiteX4" fmla="*/ 633242 w 633242"/>
              <a:gd name="connsiteY4" fmla="*/ 250209 h 261892"/>
              <a:gd name="connsiteX0" fmla="*/ 0 w 571285"/>
              <a:gd name="connsiteY0" fmla="*/ 257066 h 257066"/>
              <a:gd name="connsiteX1" fmla="*/ 160591 w 571285"/>
              <a:gd name="connsiteY1" fmla="*/ 199405 h 257066"/>
              <a:gd name="connsiteX2" fmla="*/ 281868 w 571285"/>
              <a:gd name="connsiteY2" fmla="*/ 7 h 257066"/>
              <a:gd name="connsiteX3" fmla="*/ 417175 w 571285"/>
              <a:gd name="connsiteY3" fmla="*/ 206519 h 257066"/>
              <a:gd name="connsiteX4" fmla="*/ 571285 w 571285"/>
              <a:gd name="connsiteY4" fmla="*/ 250209 h 257066"/>
              <a:gd name="connsiteX0" fmla="*/ 0 w 562739"/>
              <a:gd name="connsiteY0" fmla="*/ 257066 h 261965"/>
              <a:gd name="connsiteX1" fmla="*/ 160591 w 562739"/>
              <a:gd name="connsiteY1" fmla="*/ 199405 h 261965"/>
              <a:gd name="connsiteX2" fmla="*/ 281868 w 562739"/>
              <a:gd name="connsiteY2" fmla="*/ 7 h 261965"/>
              <a:gd name="connsiteX3" fmla="*/ 417175 w 562739"/>
              <a:gd name="connsiteY3" fmla="*/ 206519 h 261965"/>
              <a:gd name="connsiteX4" fmla="*/ 562739 w 562739"/>
              <a:gd name="connsiteY4" fmla="*/ 261965 h 261965"/>
              <a:gd name="connsiteX0" fmla="*/ 0 w 564875"/>
              <a:gd name="connsiteY0" fmla="*/ 257066 h 257393"/>
              <a:gd name="connsiteX1" fmla="*/ 160591 w 564875"/>
              <a:gd name="connsiteY1" fmla="*/ 199405 h 257393"/>
              <a:gd name="connsiteX2" fmla="*/ 281868 w 564875"/>
              <a:gd name="connsiteY2" fmla="*/ 7 h 257393"/>
              <a:gd name="connsiteX3" fmla="*/ 417175 w 564875"/>
              <a:gd name="connsiteY3" fmla="*/ 206519 h 257393"/>
              <a:gd name="connsiteX4" fmla="*/ 564875 w 564875"/>
              <a:gd name="connsiteY4" fmla="*/ 257393 h 257393"/>
              <a:gd name="connsiteX0" fmla="*/ 0 w 567011"/>
              <a:gd name="connsiteY0" fmla="*/ 257066 h 261965"/>
              <a:gd name="connsiteX1" fmla="*/ 160591 w 567011"/>
              <a:gd name="connsiteY1" fmla="*/ 199405 h 261965"/>
              <a:gd name="connsiteX2" fmla="*/ 281868 w 567011"/>
              <a:gd name="connsiteY2" fmla="*/ 7 h 261965"/>
              <a:gd name="connsiteX3" fmla="*/ 417175 w 567011"/>
              <a:gd name="connsiteY3" fmla="*/ 206519 h 261965"/>
              <a:gd name="connsiteX4" fmla="*/ 567011 w 567011"/>
              <a:gd name="connsiteY4" fmla="*/ 261965 h 26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011" h="261965">
                <a:moveTo>
                  <a:pt x="0" y="257066"/>
                </a:moveTo>
                <a:cubicBezTo>
                  <a:pt x="127132" y="252875"/>
                  <a:pt x="113613" y="242248"/>
                  <a:pt x="160591" y="199405"/>
                </a:cubicBezTo>
                <a:cubicBezTo>
                  <a:pt x="207569" y="156562"/>
                  <a:pt x="239104" y="-1179"/>
                  <a:pt x="281868" y="7"/>
                </a:cubicBezTo>
                <a:cubicBezTo>
                  <a:pt x="324632" y="1193"/>
                  <a:pt x="369651" y="162859"/>
                  <a:pt x="417175" y="206519"/>
                </a:cubicBezTo>
                <a:cubicBezTo>
                  <a:pt x="464699" y="250179"/>
                  <a:pt x="567011" y="261965"/>
                  <a:pt x="567011" y="261965"/>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3" name="Freeform: Shape 22">
            <a:extLst>
              <a:ext uri="{FF2B5EF4-FFF2-40B4-BE49-F238E27FC236}">
                <a16:creationId xmlns:a16="http://schemas.microsoft.com/office/drawing/2014/main" id="{B176441C-126C-4F27-84D1-D84610BAE931}"/>
              </a:ext>
            </a:extLst>
          </p:cNvPr>
          <p:cNvSpPr/>
          <p:nvPr/>
        </p:nvSpPr>
        <p:spPr>
          <a:xfrm>
            <a:off x="9103094" y="5953394"/>
            <a:ext cx="636745" cy="45719"/>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 name="connsiteX0" fmla="*/ 0 w 609741"/>
              <a:gd name="connsiteY0" fmla="*/ 327039 h 329834"/>
              <a:gd name="connsiteX1" fmla="*/ 171272 w 609741"/>
              <a:gd name="connsiteY1" fmla="*/ 213883 h 329834"/>
              <a:gd name="connsiteX2" fmla="*/ 320324 w 609741"/>
              <a:gd name="connsiteY2" fmla="*/ 8 h 329834"/>
              <a:gd name="connsiteX3" fmla="*/ 455631 w 609741"/>
              <a:gd name="connsiteY3" fmla="*/ 206520 h 329834"/>
              <a:gd name="connsiteX4" fmla="*/ 609741 w 609741"/>
              <a:gd name="connsiteY4" fmla="*/ 329834 h 329834"/>
              <a:gd name="connsiteX0" fmla="*/ 0 w 710154"/>
              <a:gd name="connsiteY0" fmla="*/ 259480 h 329834"/>
              <a:gd name="connsiteX1" fmla="*/ 271685 w 710154"/>
              <a:gd name="connsiteY1" fmla="*/ 213883 h 329834"/>
              <a:gd name="connsiteX2" fmla="*/ 420737 w 710154"/>
              <a:gd name="connsiteY2" fmla="*/ 8 h 329834"/>
              <a:gd name="connsiteX3" fmla="*/ 556044 w 710154"/>
              <a:gd name="connsiteY3" fmla="*/ 206520 h 329834"/>
              <a:gd name="connsiteX4" fmla="*/ 710154 w 710154"/>
              <a:gd name="connsiteY4" fmla="*/ 329834 h 329834"/>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633242"/>
              <a:gd name="connsiteY0" fmla="*/ 261892 h 261892"/>
              <a:gd name="connsiteX1" fmla="*/ 194773 w 633242"/>
              <a:gd name="connsiteY1" fmla="*/ 213882 h 261892"/>
              <a:gd name="connsiteX2" fmla="*/ 343825 w 633242"/>
              <a:gd name="connsiteY2" fmla="*/ 7 h 261892"/>
              <a:gd name="connsiteX3" fmla="*/ 479132 w 633242"/>
              <a:gd name="connsiteY3" fmla="*/ 206519 h 261892"/>
              <a:gd name="connsiteX4" fmla="*/ 633242 w 633242"/>
              <a:gd name="connsiteY4" fmla="*/ 250209 h 261892"/>
              <a:gd name="connsiteX0" fmla="*/ 0 w 633242"/>
              <a:gd name="connsiteY0" fmla="*/ 261892 h 261892"/>
              <a:gd name="connsiteX1" fmla="*/ 222548 w 633242"/>
              <a:gd name="connsiteY1" fmla="*/ 199405 h 261892"/>
              <a:gd name="connsiteX2" fmla="*/ 343825 w 633242"/>
              <a:gd name="connsiteY2" fmla="*/ 7 h 261892"/>
              <a:gd name="connsiteX3" fmla="*/ 479132 w 633242"/>
              <a:gd name="connsiteY3" fmla="*/ 206519 h 261892"/>
              <a:gd name="connsiteX4" fmla="*/ 633242 w 633242"/>
              <a:gd name="connsiteY4" fmla="*/ 250209 h 261892"/>
              <a:gd name="connsiteX0" fmla="*/ 0 w 571285"/>
              <a:gd name="connsiteY0" fmla="*/ 257066 h 257066"/>
              <a:gd name="connsiteX1" fmla="*/ 160591 w 571285"/>
              <a:gd name="connsiteY1" fmla="*/ 199405 h 257066"/>
              <a:gd name="connsiteX2" fmla="*/ 281868 w 571285"/>
              <a:gd name="connsiteY2" fmla="*/ 7 h 257066"/>
              <a:gd name="connsiteX3" fmla="*/ 417175 w 571285"/>
              <a:gd name="connsiteY3" fmla="*/ 206519 h 257066"/>
              <a:gd name="connsiteX4" fmla="*/ 571285 w 571285"/>
              <a:gd name="connsiteY4" fmla="*/ 250209 h 25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5" h="257066">
                <a:moveTo>
                  <a:pt x="0" y="257066"/>
                </a:moveTo>
                <a:cubicBezTo>
                  <a:pt x="127132" y="252875"/>
                  <a:pt x="113613" y="242248"/>
                  <a:pt x="160591" y="199405"/>
                </a:cubicBezTo>
                <a:cubicBezTo>
                  <a:pt x="207569" y="156562"/>
                  <a:pt x="239104" y="-1179"/>
                  <a:pt x="281868" y="7"/>
                </a:cubicBezTo>
                <a:cubicBezTo>
                  <a:pt x="324632" y="1193"/>
                  <a:pt x="368939" y="164819"/>
                  <a:pt x="417175" y="206519"/>
                </a:cubicBezTo>
                <a:cubicBezTo>
                  <a:pt x="465411" y="248219"/>
                  <a:pt x="571285" y="250209"/>
                  <a:pt x="571285" y="250209"/>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 name="Freeform: Shape 23">
            <a:extLst>
              <a:ext uri="{FF2B5EF4-FFF2-40B4-BE49-F238E27FC236}">
                <a16:creationId xmlns:a16="http://schemas.microsoft.com/office/drawing/2014/main" id="{E15A0ED1-3A09-4B2B-8C66-7A58C1E85535}"/>
              </a:ext>
            </a:extLst>
          </p:cNvPr>
          <p:cNvSpPr/>
          <p:nvPr/>
        </p:nvSpPr>
        <p:spPr>
          <a:xfrm>
            <a:off x="10389153" y="5950425"/>
            <a:ext cx="636745" cy="45719"/>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 name="connsiteX0" fmla="*/ 0 w 609741"/>
              <a:gd name="connsiteY0" fmla="*/ 327039 h 329834"/>
              <a:gd name="connsiteX1" fmla="*/ 171272 w 609741"/>
              <a:gd name="connsiteY1" fmla="*/ 213883 h 329834"/>
              <a:gd name="connsiteX2" fmla="*/ 320324 w 609741"/>
              <a:gd name="connsiteY2" fmla="*/ 8 h 329834"/>
              <a:gd name="connsiteX3" fmla="*/ 455631 w 609741"/>
              <a:gd name="connsiteY3" fmla="*/ 206520 h 329834"/>
              <a:gd name="connsiteX4" fmla="*/ 609741 w 609741"/>
              <a:gd name="connsiteY4" fmla="*/ 329834 h 329834"/>
              <a:gd name="connsiteX0" fmla="*/ 0 w 710154"/>
              <a:gd name="connsiteY0" fmla="*/ 259480 h 329834"/>
              <a:gd name="connsiteX1" fmla="*/ 271685 w 710154"/>
              <a:gd name="connsiteY1" fmla="*/ 213883 h 329834"/>
              <a:gd name="connsiteX2" fmla="*/ 420737 w 710154"/>
              <a:gd name="connsiteY2" fmla="*/ 8 h 329834"/>
              <a:gd name="connsiteX3" fmla="*/ 556044 w 710154"/>
              <a:gd name="connsiteY3" fmla="*/ 206520 h 329834"/>
              <a:gd name="connsiteX4" fmla="*/ 710154 w 710154"/>
              <a:gd name="connsiteY4" fmla="*/ 329834 h 329834"/>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633242"/>
              <a:gd name="connsiteY0" fmla="*/ 261892 h 261892"/>
              <a:gd name="connsiteX1" fmla="*/ 194773 w 633242"/>
              <a:gd name="connsiteY1" fmla="*/ 213882 h 261892"/>
              <a:gd name="connsiteX2" fmla="*/ 343825 w 633242"/>
              <a:gd name="connsiteY2" fmla="*/ 7 h 261892"/>
              <a:gd name="connsiteX3" fmla="*/ 479132 w 633242"/>
              <a:gd name="connsiteY3" fmla="*/ 206519 h 261892"/>
              <a:gd name="connsiteX4" fmla="*/ 633242 w 633242"/>
              <a:gd name="connsiteY4" fmla="*/ 250209 h 261892"/>
              <a:gd name="connsiteX0" fmla="*/ 0 w 633242"/>
              <a:gd name="connsiteY0" fmla="*/ 261892 h 261892"/>
              <a:gd name="connsiteX1" fmla="*/ 222548 w 633242"/>
              <a:gd name="connsiteY1" fmla="*/ 199405 h 261892"/>
              <a:gd name="connsiteX2" fmla="*/ 343825 w 633242"/>
              <a:gd name="connsiteY2" fmla="*/ 7 h 261892"/>
              <a:gd name="connsiteX3" fmla="*/ 479132 w 633242"/>
              <a:gd name="connsiteY3" fmla="*/ 206519 h 261892"/>
              <a:gd name="connsiteX4" fmla="*/ 633242 w 633242"/>
              <a:gd name="connsiteY4" fmla="*/ 250209 h 261892"/>
              <a:gd name="connsiteX0" fmla="*/ 0 w 571285"/>
              <a:gd name="connsiteY0" fmla="*/ 257066 h 257066"/>
              <a:gd name="connsiteX1" fmla="*/ 160591 w 571285"/>
              <a:gd name="connsiteY1" fmla="*/ 199405 h 257066"/>
              <a:gd name="connsiteX2" fmla="*/ 281868 w 571285"/>
              <a:gd name="connsiteY2" fmla="*/ 7 h 257066"/>
              <a:gd name="connsiteX3" fmla="*/ 417175 w 571285"/>
              <a:gd name="connsiteY3" fmla="*/ 206519 h 257066"/>
              <a:gd name="connsiteX4" fmla="*/ 571285 w 571285"/>
              <a:gd name="connsiteY4" fmla="*/ 250209 h 25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5" h="257066">
                <a:moveTo>
                  <a:pt x="0" y="257066"/>
                </a:moveTo>
                <a:cubicBezTo>
                  <a:pt x="127132" y="252875"/>
                  <a:pt x="113613" y="242248"/>
                  <a:pt x="160591" y="199405"/>
                </a:cubicBezTo>
                <a:cubicBezTo>
                  <a:pt x="207569" y="156562"/>
                  <a:pt x="239104" y="-1179"/>
                  <a:pt x="281868" y="7"/>
                </a:cubicBezTo>
                <a:cubicBezTo>
                  <a:pt x="324632" y="1193"/>
                  <a:pt x="368939" y="164819"/>
                  <a:pt x="417175" y="206519"/>
                </a:cubicBezTo>
                <a:cubicBezTo>
                  <a:pt x="465411" y="248219"/>
                  <a:pt x="571285" y="250209"/>
                  <a:pt x="571285" y="250209"/>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4" name="Freeform: Shape 33">
            <a:extLst>
              <a:ext uri="{FF2B5EF4-FFF2-40B4-BE49-F238E27FC236}">
                <a16:creationId xmlns:a16="http://schemas.microsoft.com/office/drawing/2014/main" id="{926505DF-D042-49EE-8632-F52685C869F8}"/>
              </a:ext>
            </a:extLst>
          </p:cNvPr>
          <p:cNvSpPr/>
          <p:nvPr/>
        </p:nvSpPr>
        <p:spPr>
          <a:xfrm>
            <a:off x="8488202" y="5941326"/>
            <a:ext cx="636745" cy="63895"/>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 name="connsiteX0" fmla="*/ 0 w 609741"/>
              <a:gd name="connsiteY0" fmla="*/ 327039 h 329834"/>
              <a:gd name="connsiteX1" fmla="*/ 171272 w 609741"/>
              <a:gd name="connsiteY1" fmla="*/ 213883 h 329834"/>
              <a:gd name="connsiteX2" fmla="*/ 320324 w 609741"/>
              <a:gd name="connsiteY2" fmla="*/ 8 h 329834"/>
              <a:gd name="connsiteX3" fmla="*/ 455631 w 609741"/>
              <a:gd name="connsiteY3" fmla="*/ 206520 h 329834"/>
              <a:gd name="connsiteX4" fmla="*/ 609741 w 609741"/>
              <a:gd name="connsiteY4" fmla="*/ 329834 h 329834"/>
              <a:gd name="connsiteX0" fmla="*/ 0 w 710154"/>
              <a:gd name="connsiteY0" fmla="*/ 259480 h 329834"/>
              <a:gd name="connsiteX1" fmla="*/ 271685 w 710154"/>
              <a:gd name="connsiteY1" fmla="*/ 213883 h 329834"/>
              <a:gd name="connsiteX2" fmla="*/ 420737 w 710154"/>
              <a:gd name="connsiteY2" fmla="*/ 8 h 329834"/>
              <a:gd name="connsiteX3" fmla="*/ 556044 w 710154"/>
              <a:gd name="connsiteY3" fmla="*/ 206520 h 329834"/>
              <a:gd name="connsiteX4" fmla="*/ 710154 w 710154"/>
              <a:gd name="connsiteY4" fmla="*/ 329834 h 329834"/>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633242"/>
              <a:gd name="connsiteY0" fmla="*/ 261892 h 261892"/>
              <a:gd name="connsiteX1" fmla="*/ 194773 w 633242"/>
              <a:gd name="connsiteY1" fmla="*/ 213882 h 261892"/>
              <a:gd name="connsiteX2" fmla="*/ 343825 w 633242"/>
              <a:gd name="connsiteY2" fmla="*/ 7 h 261892"/>
              <a:gd name="connsiteX3" fmla="*/ 479132 w 633242"/>
              <a:gd name="connsiteY3" fmla="*/ 206519 h 261892"/>
              <a:gd name="connsiteX4" fmla="*/ 633242 w 633242"/>
              <a:gd name="connsiteY4" fmla="*/ 250209 h 261892"/>
              <a:gd name="connsiteX0" fmla="*/ 0 w 633242"/>
              <a:gd name="connsiteY0" fmla="*/ 261892 h 261892"/>
              <a:gd name="connsiteX1" fmla="*/ 222548 w 633242"/>
              <a:gd name="connsiteY1" fmla="*/ 199405 h 261892"/>
              <a:gd name="connsiteX2" fmla="*/ 343825 w 633242"/>
              <a:gd name="connsiteY2" fmla="*/ 7 h 261892"/>
              <a:gd name="connsiteX3" fmla="*/ 479132 w 633242"/>
              <a:gd name="connsiteY3" fmla="*/ 206519 h 261892"/>
              <a:gd name="connsiteX4" fmla="*/ 633242 w 633242"/>
              <a:gd name="connsiteY4" fmla="*/ 250209 h 261892"/>
              <a:gd name="connsiteX0" fmla="*/ 0 w 571285"/>
              <a:gd name="connsiteY0" fmla="*/ 257066 h 257066"/>
              <a:gd name="connsiteX1" fmla="*/ 160591 w 571285"/>
              <a:gd name="connsiteY1" fmla="*/ 199405 h 257066"/>
              <a:gd name="connsiteX2" fmla="*/ 281868 w 571285"/>
              <a:gd name="connsiteY2" fmla="*/ 7 h 257066"/>
              <a:gd name="connsiteX3" fmla="*/ 417175 w 571285"/>
              <a:gd name="connsiteY3" fmla="*/ 206519 h 257066"/>
              <a:gd name="connsiteX4" fmla="*/ 571285 w 571285"/>
              <a:gd name="connsiteY4" fmla="*/ 250209 h 25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5" h="257066">
                <a:moveTo>
                  <a:pt x="0" y="257066"/>
                </a:moveTo>
                <a:cubicBezTo>
                  <a:pt x="127132" y="252875"/>
                  <a:pt x="113613" y="242248"/>
                  <a:pt x="160591" y="199405"/>
                </a:cubicBezTo>
                <a:cubicBezTo>
                  <a:pt x="207569" y="156562"/>
                  <a:pt x="239104" y="-1179"/>
                  <a:pt x="281868" y="7"/>
                </a:cubicBezTo>
                <a:cubicBezTo>
                  <a:pt x="324632" y="1193"/>
                  <a:pt x="368939" y="164819"/>
                  <a:pt x="417175" y="206519"/>
                </a:cubicBezTo>
                <a:cubicBezTo>
                  <a:pt x="465411" y="248219"/>
                  <a:pt x="571285" y="250209"/>
                  <a:pt x="571285" y="250209"/>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6" name="Freeform: Shape 45">
            <a:extLst>
              <a:ext uri="{FF2B5EF4-FFF2-40B4-BE49-F238E27FC236}">
                <a16:creationId xmlns:a16="http://schemas.microsoft.com/office/drawing/2014/main" id="{E8476DC6-4934-4048-BBDE-CACCF5E408AC}"/>
              </a:ext>
            </a:extLst>
          </p:cNvPr>
          <p:cNvSpPr/>
          <p:nvPr/>
        </p:nvSpPr>
        <p:spPr>
          <a:xfrm>
            <a:off x="5249702" y="5942566"/>
            <a:ext cx="636745" cy="45719"/>
          </a:xfrm>
          <a:custGeom>
            <a:avLst/>
            <a:gdLst>
              <a:gd name="connsiteX0" fmla="*/ 0 w 731520"/>
              <a:gd name="connsiteY0" fmla="*/ 411644 h 420965"/>
              <a:gd name="connsiteX1" fmla="*/ 190500 w 731520"/>
              <a:gd name="connsiteY1" fmla="*/ 320204 h 420965"/>
              <a:gd name="connsiteX2" fmla="*/ 335280 w 731520"/>
              <a:gd name="connsiteY2" fmla="*/ 164 h 420965"/>
              <a:gd name="connsiteX3" fmla="*/ 487680 w 731520"/>
              <a:gd name="connsiteY3" fmla="*/ 365924 h 420965"/>
              <a:gd name="connsiteX4" fmla="*/ 731520 w 731520"/>
              <a:gd name="connsiteY4" fmla="*/ 419264 h 420965"/>
              <a:gd name="connsiteX0" fmla="*/ 0 w 731520"/>
              <a:gd name="connsiteY0" fmla="*/ 411489 h 419109"/>
              <a:gd name="connsiteX1" fmla="*/ 190500 w 731520"/>
              <a:gd name="connsiteY1" fmla="*/ 320049 h 419109"/>
              <a:gd name="connsiteX2" fmla="*/ 335280 w 731520"/>
              <a:gd name="connsiteY2" fmla="*/ 9 h 419109"/>
              <a:gd name="connsiteX3" fmla="*/ 453496 w 731520"/>
              <a:gd name="connsiteY3" fmla="*/ 310274 h 419109"/>
              <a:gd name="connsiteX4" fmla="*/ 731520 w 731520"/>
              <a:gd name="connsiteY4" fmla="*/ 419109 h 419109"/>
              <a:gd name="connsiteX0" fmla="*/ 0 w 731520"/>
              <a:gd name="connsiteY0" fmla="*/ 411482 h 419102"/>
              <a:gd name="connsiteX1" fmla="*/ 190500 w 731520"/>
              <a:gd name="connsiteY1" fmla="*/ 320042 h 419102"/>
              <a:gd name="connsiteX2" fmla="*/ 335280 w 731520"/>
              <a:gd name="connsiteY2" fmla="*/ 2 h 419102"/>
              <a:gd name="connsiteX3" fmla="*/ 523998 w 731520"/>
              <a:gd name="connsiteY3" fmla="*/ 324744 h 419102"/>
              <a:gd name="connsiteX4" fmla="*/ 731520 w 731520"/>
              <a:gd name="connsiteY4" fmla="*/ 419102 h 419102"/>
              <a:gd name="connsiteX0" fmla="*/ 0 w 731520"/>
              <a:gd name="connsiteY0" fmla="*/ 411492 h 419112"/>
              <a:gd name="connsiteX1" fmla="*/ 190500 w 731520"/>
              <a:gd name="connsiteY1" fmla="*/ 320052 h 419112"/>
              <a:gd name="connsiteX2" fmla="*/ 335280 w 731520"/>
              <a:gd name="connsiteY2" fmla="*/ 12 h 419112"/>
              <a:gd name="connsiteX3" fmla="*/ 491951 w 731520"/>
              <a:gd name="connsiteY3" fmla="*/ 307864 h 419112"/>
              <a:gd name="connsiteX4" fmla="*/ 731520 w 731520"/>
              <a:gd name="connsiteY4" fmla="*/ 419112 h 419112"/>
              <a:gd name="connsiteX0" fmla="*/ 0 w 731520"/>
              <a:gd name="connsiteY0" fmla="*/ 411485 h 419105"/>
              <a:gd name="connsiteX1" fmla="*/ 190500 w 731520"/>
              <a:gd name="connsiteY1" fmla="*/ 320045 h 419105"/>
              <a:gd name="connsiteX2" fmla="*/ 335280 w 731520"/>
              <a:gd name="connsiteY2" fmla="*/ 5 h 419105"/>
              <a:gd name="connsiteX3" fmla="*/ 489815 w 731520"/>
              <a:gd name="connsiteY3" fmla="*/ 312682 h 419105"/>
              <a:gd name="connsiteX4" fmla="*/ 731520 w 731520"/>
              <a:gd name="connsiteY4" fmla="*/ 419105 h 419105"/>
              <a:gd name="connsiteX0" fmla="*/ 0 w 731520"/>
              <a:gd name="connsiteY0" fmla="*/ 411488 h 419108"/>
              <a:gd name="connsiteX1" fmla="*/ 190500 w 731520"/>
              <a:gd name="connsiteY1" fmla="*/ 320048 h 419108"/>
              <a:gd name="connsiteX2" fmla="*/ 335280 w 731520"/>
              <a:gd name="connsiteY2" fmla="*/ 8 h 419108"/>
              <a:gd name="connsiteX3" fmla="*/ 491951 w 731520"/>
              <a:gd name="connsiteY3" fmla="*/ 310272 h 419108"/>
              <a:gd name="connsiteX4" fmla="*/ 731520 w 731520"/>
              <a:gd name="connsiteY4" fmla="*/ 419108 h 419108"/>
              <a:gd name="connsiteX0" fmla="*/ 0 w 731520"/>
              <a:gd name="connsiteY0" fmla="*/ 411481 h 419101"/>
              <a:gd name="connsiteX1" fmla="*/ 190500 w 731520"/>
              <a:gd name="connsiteY1" fmla="*/ 320041 h 419101"/>
              <a:gd name="connsiteX2" fmla="*/ 335280 w 731520"/>
              <a:gd name="connsiteY2" fmla="*/ 1 h 419101"/>
              <a:gd name="connsiteX3" fmla="*/ 491951 w 731520"/>
              <a:gd name="connsiteY3" fmla="*/ 319916 h 419101"/>
              <a:gd name="connsiteX4" fmla="*/ 731520 w 731520"/>
              <a:gd name="connsiteY4" fmla="*/ 419101 h 419101"/>
              <a:gd name="connsiteX0" fmla="*/ 0 w 671699"/>
              <a:gd name="connsiteY0" fmla="*/ 411481 h 419101"/>
              <a:gd name="connsiteX1" fmla="*/ 190500 w 671699"/>
              <a:gd name="connsiteY1" fmla="*/ 320041 h 419101"/>
              <a:gd name="connsiteX2" fmla="*/ 335280 w 671699"/>
              <a:gd name="connsiteY2" fmla="*/ 1 h 419101"/>
              <a:gd name="connsiteX3" fmla="*/ 491951 w 671699"/>
              <a:gd name="connsiteY3" fmla="*/ 319916 h 419101"/>
              <a:gd name="connsiteX4" fmla="*/ 671699 w 671699"/>
              <a:gd name="connsiteY4" fmla="*/ 419101 h 419101"/>
              <a:gd name="connsiteX0" fmla="*/ 0 w 671699"/>
              <a:gd name="connsiteY0" fmla="*/ 411484 h 419104"/>
              <a:gd name="connsiteX1" fmla="*/ 190500 w 671699"/>
              <a:gd name="connsiteY1" fmla="*/ 320044 h 419104"/>
              <a:gd name="connsiteX2" fmla="*/ 335280 w 671699"/>
              <a:gd name="connsiteY2" fmla="*/ 4 h 419104"/>
              <a:gd name="connsiteX3" fmla="*/ 474859 w 671699"/>
              <a:gd name="connsiteY3" fmla="*/ 312681 h 419104"/>
              <a:gd name="connsiteX4" fmla="*/ 671699 w 671699"/>
              <a:gd name="connsiteY4" fmla="*/ 419104 h 419104"/>
              <a:gd name="connsiteX0" fmla="*/ 0 w 658880"/>
              <a:gd name="connsiteY0" fmla="*/ 411484 h 433582"/>
              <a:gd name="connsiteX1" fmla="*/ 190500 w 658880"/>
              <a:gd name="connsiteY1" fmla="*/ 320044 h 433582"/>
              <a:gd name="connsiteX2" fmla="*/ 335280 w 658880"/>
              <a:gd name="connsiteY2" fmla="*/ 4 h 433582"/>
              <a:gd name="connsiteX3" fmla="*/ 474859 w 658880"/>
              <a:gd name="connsiteY3" fmla="*/ 312681 h 433582"/>
              <a:gd name="connsiteX4" fmla="*/ 658880 w 658880"/>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39652"/>
              <a:gd name="connsiteY0" fmla="*/ 433200 h 433582"/>
              <a:gd name="connsiteX1" fmla="*/ 171272 w 639652"/>
              <a:gd name="connsiteY1" fmla="*/ 320044 h 433582"/>
              <a:gd name="connsiteX2" fmla="*/ 316052 w 639652"/>
              <a:gd name="connsiteY2" fmla="*/ 4 h 433582"/>
              <a:gd name="connsiteX3" fmla="*/ 455631 w 639652"/>
              <a:gd name="connsiteY3" fmla="*/ 312681 h 433582"/>
              <a:gd name="connsiteX4" fmla="*/ 639652 w 639652"/>
              <a:gd name="connsiteY4" fmla="*/ 433582 h 433582"/>
              <a:gd name="connsiteX0" fmla="*/ 0 w 609741"/>
              <a:gd name="connsiteY0" fmla="*/ 433200 h 435995"/>
              <a:gd name="connsiteX1" fmla="*/ 171272 w 609741"/>
              <a:gd name="connsiteY1" fmla="*/ 320044 h 435995"/>
              <a:gd name="connsiteX2" fmla="*/ 316052 w 609741"/>
              <a:gd name="connsiteY2" fmla="*/ 4 h 435995"/>
              <a:gd name="connsiteX3" fmla="*/ 455631 w 609741"/>
              <a:gd name="connsiteY3" fmla="*/ 312681 h 435995"/>
              <a:gd name="connsiteX4" fmla="*/ 609741 w 609741"/>
              <a:gd name="connsiteY4" fmla="*/ 435995 h 435995"/>
              <a:gd name="connsiteX0" fmla="*/ 0 w 609741"/>
              <a:gd name="connsiteY0" fmla="*/ 327039 h 329834"/>
              <a:gd name="connsiteX1" fmla="*/ 171272 w 609741"/>
              <a:gd name="connsiteY1" fmla="*/ 213883 h 329834"/>
              <a:gd name="connsiteX2" fmla="*/ 320324 w 609741"/>
              <a:gd name="connsiteY2" fmla="*/ 8 h 329834"/>
              <a:gd name="connsiteX3" fmla="*/ 455631 w 609741"/>
              <a:gd name="connsiteY3" fmla="*/ 206520 h 329834"/>
              <a:gd name="connsiteX4" fmla="*/ 609741 w 609741"/>
              <a:gd name="connsiteY4" fmla="*/ 329834 h 329834"/>
              <a:gd name="connsiteX0" fmla="*/ 0 w 710154"/>
              <a:gd name="connsiteY0" fmla="*/ 259480 h 329834"/>
              <a:gd name="connsiteX1" fmla="*/ 271685 w 710154"/>
              <a:gd name="connsiteY1" fmla="*/ 213883 h 329834"/>
              <a:gd name="connsiteX2" fmla="*/ 420737 w 710154"/>
              <a:gd name="connsiteY2" fmla="*/ 8 h 329834"/>
              <a:gd name="connsiteX3" fmla="*/ 556044 w 710154"/>
              <a:gd name="connsiteY3" fmla="*/ 206520 h 329834"/>
              <a:gd name="connsiteX4" fmla="*/ 710154 w 710154"/>
              <a:gd name="connsiteY4" fmla="*/ 329834 h 329834"/>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710154"/>
              <a:gd name="connsiteY0" fmla="*/ 259479 h 259479"/>
              <a:gd name="connsiteX1" fmla="*/ 271685 w 710154"/>
              <a:gd name="connsiteY1" fmla="*/ 213882 h 259479"/>
              <a:gd name="connsiteX2" fmla="*/ 420737 w 710154"/>
              <a:gd name="connsiteY2" fmla="*/ 7 h 259479"/>
              <a:gd name="connsiteX3" fmla="*/ 556044 w 710154"/>
              <a:gd name="connsiteY3" fmla="*/ 206519 h 259479"/>
              <a:gd name="connsiteX4" fmla="*/ 710154 w 710154"/>
              <a:gd name="connsiteY4" fmla="*/ 250209 h 259479"/>
              <a:gd name="connsiteX0" fmla="*/ 0 w 633242"/>
              <a:gd name="connsiteY0" fmla="*/ 261892 h 261892"/>
              <a:gd name="connsiteX1" fmla="*/ 194773 w 633242"/>
              <a:gd name="connsiteY1" fmla="*/ 213882 h 261892"/>
              <a:gd name="connsiteX2" fmla="*/ 343825 w 633242"/>
              <a:gd name="connsiteY2" fmla="*/ 7 h 261892"/>
              <a:gd name="connsiteX3" fmla="*/ 479132 w 633242"/>
              <a:gd name="connsiteY3" fmla="*/ 206519 h 261892"/>
              <a:gd name="connsiteX4" fmla="*/ 633242 w 633242"/>
              <a:gd name="connsiteY4" fmla="*/ 250209 h 261892"/>
              <a:gd name="connsiteX0" fmla="*/ 0 w 633242"/>
              <a:gd name="connsiteY0" fmla="*/ 261892 h 261892"/>
              <a:gd name="connsiteX1" fmla="*/ 222548 w 633242"/>
              <a:gd name="connsiteY1" fmla="*/ 199405 h 261892"/>
              <a:gd name="connsiteX2" fmla="*/ 343825 w 633242"/>
              <a:gd name="connsiteY2" fmla="*/ 7 h 261892"/>
              <a:gd name="connsiteX3" fmla="*/ 479132 w 633242"/>
              <a:gd name="connsiteY3" fmla="*/ 206519 h 261892"/>
              <a:gd name="connsiteX4" fmla="*/ 633242 w 633242"/>
              <a:gd name="connsiteY4" fmla="*/ 250209 h 261892"/>
              <a:gd name="connsiteX0" fmla="*/ 0 w 571285"/>
              <a:gd name="connsiteY0" fmla="*/ 257066 h 257066"/>
              <a:gd name="connsiteX1" fmla="*/ 160591 w 571285"/>
              <a:gd name="connsiteY1" fmla="*/ 199405 h 257066"/>
              <a:gd name="connsiteX2" fmla="*/ 281868 w 571285"/>
              <a:gd name="connsiteY2" fmla="*/ 7 h 257066"/>
              <a:gd name="connsiteX3" fmla="*/ 417175 w 571285"/>
              <a:gd name="connsiteY3" fmla="*/ 206519 h 257066"/>
              <a:gd name="connsiteX4" fmla="*/ 571285 w 571285"/>
              <a:gd name="connsiteY4" fmla="*/ 250209 h 25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5" h="257066">
                <a:moveTo>
                  <a:pt x="0" y="257066"/>
                </a:moveTo>
                <a:cubicBezTo>
                  <a:pt x="127132" y="252875"/>
                  <a:pt x="113613" y="242248"/>
                  <a:pt x="160591" y="199405"/>
                </a:cubicBezTo>
                <a:cubicBezTo>
                  <a:pt x="207569" y="156562"/>
                  <a:pt x="239104" y="-1179"/>
                  <a:pt x="281868" y="7"/>
                </a:cubicBezTo>
                <a:cubicBezTo>
                  <a:pt x="324632" y="1193"/>
                  <a:pt x="368939" y="164819"/>
                  <a:pt x="417175" y="206519"/>
                </a:cubicBezTo>
                <a:cubicBezTo>
                  <a:pt x="465411" y="248219"/>
                  <a:pt x="571285" y="250209"/>
                  <a:pt x="571285" y="250209"/>
                </a:cubicBezTo>
              </a:path>
            </a:pathLst>
          </a:custGeom>
          <a:solidFill>
            <a:schemeClr val="accent1">
              <a:lumMod val="20000"/>
              <a:lumOff val="80000"/>
            </a:schemeClr>
          </a:solidFill>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 name="TextBox 16">
            <a:extLst>
              <a:ext uri="{FF2B5EF4-FFF2-40B4-BE49-F238E27FC236}">
                <a16:creationId xmlns:a16="http://schemas.microsoft.com/office/drawing/2014/main" id="{EC00CA04-80EA-4040-8D43-A2C6653F6AEB}"/>
              </a:ext>
            </a:extLst>
          </p:cNvPr>
          <p:cNvSpPr txBox="1"/>
          <p:nvPr/>
        </p:nvSpPr>
        <p:spPr>
          <a:xfrm>
            <a:off x="1678623" y="5233107"/>
            <a:ext cx="619593"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i="1" kern="1200" dirty="0">
                <a:solidFill>
                  <a:schemeClr val="tx2"/>
                </a:solidFill>
                <a:latin typeface="+mn-lt"/>
                <a:ea typeface="+mn-ea"/>
                <a:cs typeface="+mn-cs"/>
              </a:rPr>
              <a:t>Belief</a:t>
            </a:r>
          </a:p>
        </p:txBody>
      </p:sp>
    </p:spTree>
    <p:extLst>
      <p:ext uri="{BB962C8B-B14F-4D97-AF65-F5344CB8AC3E}">
        <p14:creationId xmlns:p14="http://schemas.microsoft.com/office/powerpoint/2010/main" val="401322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B5D8E9-C5B7-4BFC-9083-19EBCC442712}"/>
              </a:ext>
            </a:extLst>
          </p:cNvPr>
          <p:cNvSpPr>
            <a:spLocks noGrp="1"/>
          </p:cNvSpPr>
          <p:nvPr>
            <p:ph type="title"/>
          </p:nvPr>
        </p:nvSpPr>
        <p:spPr/>
        <p:txBody>
          <a:bodyPr/>
          <a:lstStyle/>
          <a:p>
            <a:r>
              <a:rPr lang="en-US" dirty="0"/>
              <a:t>Module Syllabus</a:t>
            </a:r>
          </a:p>
        </p:txBody>
      </p:sp>
      <p:sp>
        <p:nvSpPr>
          <p:cNvPr id="29699" name="Content Placeholder 18">
            <a:extLst>
              <a:ext uri="{FF2B5EF4-FFF2-40B4-BE49-F238E27FC236}">
                <a16:creationId xmlns:a16="http://schemas.microsoft.com/office/drawing/2014/main" id="{0E0C1545-969B-4D6D-A98C-31FDAE64DB46}"/>
              </a:ext>
            </a:extLst>
          </p:cNvPr>
          <p:cNvSpPr>
            <a:spLocks noGrp="1" noChangeArrowheads="1"/>
          </p:cNvSpPr>
          <p:nvPr>
            <p:ph idx="1"/>
          </p:nvPr>
        </p:nvSpPr>
        <p:spPr/>
        <p:txBody>
          <a:bodyPr/>
          <a:lstStyle/>
          <a:p>
            <a:r>
              <a:rPr lang="en-US" altLang="en-US" dirty="0"/>
              <a:t>Overview</a:t>
            </a:r>
          </a:p>
          <a:p>
            <a:r>
              <a:rPr lang="en-US" altLang="en-US" dirty="0"/>
              <a:t>Uncertainties in robotics</a:t>
            </a:r>
          </a:p>
          <a:p>
            <a:r>
              <a:rPr lang="en-US" altLang="en-US" dirty="0"/>
              <a:t>Probabilistic robotics</a:t>
            </a:r>
          </a:p>
          <a:p>
            <a:r>
              <a:rPr lang="en-US" altLang="en-US" dirty="0"/>
              <a:t>Mapping</a:t>
            </a:r>
          </a:p>
          <a:p>
            <a:r>
              <a:rPr lang="en-US" altLang="en-US" dirty="0"/>
              <a:t>Navigation</a:t>
            </a:r>
          </a:p>
          <a:p>
            <a:endParaRPr lang="en-US" altLang="en-US" dirty="0"/>
          </a:p>
          <a:p>
            <a:endParaRPr lang="en-US" altLang="en-US" dirty="0"/>
          </a:p>
          <a:p>
            <a:pPr lvl="1"/>
            <a:endParaRPr lang="en-US" altLang="en-US" dirty="0"/>
          </a:p>
          <a:p>
            <a:pPr lvl="1"/>
            <a:endParaRPr lang="en-US" altLang="en-US" dirty="0"/>
          </a:p>
          <a:p>
            <a:endParaRPr lang="en-US" altLang="en-US" dirty="0"/>
          </a:p>
          <a:p>
            <a:pPr lvl="1"/>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8BE2-22E7-4B56-B111-D1C0FC481745}"/>
              </a:ext>
            </a:extLst>
          </p:cNvPr>
          <p:cNvSpPr>
            <a:spLocks noGrp="1"/>
          </p:cNvSpPr>
          <p:nvPr>
            <p:ph type="title"/>
          </p:nvPr>
        </p:nvSpPr>
        <p:spPr/>
        <p:txBody>
          <a:bodyPr/>
          <a:lstStyle/>
          <a:p>
            <a:pPr lvl="1"/>
            <a:r>
              <a:rPr lang="en-US" dirty="0"/>
              <a:t>Bayes Filter</a:t>
            </a:r>
            <a:endParaRPr lang="en-GB" dirty="0"/>
          </a:p>
        </p:txBody>
      </p:sp>
      <p:sp>
        <p:nvSpPr>
          <p:cNvPr id="3" name="Content Placeholder 2">
            <a:extLst>
              <a:ext uri="{FF2B5EF4-FFF2-40B4-BE49-F238E27FC236}">
                <a16:creationId xmlns:a16="http://schemas.microsoft.com/office/drawing/2014/main" id="{E01A4BD0-8788-4417-994B-E548B4CC720F}"/>
              </a:ext>
            </a:extLst>
          </p:cNvPr>
          <p:cNvSpPr>
            <a:spLocks noGrp="1"/>
          </p:cNvSpPr>
          <p:nvPr>
            <p:ph idx="1"/>
          </p:nvPr>
        </p:nvSpPr>
        <p:spPr/>
        <p:txBody>
          <a:bodyPr/>
          <a:lstStyle/>
          <a:p>
            <a:r>
              <a:rPr lang="en-GB" dirty="0"/>
              <a:t>A Bayes filter is a general algorithm to calculate the “belief” that a robot has about the environment states (including its own state).</a:t>
            </a:r>
          </a:p>
          <a:p>
            <a:r>
              <a:rPr lang="en-GB" dirty="0"/>
              <a:t>For example, it can be used to predict the robot’s position by calculating the probability distribution of all possible positions based on the previous position, latest motor instructions, and sensor readings.</a:t>
            </a:r>
          </a:p>
          <a:p>
            <a:r>
              <a:rPr lang="en-GB" dirty="0"/>
              <a:t>Approximations of a Bayes filter are used for computational efficiency and practicality.</a:t>
            </a:r>
          </a:p>
        </p:txBody>
      </p:sp>
    </p:spTree>
    <p:extLst>
      <p:ext uri="{BB962C8B-B14F-4D97-AF65-F5344CB8AC3E}">
        <p14:creationId xmlns:p14="http://schemas.microsoft.com/office/powerpoint/2010/main" val="1537817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8BE2-22E7-4B56-B111-D1C0FC481745}"/>
              </a:ext>
            </a:extLst>
          </p:cNvPr>
          <p:cNvSpPr>
            <a:spLocks noGrp="1"/>
          </p:cNvSpPr>
          <p:nvPr>
            <p:ph type="title"/>
          </p:nvPr>
        </p:nvSpPr>
        <p:spPr/>
        <p:txBody>
          <a:bodyPr/>
          <a:lstStyle/>
          <a:p>
            <a:pPr lvl="1"/>
            <a:r>
              <a:rPr lang="en-US" dirty="0"/>
              <a:t>Bayes Filter Algorithm </a:t>
            </a:r>
            <a:endParaRPr lang="en-GB" dirty="0"/>
          </a:p>
        </p:txBody>
      </p:sp>
      <p:sp>
        <p:nvSpPr>
          <p:cNvPr id="5" name="Content Placeholder 4">
            <a:extLst>
              <a:ext uri="{FF2B5EF4-FFF2-40B4-BE49-F238E27FC236}">
                <a16:creationId xmlns:a16="http://schemas.microsoft.com/office/drawing/2014/main" id="{2CA6C489-B4E4-4CFF-9491-8C2E87C38C2A}"/>
              </a:ext>
            </a:extLst>
          </p:cNvPr>
          <p:cNvSpPr>
            <a:spLocks noGrp="1"/>
          </p:cNvSpPr>
          <p:nvPr>
            <p:ph idx="1"/>
          </p:nvPr>
        </p:nvSpPr>
        <p:spPr>
          <a:xfrm>
            <a:off x="492125" y="1479469"/>
            <a:ext cx="11180762" cy="1099140"/>
          </a:xfrm>
        </p:spPr>
        <p:txBody>
          <a:bodyPr/>
          <a:lstStyle/>
          <a:p>
            <a:r>
              <a:rPr lang="en-GB" dirty="0"/>
              <a:t>Definitions</a:t>
            </a:r>
          </a:p>
        </p:txBody>
      </p:sp>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339F1F35-E7EC-48A9-A1F0-147BD1CAF4C2}"/>
                  </a:ext>
                </a:extLst>
              </p:cNvPr>
              <p:cNvGraphicFramePr>
                <a:graphicFrameLocks noGrp="1"/>
              </p:cNvGraphicFramePr>
              <p:nvPr/>
            </p:nvGraphicFramePr>
            <p:xfrm>
              <a:off x="2648931" y="2610135"/>
              <a:ext cx="6608190" cy="3338513"/>
            </p:xfrm>
            <a:graphic>
              <a:graphicData uri="http://schemas.openxmlformats.org/drawingml/2006/table">
                <a:tbl>
                  <a:tblPr firstRow="1" bandRow="1">
                    <a:tableStyleId>{3B4B98B0-60AC-42C2-AFA5-B58CD77FA1E5}</a:tableStyleId>
                  </a:tblPr>
                  <a:tblGrid>
                    <a:gridCol w="3304095">
                      <a:extLst>
                        <a:ext uri="{9D8B030D-6E8A-4147-A177-3AD203B41FA5}">
                          <a16:colId xmlns:a16="http://schemas.microsoft.com/office/drawing/2014/main" val="609283219"/>
                        </a:ext>
                      </a:extLst>
                    </a:gridCol>
                    <a:gridCol w="3304095">
                      <a:extLst>
                        <a:ext uri="{9D8B030D-6E8A-4147-A177-3AD203B41FA5}">
                          <a16:colId xmlns:a16="http://schemas.microsoft.com/office/drawing/2014/main" val="4231052220"/>
                        </a:ext>
                      </a:extLst>
                    </a:gridCol>
                  </a:tblGrid>
                  <a:tr h="370840">
                    <a:tc>
                      <a:txBody>
                        <a:bodyPr/>
                        <a:lstStyle/>
                        <a:p>
                          <a:pPr algn="ctr"/>
                          <a:r>
                            <a:rPr lang="en-GB" dirty="0"/>
                            <a:t>symbol</a:t>
                          </a:r>
                        </a:p>
                      </a:txBody>
                      <a:tcPr/>
                    </a:tc>
                    <a:tc>
                      <a:txBody>
                        <a:bodyPr/>
                        <a:lstStyle/>
                        <a:p>
                          <a:pPr algn="ctr"/>
                          <a:r>
                            <a:rPr lang="en-GB" dirty="0"/>
                            <a:t>definition</a:t>
                          </a:r>
                        </a:p>
                      </a:txBody>
                      <a:tcPr/>
                    </a:tc>
                    <a:extLst>
                      <a:ext uri="{0D108BD9-81ED-4DB2-BD59-A6C34878D82A}">
                        <a16:rowId xmlns:a16="http://schemas.microsoft.com/office/drawing/2014/main" val="15316337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i="1" smtClean="0">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𝑥</m:t>
                                    </m:r>
                                  </m:e>
                                  <m:sub>
                                    <m:r>
                                      <a:rPr lang="en-GB" i="1">
                                        <a:solidFill>
                                          <a:schemeClr val="tx2"/>
                                        </a:solidFill>
                                        <a:latin typeface="Cambria Math" panose="02040503050406030204" pitchFamily="18" charset="0"/>
                                      </a:rPr>
                                      <m:t>𝑡</m:t>
                                    </m:r>
                                  </m:sub>
                                </m:sSub>
                              </m:oMath>
                            </m:oMathPara>
                          </a14:m>
                          <a:endParaRPr lang="en-GB" dirty="0"/>
                        </a:p>
                      </a:txBody>
                      <a:tcPr/>
                    </a:tc>
                    <a:tc>
                      <a:txBody>
                        <a:bodyPr/>
                        <a:lstStyle/>
                        <a:p>
                          <a:pPr algn="ctr"/>
                          <a:r>
                            <a:rPr lang="en-GB" dirty="0"/>
                            <a:t>State at time </a:t>
                          </a:r>
                          <a14:m>
                            <m:oMath xmlns:m="http://schemas.openxmlformats.org/officeDocument/2006/math">
                              <m:r>
                                <a:rPr lang="en-GB" b="0" i="1" smtClean="0">
                                  <a:latin typeface="Cambria Math" panose="02040503050406030204" pitchFamily="18" charset="0"/>
                                </a:rPr>
                                <m:t>𝑡</m:t>
                              </m:r>
                            </m:oMath>
                          </a14:m>
                          <a:endParaRPr lang="en-GB" dirty="0"/>
                        </a:p>
                      </a:txBody>
                      <a:tcPr/>
                    </a:tc>
                    <a:extLst>
                      <a:ext uri="{0D108BD9-81ED-4DB2-BD59-A6C34878D82A}">
                        <a16:rowId xmlns:a16="http://schemas.microsoft.com/office/drawing/2014/main" val="877843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sz="1800" i="1" smtClean="0">
                                        <a:solidFill>
                                          <a:schemeClr val="tx2"/>
                                        </a:solidFill>
                                        <a:latin typeface="Cambria Math" panose="02040503050406030204" pitchFamily="18" charset="0"/>
                                      </a:rPr>
                                    </m:ctrlPr>
                                  </m:sSubPr>
                                  <m:e>
                                    <m:r>
                                      <a:rPr lang="en-GB" sz="1800" b="0" i="1" smtClean="0">
                                        <a:solidFill>
                                          <a:schemeClr val="tx2"/>
                                        </a:solidFill>
                                        <a:latin typeface="Cambria Math" panose="02040503050406030204" pitchFamily="18" charset="0"/>
                                      </a:rPr>
                                      <m:t>𝑧</m:t>
                                    </m:r>
                                  </m:e>
                                  <m:sub>
                                    <m:r>
                                      <a:rPr lang="en-GB" sz="1800" i="1">
                                        <a:solidFill>
                                          <a:schemeClr val="tx2"/>
                                        </a:solidFill>
                                        <a:latin typeface="Cambria Math" panose="02040503050406030204" pitchFamily="18" charset="0"/>
                                      </a:rPr>
                                      <m:t>𝑡</m:t>
                                    </m:r>
                                  </m:sub>
                                </m:sSub>
                              </m:oMath>
                            </m:oMathPara>
                          </a14:m>
                          <a:endParaRPr lang="en-GB" dirty="0"/>
                        </a:p>
                      </a:txBody>
                      <a:tcPr/>
                    </a:tc>
                    <a:tc>
                      <a:txBody>
                        <a:bodyPr/>
                        <a:lstStyle/>
                        <a:p>
                          <a:pPr algn="ctr"/>
                          <a:r>
                            <a:rPr lang="en-GB" dirty="0"/>
                            <a:t>Measurement</a:t>
                          </a:r>
                        </a:p>
                      </a:txBody>
                      <a:tcPr/>
                    </a:tc>
                    <a:extLst>
                      <a:ext uri="{0D108BD9-81ED-4DB2-BD59-A6C34878D82A}">
                        <a16:rowId xmlns:a16="http://schemas.microsoft.com/office/drawing/2014/main" val="4823960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sz="1800" i="1" smtClean="0">
                                        <a:solidFill>
                                          <a:schemeClr val="tx2"/>
                                        </a:solidFill>
                                        <a:latin typeface="Cambria Math" panose="02040503050406030204" pitchFamily="18" charset="0"/>
                                      </a:rPr>
                                    </m:ctrlPr>
                                  </m:sSubPr>
                                  <m:e>
                                    <m:r>
                                      <a:rPr lang="en-GB" sz="1800" b="0" i="1" smtClean="0">
                                        <a:solidFill>
                                          <a:schemeClr val="tx2"/>
                                        </a:solidFill>
                                        <a:latin typeface="Cambria Math" panose="02040503050406030204" pitchFamily="18" charset="0"/>
                                      </a:rPr>
                                      <m:t>𝑢</m:t>
                                    </m:r>
                                  </m:e>
                                  <m:sub>
                                    <m:r>
                                      <a:rPr lang="en-GB" sz="1800" i="1">
                                        <a:solidFill>
                                          <a:schemeClr val="tx2"/>
                                        </a:solidFill>
                                        <a:latin typeface="Cambria Math" panose="02040503050406030204" pitchFamily="18" charset="0"/>
                                      </a:rPr>
                                      <m:t>𝑡</m:t>
                                    </m:r>
                                  </m:sub>
                                </m:sSub>
                              </m:oMath>
                            </m:oMathPara>
                          </a14:m>
                          <a:endParaRPr lang="en-GB" dirty="0"/>
                        </a:p>
                      </a:txBody>
                      <a:tcPr/>
                    </a:tc>
                    <a:tc>
                      <a:txBody>
                        <a:bodyPr/>
                        <a:lstStyle/>
                        <a:p>
                          <a:pPr algn="ctr"/>
                          <a:r>
                            <a:rPr lang="en-GB" dirty="0"/>
                            <a:t>Control</a:t>
                          </a:r>
                        </a:p>
                      </a:txBody>
                      <a:tcPr/>
                    </a:tc>
                    <a:extLst>
                      <a:ext uri="{0D108BD9-81ED-4DB2-BD59-A6C34878D82A}">
                        <a16:rowId xmlns:a16="http://schemas.microsoft.com/office/drawing/2014/main" val="121411578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GB" i="1" smtClean="0">
                                        <a:solidFill>
                                          <a:schemeClr val="tx2"/>
                                        </a:solidFill>
                                        <a:latin typeface="Cambria Math" panose="02040503050406030204" pitchFamily="18" charset="0"/>
                                      </a:rPr>
                                    </m:ctrlPr>
                                  </m:accPr>
                                  <m:e>
                                    <m:r>
                                      <a:rPr lang="en-GB" i="1">
                                        <a:solidFill>
                                          <a:schemeClr val="tx2"/>
                                        </a:solidFill>
                                        <a:latin typeface="Cambria Math" panose="02040503050406030204" pitchFamily="18" charset="0"/>
                                      </a:rPr>
                                      <m:t>𝑏𝑒𝑙</m:t>
                                    </m:r>
                                  </m:e>
                                </m:acc>
                                <m:r>
                                  <a:rPr lang="en-GB" i="1">
                                    <a:solidFill>
                                      <a:schemeClr val="tx2"/>
                                    </a:solidFill>
                                    <a:latin typeface="Cambria Math" panose="02040503050406030204" pitchFamily="18" charset="0"/>
                                  </a:rPr>
                                  <m:t>(</m:t>
                                </m:r>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𝑥</m:t>
                                    </m:r>
                                  </m:e>
                                  <m:sub>
                                    <m:r>
                                      <a:rPr lang="en-GB" i="1">
                                        <a:solidFill>
                                          <a:schemeClr val="tx2"/>
                                        </a:solidFill>
                                        <a:latin typeface="Cambria Math" panose="02040503050406030204" pitchFamily="18" charset="0"/>
                                      </a:rPr>
                                      <m:t>𝑡</m:t>
                                    </m:r>
                                  </m:sub>
                                </m:sSub>
                                <m:r>
                                  <a:rPr lang="en-GB" i="1">
                                    <a:solidFill>
                                      <a:schemeClr val="tx2"/>
                                    </a:solidFill>
                                    <a:latin typeface="Cambria Math" panose="02040503050406030204" pitchFamily="18" charset="0"/>
                                  </a:rPr>
                                  <m:t>)</m:t>
                                </m:r>
                              </m:oMath>
                            </m:oMathPara>
                          </a14:m>
                          <a:endParaRPr lang="en-GB" dirty="0"/>
                        </a:p>
                      </a:txBody>
                      <a:tcPr/>
                    </a:tc>
                    <a:tc>
                      <a:txBody>
                        <a:bodyPr/>
                        <a:lstStyle/>
                        <a:p>
                          <a:pPr algn="ctr"/>
                          <a:r>
                            <a:rPr lang="en-GB" sz="1800" kern="1200" dirty="0">
                              <a:solidFill>
                                <a:schemeClr val="tx2"/>
                              </a:solidFill>
                              <a:latin typeface="+mn-lt"/>
                              <a:ea typeface="+mn-ea"/>
                              <a:cs typeface="+mn-cs"/>
                            </a:rPr>
                            <a:t>Prediction</a:t>
                          </a:r>
                          <a:endParaRPr lang="en-GB" dirty="0"/>
                        </a:p>
                      </a:txBody>
                      <a:tcPr/>
                    </a:tc>
                    <a:extLst>
                      <a:ext uri="{0D108BD9-81ED-4DB2-BD59-A6C34878D82A}">
                        <a16:rowId xmlns:a16="http://schemas.microsoft.com/office/drawing/2014/main" val="457834320"/>
                      </a:ext>
                    </a:extLst>
                  </a:tr>
                  <a:tr h="370840">
                    <a:tc>
                      <a:txBody>
                        <a:bodyPr/>
                        <a:lstStyle/>
                        <a:p>
                          <a:pPr algn="ctr"/>
                          <a14:m>
                            <m:oMathPara xmlns:m="http://schemas.openxmlformats.org/officeDocument/2006/math">
                              <m:oMathParaPr>
                                <m:jc m:val="centerGroup"/>
                              </m:oMathParaPr>
                              <m:oMath xmlns:m="http://schemas.openxmlformats.org/officeDocument/2006/math">
                                <m:r>
                                  <a:rPr lang="en-GB" sz="1800" b="0" i="1" kern="1200" smtClean="0">
                                    <a:solidFill>
                                      <a:schemeClr val="tx2"/>
                                    </a:solidFill>
                                    <a:latin typeface="Cambria Math" panose="02040503050406030204" pitchFamily="18" charset="0"/>
                                    <a:ea typeface="+mn-ea"/>
                                    <a:cs typeface="+mn-cs"/>
                                  </a:rPr>
                                  <m:t>𝑏𝑒𝑙</m:t>
                                </m:r>
                                <m:d>
                                  <m:dPr>
                                    <m:ctrlPr>
                                      <a:rPr lang="en-GB" sz="1800" b="0" i="1" kern="1200" smtClean="0">
                                        <a:solidFill>
                                          <a:schemeClr val="tx2"/>
                                        </a:solidFill>
                                        <a:latin typeface="Cambria Math" panose="02040503050406030204" pitchFamily="18" charset="0"/>
                                        <a:ea typeface="+mn-ea"/>
                                        <a:cs typeface="+mn-cs"/>
                                      </a:rPr>
                                    </m:ctrlPr>
                                  </m:dPr>
                                  <m:e>
                                    <m:sSub>
                                      <m:sSubPr>
                                        <m:ctrlPr>
                                          <a:rPr lang="en-GB" sz="1800" b="0" i="1" kern="1200" smtClean="0">
                                            <a:solidFill>
                                              <a:schemeClr val="tx2"/>
                                            </a:solidFill>
                                            <a:latin typeface="Cambria Math" panose="02040503050406030204" pitchFamily="18" charset="0"/>
                                            <a:ea typeface="+mn-ea"/>
                                            <a:cs typeface="+mn-cs"/>
                                          </a:rPr>
                                        </m:ctrlPr>
                                      </m:sSubPr>
                                      <m:e>
                                        <m:r>
                                          <a:rPr lang="en-GB" sz="1800" b="0" i="1" kern="1200" smtClean="0">
                                            <a:solidFill>
                                              <a:schemeClr val="tx2"/>
                                            </a:solidFill>
                                            <a:latin typeface="Cambria Math" panose="02040503050406030204" pitchFamily="18" charset="0"/>
                                            <a:ea typeface="+mn-ea"/>
                                            <a:cs typeface="+mn-cs"/>
                                          </a:rPr>
                                          <m:t>𝑥</m:t>
                                        </m:r>
                                      </m:e>
                                      <m:sub>
                                        <m:r>
                                          <a:rPr lang="en-GB" sz="1800" b="0" i="1" kern="1200" smtClean="0">
                                            <a:solidFill>
                                              <a:schemeClr val="tx2"/>
                                            </a:solidFill>
                                            <a:latin typeface="Cambria Math" panose="02040503050406030204" pitchFamily="18" charset="0"/>
                                            <a:ea typeface="+mn-ea"/>
                                            <a:cs typeface="+mn-cs"/>
                                          </a:rPr>
                                          <m:t>𝑡</m:t>
                                        </m:r>
                                        <m:r>
                                          <a:rPr lang="en-GB" sz="1800" b="0" i="1" kern="1200" smtClean="0">
                                            <a:solidFill>
                                              <a:schemeClr val="tx2"/>
                                            </a:solidFill>
                                            <a:latin typeface="Cambria Math" panose="02040503050406030204" pitchFamily="18" charset="0"/>
                                            <a:ea typeface="+mn-ea"/>
                                            <a:cs typeface="+mn-cs"/>
                                          </a:rPr>
                                          <m:t>−1</m:t>
                                        </m:r>
                                      </m:sub>
                                    </m:sSub>
                                  </m:e>
                                </m:d>
                              </m:oMath>
                            </m:oMathPara>
                          </a14:m>
                          <a:endParaRPr lang="en-GB" dirty="0"/>
                        </a:p>
                      </a:txBody>
                      <a:tcPr/>
                    </a:tc>
                    <a:tc>
                      <a:txBody>
                        <a:bodyPr/>
                        <a:lstStyle/>
                        <a:p>
                          <a:pPr algn="ctr"/>
                          <a:r>
                            <a:rPr lang="en-GB" dirty="0"/>
                            <a:t>Prior</a:t>
                          </a:r>
                        </a:p>
                      </a:txBody>
                      <a:tcPr/>
                    </a:tc>
                    <a:extLst>
                      <a:ext uri="{0D108BD9-81ED-4DB2-BD59-A6C34878D82A}">
                        <a16:rowId xmlns:a16="http://schemas.microsoft.com/office/drawing/2014/main" val="2681467890"/>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GB" sz="1800" b="0" i="1" smtClean="0">
                                        <a:solidFill>
                                          <a:schemeClr val="tx2"/>
                                        </a:solidFill>
                                        <a:latin typeface="Cambria Math" panose="02040503050406030204" pitchFamily="18" charset="0"/>
                                        <a:ea typeface="+mn-ea"/>
                                      </a:rPr>
                                    </m:ctrlPr>
                                  </m:sSubPr>
                                  <m:e>
                                    <m:r>
                                      <a:rPr lang="en-GB" sz="1800" b="0" i="1" smtClean="0">
                                        <a:solidFill>
                                          <a:schemeClr val="tx2"/>
                                        </a:solidFill>
                                        <a:latin typeface="Cambria Math" panose="02040503050406030204" pitchFamily="18" charset="0"/>
                                        <a:ea typeface="+mn-ea"/>
                                      </a:rPr>
                                      <m:t>𝑝</m:t>
                                    </m:r>
                                    <m:r>
                                      <a:rPr lang="en-GB" sz="1800" b="0" i="1" smtClean="0">
                                        <a:solidFill>
                                          <a:schemeClr val="tx2"/>
                                        </a:solidFill>
                                        <a:latin typeface="Cambria Math" panose="02040503050406030204" pitchFamily="18" charset="0"/>
                                        <a:ea typeface="+mn-ea"/>
                                      </a:rPr>
                                      <m:t>(</m:t>
                                    </m:r>
                                    <m:sSub>
                                      <m:sSubPr>
                                        <m:ctrlPr>
                                          <a:rPr lang="en-GB" sz="1800" b="0" i="1" smtClean="0">
                                            <a:solidFill>
                                              <a:schemeClr val="tx2"/>
                                            </a:solidFill>
                                            <a:latin typeface="Cambria Math" panose="02040503050406030204" pitchFamily="18" charset="0"/>
                                            <a:ea typeface="+mn-ea"/>
                                          </a:rPr>
                                        </m:ctrlPr>
                                      </m:sSubPr>
                                      <m:e>
                                        <m:r>
                                          <a:rPr lang="en-GB" sz="1800" b="0" i="1" smtClean="0">
                                            <a:solidFill>
                                              <a:schemeClr val="tx2"/>
                                            </a:solidFill>
                                            <a:latin typeface="Cambria Math" panose="02040503050406030204" pitchFamily="18" charset="0"/>
                                            <a:ea typeface="+mn-ea"/>
                                          </a:rPr>
                                          <m:t>𝑥</m:t>
                                        </m:r>
                                      </m:e>
                                      <m:sub>
                                        <m:r>
                                          <a:rPr lang="en-GB" sz="1800" b="0" i="1" smtClean="0">
                                            <a:solidFill>
                                              <a:schemeClr val="tx2"/>
                                            </a:solidFill>
                                            <a:latin typeface="Cambria Math" panose="02040503050406030204" pitchFamily="18" charset="0"/>
                                            <a:ea typeface="+mn-ea"/>
                                          </a:rPr>
                                          <m:t>𝑡</m:t>
                                        </m:r>
                                      </m:sub>
                                    </m:sSub>
                                    <m:r>
                                      <a:rPr lang="en-GB" sz="1800" b="0" i="1" smtClean="0">
                                        <a:solidFill>
                                          <a:schemeClr val="tx2"/>
                                        </a:solidFill>
                                        <a:latin typeface="Cambria Math" panose="02040503050406030204" pitchFamily="18" charset="0"/>
                                        <a:ea typeface="+mn-ea"/>
                                      </a:rPr>
                                      <m:t>|</m:t>
                                    </m:r>
                                    <m:sSub>
                                      <m:sSubPr>
                                        <m:ctrlPr>
                                          <a:rPr lang="en-GB" sz="1800" b="0" i="1" smtClean="0">
                                            <a:solidFill>
                                              <a:schemeClr val="tx2"/>
                                            </a:solidFill>
                                            <a:latin typeface="Cambria Math" panose="02040503050406030204" pitchFamily="18" charset="0"/>
                                            <a:ea typeface="+mn-ea"/>
                                          </a:rPr>
                                        </m:ctrlPr>
                                      </m:sSubPr>
                                      <m:e>
                                        <m:r>
                                          <a:rPr lang="en-GB" sz="1800" b="0" i="1" smtClean="0">
                                            <a:solidFill>
                                              <a:schemeClr val="tx2"/>
                                            </a:solidFill>
                                            <a:latin typeface="Cambria Math" panose="02040503050406030204" pitchFamily="18" charset="0"/>
                                            <a:ea typeface="+mn-ea"/>
                                          </a:rPr>
                                          <m:t>𝑢</m:t>
                                        </m:r>
                                      </m:e>
                                      <m:sub>
                                        <m:r>
                                          <a:rPr lang="en-GB" sz="1800" b="0" i="1" smtClean="0">
                                            <a:solidFill>
                                              <a:schemeClr val="tx2"/>
                                            </a:solidFill>
                                            <a:latin typeface="Cambria Math" panose="02040503050406030204" pitchFamily="18" charset="0"/>
                                            <a:ea typeface="+mn-ea"/>
                                          </a:rPr>
                                          <m:t>𝑡</m:t>
                                        </m:r>
                                      </m:sub>
                                    </m:sSub>
                                    <m:r>
                                      <a:rPr lang="en-GB" sz="1800" b="0" i="1" smtClean="0">
                                        <a:solidFill>
                                          <a:schemeClr val="tx2"/>
                                        </a:solidFill>
                                        <a:latin typeface="Cambria Math" panose="02040503050406030204" pitchFamily="18" charset="0"/>
                                        <a:ea typeface="+mn-ea"/>
                                      </a:rPr>
                                      <m:t>,</m:t>
                                    </m:r>
                                    <m:r>
                                      <a:rPr lang="en-GB" sz="1800" b="0" i="1" smtClean="0">
                                        <a:solidFill>
                                          <a:schemeClr val="tx2"/>
                                        </a:solidFill>
                                        <a:latin typeface="Cambria Math" panose="02040503050406030204" pitchFamily="18" charset="0"/>
                                        <a:ea typeface="+mn-ea"/>
                                      </a:rPr>
                                      <m:t>𝑥</m:t>
                                    </m:r>
                                  </m:e>
                                  <m:sub>
                                    <m:r>
                                      <a:rPr lang="en-GB" sz="1800" b="0" i="1" smtClean="0">
                                        <a:solidFill>
                                          <a:schemeClr val="tx2"/>
                                        </a:solidFill>
                                        <a:latin typeface="Cambria Math" panose="02040503050406030204" pitchFamily="18" charset="0"/>
                                        <a:ea typeface="+mn-ea"/>
                                      </a:rPr>
                                      <m:t>𝑡</m:t>
                                    </m:r>
                                    <m:r>
                                      <a:rPr lang="en-GB" sz="1800" b="0" i="1" smtClean="0">
                                        <a:solidFill>
                                          <a:schemeClr val="tx2"/>
                                        </a:solidFill>
                                        <a:latin typeface="Cambria Math" panose="02040503050406030204" pitchFamily="18" charset="0"/>
                                        <a:ea typeface="+mn-ea"/>
                                      </a:rPr>
                                      <m:t>−1</m:t>
                                    </m:r>
                                  </m:sub>
                                </m:sSub>
                                <m:r>
                                  <a:rPr lang="en-GB" sz="1800" b="0" i="1" smtClean="0">
                                    <a:solidFill>
                                      <a:schemeClr val="tx2"/>
                                    </a:solidFill>
                                    <a:latin typeface="Cambria Math" panose="02040503050406030204" pitchFamily="18" charset="0"/>
                                    <a:ea typeface="+mn-ea"/>
                                  </a:rPr>
                                  <m:t>)</m:t>
                                </m:r>
                              </m:oMath>
                            </m:oMathPara>
                          </a14:m>
                          <a:endParaRPr lang="en-GB" dirty="0"/>
                        </a:p>
                      </a:txBody>
                      <a:tcPr/>
                    </a:tc>
                    <a:tc>
                      <a:txBody>
                        <a:bodyPr/>
                        <a:lstStyle/>
                        <a:p>
                          <a:pPr algn="ctr"/>
                          <a:r>
                            <a:rPr lang="en-GB" dirty="0"/>
                            <a:t>Motion model</a:t>
                          </a:r>
                        </a:p>
                      </a:txBody>
                      <a:tcPr/>
                    </a:tc>
                    <a:extLst>
                      <a:ext uri="{0D108BD9-81ED-4DB2-BD59-A6C34878D82A}">
                        <a16:rowId xmlns:a16="http://schemas.microsoft.com/office/drawing/2014/main" val="2404799764"/>
                      </a:ext>
                    </a:extLst>
                  </a:tr>
                  <a:tr h="370840">
                    <a:tc>
                      <a:txBody>
                        <a:bodyPr/>
                        <a:lstStyle/>
                        <a:p>
                          <a:pPr algn="ctr"/>
                          <a14:m>
                            <m:oMathPara xmlns:m="http://schemas.openxmlformats.org/officeDocument/2006/math">
                              <m:oMathParaPr>
                                <m:jc m:val="centerGroup"/>
                              </m:oMathParaPr>
                              <m:oMath xmlns:m="http://schemas.openxmlformats.org/officeDocument/2006/math">
                                <m:r>
                                  <a:rPr lang="en-GB" sz="1800" b="0" i="1" kern="1200" smtClean="0">
                                    <a:solidFill>
                                      <a:schemeClr val="tx2"/>
                                    </a:solidFill>
                                    <a:latin typeface="Cambria Math" panose="02040503050406030204" pitchFamily="18" charset="0"/>
                                    <a:ea typeface="+mn-ea"/>
                                    <a:cs typeface="+mn-cs"/>
                                  </a:rPr>
                                  <m:t>𝑏𝑒𝑙</m:t>
                                </m:r>
                                <m:d>
                                  <m:dPr>
                                    <m:ctrlPr>
                                      <a:rPr lang="en-GB" sz="1800" b="0" i="1" kern="1200" smtClean="0">
                                        <a:solidFill>
                                          <a:schemeClr val="tx2"/>
                                        </a:solidFill>
                                        <a:latin typeface="Cambria Math" panose="02040503050406030204" pitchFamily="18" charset="0"/>
                                        <a:ea typeface="+mn-ea"/>
                                        <a:cs typeface="+mn-cs"/>
                                      </a:rPr>
                                    </m:ctrlPr>
                                  </m:dPr>
                                  <m:e>
                                    <m:sSub>
                                      <m:sSubPr>
                                        <m:ctrlPr>
                                          <a:rPr lang="en-GB" sz="1800" b="0" i="1" kern="1200" smtClean="0">
                                            <a:solidFill>
                                              <a:schemeClr val="tx2"/>
                                            </a:solidFill>
                                            <a:latin typeface="Cambria Math" panose="02040503050406030204" pitchFamily="18" charset="0"/>
                                            <a:ea typeface="+mn-ea"/>
                                            <a:cs typeface="+mn-cs"/>
                                          </a:rPr>
                                        </m:ctrlPr>
                                      </m:sSubPr>
                                      <m:e>
                                        <m:r>
                                          <a:rPr lang="en-GB" sz="1800" b="0" i="1" kern="1200" smtClean="0">
                                            <a:solidFill>
                                              <a:schemeClr val="tx2"/>
                                            </a:solidFill>
                                            <a:latin typeface="Cambria Math" panose="02040503050406030204" pitchFamily="18" charset="0"/>
                                            <a:ea typeface="+mn-ea"/>
                                            <a:cs typeface="+mn-cs"/>
                                          </a:rPr>
                                          <m:t>𝑥</m:t>
                                        </m:r>
                                      </m:e>
                                      <m:sub>
                                        <m:r>
                                          <a:rPr lang="en-GB" sz="1800" b="0" i="1" kern="1200" smtClean="0">
                                            <a:solidFill>
                                              <a:schemeClr val="tx2"/>
                                            </a:solidFill>
                                            <a:latin typeface="Cambria Math" panose="02040503050406030204" pitchFamily="18" charset="0"/>
                                            <a:ea typeface="+mn-ea"/>
                                            <a:cs typeface="+mn-cs"/>
                                          </a:rPr>
                                          <m:t>𝑡</m:t>
                                        </m:r>
                                      </m:sub>
                                    </m:sSub>
                                  </m:e>
                                </m:d>
                              </m:oMath>
                            </m:oMathPara>
                          </a14:m>
                          <a:endParaRPr lang="en-GB" dirty="0"/>
                        </a:p>
                      </a:txBody>
                      <a:tcPr/>
                    </a:tc>
                    <a:tc>
                      <a:txBody>
                        <a:bodyPr/>
                        <a:lstStyle/>
                        <a:p>
                          <a:pPr algn="ctr"/>
                          <a:r>
                            <a:rPr lang="en-GB" dirty="0"/>
                            <a:t>Belief</a:t>
                          </a:r>
                        </a:p>
                      </a:txBody>
                      <a:tcPr/>
                    </a:tc>
                    <a:extLst>
                      <a:ext uri="{0D108BD9-81ED-4DB2-BD59-A6C34878D82A}">
                        <a16:rowId xmlns:a16="http://schemas.microsoft.com/office/drawing/2014/main" val="2827756636"/>
                      </a:ext>
                    </a:extLst>
                  </a:tr>
                  <a:tr h="370840">
                    <a:tc>
                      <a:txBody>
                        <a:bodyPr/>
                        <a:lstStyle/>
                        <a:p>
                          <a:pPr algn="ctr"/>
                          <a14:m>
                            <m:oMathPara xmlns:m="http://schemas.openxmlformats.org/officeDocument/2006/math">
                              <m:oMathParaPr>
                                <m:jc m:val="centerGroup"/>
                              </m:oMathParaPr>
                              <m:oMath xmlns:m="http://schemas.openxmlformats.org/officeDocument/2006/math">
                                <m:r>
                                  <a:rPr lang="el-GR" sz="1800" i="1" smtClean="0">
                                    <a:solidFill>
                                      <a:schemeClr val="tx2"/>
                                    </a:solidFill>
                                    <a:latin typeface="Cambria Math" panose="02040503050406030204" pitchFamily="18" charset="0"/>
                                    <a:ea typeface="Cambria Math" panose="02040503050406030204" pitchFamily="18" charset="0"/>
                                  </a:rPr>
                                  <m:t>𝜂</m:t>
                                </m:r>
                              </m:oMath>
                            </m:oMathPara>
                          </a14:m>
                          <a:endParaRPr lang="en-GB" dirty="0"/>
                        </a:p>
                      </a:txBody>
                      <a:tcPr/>
                    </a:tc>
                    <a:tc>
                      <a:txBody>
                        <a:bodyPr/>
                        <a:lstStyle/>
                        <a:p>
                          <a:pPr algn="ctr"/>
                          <a:r>
                            <a:rPr lang="en-GB" dirty="0"/>
                            <a:t>Normalization constant</a:t>
                          </a:r>
                        </a:p>
                      </a:txBody>
                      <a:tcPr/>
                    </a:tc>
                    <a:extLst>
                      <a:ext uri="{0D108BD9-81ED-4DB2-BD59-A6C34878D82A}">
                        <a16:rowId xmlns:a16="http://schemas.microsoft.com/office/drawing/2014/main" val="2214670759"/>
                      </a:ext>
                    </a:extLst>
                  </a:tr>
                </a:tbl>
              </a:graphicData>
            </a:graphic>
          </p:graphicFrame>
        </mc:Choice>
        <mc:Fallback xmlns="">
          <p:graphicFrame>
            <p:nvGraphicFramePr>
              <p:cNvPr id="13" name="Table 12">
                <a:extLst>
                  <a:ext uri="{FF2B5EF4-FFF2-40B4-BE49-F238E27FC236}">
                    <a16:creationId xmlns:a16="http://schemas.microsoft.com/office/drawing/2014/main" id="{339F1F35-E7EC-48A9-A1F0-147BD1CAF4C2}"/>
                  </a:ext>
                </a:extLst>
              </p:cNvPr>
              <p:cNvGraphicFramePr>
                <a:graphicFrameLocks noGrp="1"/>
              </p:cNvGraphicFramePr>
              <p:nvPr>
                <p:extLst>
                  <p:ext uri="{D42A27DB-BD31-4B8C-83A1-F6EECF244321}">
                    <p14:modId xmlns:p14="http://schemas.microsoft.com/office/powerpoint/2010/main" val="4005241005"/>
                  </p:ext>
                </p:extLst>
              </p:nvPr>
            </p:nvGraphicFramePr>
            <p:xfrm>
              <a:off x="2648931" y="2610135"/>
              <a:ext cx="6608190" cy="3338513"/>
            </p:xfrm>
            <a:graphic>
              <a:graphicData uri="http://schemas.openxmlformats.org/drawingml/2006/table">
                <a:tbl>
                  <a:tblPr firstRow="1" bandRow="1">
                    <a:tableStyleId>{3B4B98B0-60AC-42C2-AFA5-B58CD77FA1E5}</a:tableStyleId>
                  </a:tblPr>
                  <a:tblGrid>
                    <a:gridCol w="3304095">
                      <a:extLst>
                        <a:ext uri="{9D8B030D-6E8A-4147-A177-3AD203B41FA5}">
                          <a16:colId xmlns:a16="http://schemas.microsoft.com/office/drawing/2014/main" val="609283219"/>
                        </a:ext>
                      </a:extLst>
                    </a:gridCol>
                    <a:gridCol w="3304095">
                      <a:extLst>
                        <a:ext uri="{9D8B030D-6E8A-4147-A177-3AD203B41FA5}">
                          <a16:colId xmlns:a16="http://schemas.microsoft.com/office/drawing/2014/main" val="4231052220"/>
                        </a:ext>
                      </a:extLst>
                    </a:gridCol>
                  </a:tblGrid>
                  <a:tr h="370840">
                    <a:tc>
                      <a:txBody>
                        <a:bodyPr/>
                        <a:lstStyle/>
                        <a:p>
                          <a:pPr algn="ctr"/>
                          <a:r>
                            <a:rPr lang="en-GB" dirty="0"/>
                            <a:t>symbol</a:t>
                          </a:r>
                        </a:p>
                      </a:txBody>
                      <a:tcPr/>
                    </a:tc>
                    <a:tc>
                      <a:txBody>
                        <a:bodyPr/>
                        <a:lstStyle/>
                        <a:p>
                          <a:pPr algn="ctr"/>
                          <a:r>
                            <a:rPr lang="en-GB" dirty="0"/>
                            <a:t>definition</a:t>
                          </a:r>
                        </a:p>
                      </a:txBody>
                      <a:tcPr/>
                    </a:tc>
                    <a:extLst>
                      <a:ext uri="{0D108BD9-81ED-4DB2-BD59-A6C34878D82A}">
                        <a16:rowId xmlns:a16="http://schemas.microsoft.com/office/drawing/2014/main" val="1531633734"/>
                      </a:ext>
                    </a:extLst>
                  </a:tr>
                  <a:tr h="370840">
                    <a:tc>
                      <a:txBody>
                        <a:bodyPr/>
                        <a:lstStyle/>
                        <a:p>
                          <a:endParaRPr lang="en-US"/>
                        </a:p>
                      </a:txBody>
                      <a:tcPr>
                        <a:blipFill>
                          <a:blip r:embed="rId3"/>
                          <a:stretch>
                            <a:fillRect t="-108197" r="-100000" b="-722951"/>
                          </a:stretch>
                        </a:blipFill>
                      </a:tcPr>
                    </a:tc>
                    <a:tc>
                      <a:txBody>
                        <a:bodyPr/>
                        <a:lstStyle/>
                        <a:p>
                          <a:endParaRPr lang="en-US"/>
                        </a:p>
                      </a:txBody>
                      <a:tcPr>
                        <a:blipFill>
                          <a:blip r:embed="rId3"/>
                          <a:stretch>
                            <a:fillRect l="-100185" t="-108197" r="-185" b="-722951"/>
                          </a:stretch>
                        </a:blipFill>
                      </a:tcPr>
                    </a:tc>
                    <a:extLst>
                      <a:ext uri="{0D108BD9-81ED-4DB2-BD59-A6C34878D82A}">
                        <a16:rowId xmlns:a16="http://schemas.microsoft.com/office/drawing/2014/main" val="87784312"/>
                      </a:ext>
                    </a:extLst>
                  </a:tr>
                  <a:tr h="370840">
                    <a:tc>
                      <a:txBody>
                        <a:bodyPr/>
                        <a:lstStyle/>
                        <a:p>
                          <a:endParaRPr lang="en-US"/>
                        </a:p>
                      </a:txBody>
                      <a:tcPr>
                        <a:blipFill>
                          <a:blip r:embed="rId3"/>
                          <a:stretch>
                            <a:fillRect t="-208197" r="-100000" b="-622951"/>
                          </a:stretch>
                        </a:blipFill>
                      </a:tcPr>
                    </a:tc>
                    <a:tc>
                      <a:txBody>
                        <a:bodyPr/>
                        <a:lstStyle/>
                        <a:p>
                          <a:pPr algn="ctr"/>
                          <a:r>
                            <a:rPr lang="en-GB" dirty="0"/>
                            <a:t>Measurement</a:t>
                          </a:r>
                        </a:p>
                      </a:txBody>
                      <a:tcPr/>
                    </a:tc>
                    <a:extLst>
                      <a:ext uri="{0D108BD9-81ED-4DB2-BD59-A6C34878D82A}">
                        <a16:rowId xmlns:a16="http://schemas.microsoft.com/office/drawing/2014/main" val="482396004"/>
                      </a:ext>
                    </a:extLst>
                  </a:tr>
                  <a:tr h="370840">
                    <a:tc>
                      <a:txBody>
                        <a:bodyPr/>
                        <a:lstStyle/>
                        <a:p>
                          <a:endParaRPr lang="en-US"/>
                        </a:p>
                      </a:txBody>
                      <a:tcPr>
                        <a:blipFill>
                          <a:blip r:embed="rId3"/>
                          <a:stretch>
                            <a:fillRect t="-313333" r="-100000" b="-533333"/>
                          </a:stretch>
                        </a:blipFill>
                      </a:tcPr>
                    </a:tc>
                    <a:tc>
                      <a:txBody>
                        <a:bodyPr/>
                        <a:lstStyle/>
                        <a:p>
                          <a:pPr algn="ctr"/>
                          <a:r>
                            <a:rPr lang="en-GB" dirty="0"/>
                            <a:t>Control</a:t>
                          </a:r>
                        </a:p>
                      </a:txBody>
                      <a:tcPr/>
                    </a:tc>
                    <a:extLst>
                      <a:ext uri="{0D108BD9-81ED-4DB2-BD59-A6C34878D82A}">
                        <a16:rowId xmlns:a16="http://schemas.microsoft.com/office/drawing/2014/main" val="1214115786"/>
                      </a:ext>
                    </a:extLst>
                  </a:tr>
                  <a:tr h="371793">
                    <a:tc>
                      <a:txBody>
                        <a:bodyPr/>
                        <a:lstStyle/>
                        <a:p>
                          <a:endParaRPr lang="en-US"/>
                        </a:p>
                      </a:txBody>
                      <a:tcPr>
                        <a:blipFill>
                          <a:blip r:embed="rId3"/>
                          <a:stretch>
                            <a:fillRect t="-400000" r="-100000" b="-416129"/>
                          </a:stretch>
                        </a:blipFill>
                      </a:tcPr>
                    </a:tc>
                    <a:tc>
                      <a:txBody>
                        <a:bodyPr/>
                        <a:lstStyle/>
                        <a:p>
                          <a:pPr algn="ctr"/>
                          <a:r>
                            <a:rPr lang="en-GB" sz="1800" kern="1200" dirty="0">
                              <a:solidFill>
                                <a:schemeClr val="tx2"/>
                              </a:solidFill>
                              <a:latin typeface="+mn-lt"/>
                              <a:ea typeface="+mn-ea"/>
                              <a:cs typeface="+mn-cs"/>
                            </a:rPr>
                            <a:t>Prediction</a:t>
                          </a:r>
                          <a:endParaRPr lang="en-GB" dirty="0"/>
                        </a:p>
                      </a:txBody>
                      <a:tcPr/>
                    </a:tc>
                    <a:extLst>
                      <a:ext uri="{0D108BD9-81ED-4DB2-BD59-A6C34878D82A}">
                        <a16:rowId xmlns:a16="http://schemas.microsoft.com/office/drawing/2014/main" val="457834320"/>
                      </a:ext>
                    </a:extLst>
                  </a:tr>
                  <a:tr h="370840">
                    <a:tc>
                      <a:txBody>
                        <a:bodyPr/>
                        <a:lstStyle/>
                        <a:p>
                          <a:endParaRPr lang="en-US"/>
                        </a:p>
                      </a:txBody>
                      <a:tcPr>
                        <a:blipFill>
                          <a:blip r:embed="rId3"/>
                          <a:stretch>
                            <a:fillRect t="-516667" r="-100000" b="-330000"/>
                          </a:stretch>
                        </a:blipFill>
                      </a:tcPr>
                    </a:tc>
                    <a:tc>
                      <a:txBody>
                        <a:bodyPr/>
                        <a:lstStyle/>
                        <a:p>
                          <a:pPr algn="ctr"/>
                          <a:r>
                            <a:rPr lang="en-GB" dirty="0"/>
                            <a:t>Prior</a:t>
                          </a:r>
                        </a:p>
                      </a:txBody>
                      <a:tcPr/>
                    </a:tc>
                    <a:extLst>
                      <a:ext uri="{0D108BD9-81ED-4DB2-BD59-A6C34878D82A}">
                        <a16:rowId xmlns:a16="http://schemas.microsoft.com/office/drawing/2014/main" val="2681467890"/>
                      </a:ext>
                    </a:extLst>
                  </a:tr>
                  <a:tr h="370840">
                    <a:tc>
                      <a:txBody>
                        <a:bodyPr/>
                        <a:lstStyle/>
                        <a:p>
                          <a:endParaRPr lang="en-US"/>
                        </a:p>
                      </a:txBody>
                      <a:tcPr>
                        <a:blipFill>
                          <a:blip r:embed="rId3"/>
                          <a:stretch>
                            <a:fillRect t="-606557" r="-100000" b="-224590"/>
                          </a:stretch>
                        </a:blipFill>
                      </a:tcPr>
                    </a:tc>
                    <a:tc>
                      <a:txBody>
                        <a:bodyPr/>
                        <a:lstStyle/>
                        <a:p>
                          <a:pPr algn="ctr"/>
                          <a:r>
                            <a:rPr lang="en-GB" dirty="0"/>
                            <a:t>Motion model</a:t>
                          </a:r>
                        </a:p>
                      </a:txBody>
                      <a:tcPr/>
                    </a:tc>
                    <a:extLst>
                      <a:ext uri="{0D108BD9-81ED-4DB2-BD59-A6C34878D82A}">
                        <a16:rowId xmlns:a16="http://schemas.microsoft.com/office/drawing/2014/main" val="2404799764"/>
                      </a:ext>
                    </a:extLst>
                  </a:tr>
                  <a:tr h="370840">
                    <a:tc>
                      <a:txBody>
                        <a:bodyPr/>
                        <a:lstStyle/>
                        <a:p>
                          <a:endParaRPr lang="en-US"/>
                        </a:p>
                      </a:txBody>
                      <a:tcPr>
                        <a:blipFill>
                          <a:blip r:embed="rId3"/>
                          <a:stretch>
                            <a:fillRect t="-706557" r="-100000" b="-124590"/>
                          </a:stretch>
                        </a:blipFill>
                      </a:tcPr>
                    </a:tc>
                    <a:tc>
                      <a:txBody>
                        <a:bodyPr/>
                        <a:lstStyle/>
                        <a:p>
                          <a:pPr algn="ctr"/>
                          <a:r>
                            <a:rPr lang="en-GB" dirty="0"/>
                            <a:t>Belief</a:t>
                          </a:r>
                        </a:p>
                      </a:txBody>
                      <a:tcPr/>
                    </a:tc>
                    <a:extLst>
                      <a:ext uri="{0D108BD9-81ED-4DB2-BD59-A6C34878D82A}">
                        <a16:rowId xmlns:a16="http://schemas.microsoft.com/office/drawing/2014/main" val="2827756636"/>
                      </a:ext>
                    </a:extLst>
                  </a:tr>
                  <a:tr h="370840">
                    <a:tc>
                      <a:txBody>
                        <a:bodyPr/>
                        <a:lstStyle/>
                        <a:p>
                          <a:endParaRPr lang="en-US"/>
                        </a:p>
                      </a:txBody>
                      <a:tcPr>
                        <a:blipFill>
                          <a:blip r:embed="rId3"/>
                          <a:stretch>
                            <a:fillRect t="-806557" r="-100000" b="-24590"/>
                          </a:stretch>
                        </a:blipFill>
                      </a:tcPr>
                    </a:tc>
                    <a:tc>
                      <a:txBody>
                        <a:bodyPr/>
                        <a:lstStyle/>
                        <a:p>
                          <a:pPr algn="ctr"/>
                          <a:r>
                            <a:rPr lang="en-GB" dirty="0"/>
                            <a:t>Normalization constant</a:t>
                          </a:r>
                        </a:p>
                      </a:txBody>
                      <a:tcPr/>
                    </a:tc>
                    <a:extLst>
                      <a:ext uri="{0D108BD9-81ED-4DB2-BD59-A6C34878D82A}">
                        <a16:rowId xmlns:a16="http://schemas.microsoft.com/office/drawing/2014/main" val="2214670759"/>
                      </a:ext>
                    </a:extLst>
                  </a:tr>
                </a:tbl>
              </a:graphicData>
            </a:graphic>
          </p:graphicFrame>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CF17ECF-3756-4B08-AA65-790FF9ED1590}"/>
                  </a:ext>
                </a:extLst>
              </p:cNvPr>
              <p:cNvSpPr/>
              <p:nvPr/>
            </p:nvSpPr>
            <p:spPr>
              <a:xfrm>
                <a:off x="4614922" y="1774203"/>
                <a:ext cx="2962158" cy="92942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GB" i="1" smtClean="0">
                          <a:solidFill>
                            <a:schemeClr val="tx2"/>
                          </a:solidFill>
                          <a:latin typeface="Cambria Math" panose="02040503050406030204" pitchFamily="18" charset="0"/>
                        </a:rPr>
                        <m:t>𝑏𝑒𝑙</m:t>
                      </m:r>
                      <m:d>
                        <m:dPr>
                          <m:ctrlPr>
                            <a:rPr lang="en-GB" i="1">
                              <a:solidFill>
                                <a:schemeClr val="tx2"/>
                              </a:solidFill>
                              <a:latin typeface="Cambria Math" panose="02040503050406030204" pitchFamily="18" charset="0"/>
                            </a:rPr>
                          </m:ctrlPr>
                        </m:dPr>
                        <m:e>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𝑥</m:t>
                              </m:r>
                            </m:e>
                            <m:sub>
                              <m:r>
                                <a:rPr lang="en-GB" i="1">
                                  <a:solidFill>
                                    <a:schemeClr val="tx2"/>
                                  </a:solidFill>
                                  <a:latin typeface="Cambria Math" panose="02040503050406030204" pitchFamily="18" charset="0"/>
                                </a:rPr>
                                <m:t>𝑡</m:t>
                              </m:r>
                            </m:sub>
                          </m:sSub>
                        </m:e>
                      </m:d>
                      <m:r>
                        <a:rPr lang="en-GB" b="0" i="0" smtClean="0">
                          <a:solidFill>
                            <a:schemeClr val="tx2"/>
                          </a:solidFill>
                          <a:latin typeface="Cambria Math" panose="02040503050406030204" pitchFamily="18" charset="0"/>
                        </a:rPr>
                        <m:t>=</m:t>
                      </m:r>
                      <m:r>
                        <m:rPr>
                          <m:sty m:val="p"/>
                        </m:rPr>
                        <a:rPr lang="en-GB" b="0" i="0" smtClean="0">
                          <a:solidFill>
                            <a:schemeClr val="tx2"/>
                          </a:solidFill>
                          <a:latin typeface="Cambria Math" panose="02040503050406030204" pitchFamily="18" charset="0"/>
                        </a:rPr>
                        <m:t>p</m:t>
                      </m:r>
                      <m:r>
                        <a:rPr lang="en-GB" b="0" i="0" smtClean="0">
                          <a:solidFill>
                            <a:schemeClr val="tx2"/>
                          </a:solidFill>
                          <a:latin typeface="Cambria Math" panose="02040503050406030204" pitchFamily="18" charset="0"/>
                        </a:rPr>
                        <m:t>(</m:t>
                      </m:r>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𝑥</m:t>
                          </m:r>
                        </m:e>
                        <m:sub>
                          <m:r>
                            <a:rPr lang="en-GB" i="1">
                              <a:solidFill>
                                <a:schemeClr val="tx2"/>
                              </a:solidFill>
                              <a:latin typeface="Cambria Math" panose="02040503050406030204" pitchFamily="18" charset="0"/>
                            </a:rPr>
                            <m:t>𝑡</m:t>
                          </m:r>
                        </m:sub>
                      </m:sSub>
                      <m:r>
                        <a:rPr lang="en-GB" b="0" i="0" smtClean="0">
                          <a:solidFill>
                            <a:schemeClr val="tx2"/>
                          </a:solidFill>
                          <a:latin typeface="Cambria Math" panose="02040503050406030204" pitchFamily="18" charset="0"/>
                        </a:rPr>
                        <m:t>|</m:t>
                      </m:r>
                      <m:sSub>
                        <m:sSubPr>
                          <m:ctrlPr>
                            <a:rPr lang="en-GB" i="1">
                              <a:solidFill>
                                <a:schemeClr val="tx2"/>
                              </a:solidFill>
                              <a:latin typeface="Cambria Math" panose="02040503050406030204" pitchFamily="18" charset="0"/>
                            </a:rPr>
                          </m:ctrlPr>
                        </m:sSubPr>
                        <m:e>
                          <m:r>
                            <a:rPr lang="en-GB" b="0" i="1" smtClean="0">
                              <a:solidFill>
                                <a:schemeClr val="tx2"/>
                              </a:solidFill>
                              <a:latin typeface="Cambria Math" panose="02040503050406030204" pitchFamily="18" charset="0"/>
                            </a:rPr>
                            <m:t>𝑧</m:t>
                          </m:r>
                        </m:e>
                        <m:sub>
                          <m:r>
                            <a:rPr lang="en-GB" b="0" i="1" smtClean="0">
                              <a:solidFill>
                                <a:schemeClr val="tx2"/>
                              </a:solidFill>
                              <a:latin typeface="Cambria Math" panose="02040503050406030204" pitchFamily="18" charset="0"/>
                            </a:rPr>
                            <m:t>1:</m:t>
                          </m:r>
                          <m:r>
                            <a:rPr lang="en-GB" i="1">
                              <a:solidFill>
                                <a:schemeClr val="tx2"/>
                              </a:solidFill>
                              <a:latin typeface="Cambria Math" panose="02040503050406030204" pitchFamily="18" charset="0"/>
                            </a:rPr>
                            <m:t>𝑡</m:t>
                          </m:r>
                        </m:sub>
                      </m:sSub>
                      <m:r>
                        <a:rPr lang="en-GB" b="0" i="1" smtClean="0">
                          <a:solidFill>
                            <a:schemeClr val="tx2"/>
                          </a:solidFill>
                          <a:latin typeface="Cambria Math" panose="02040503050406030204" pitchFamily="18" charset="0"/>
                        </a:rPr>
                        <m:t>,</m:t>
                      </m:r>
                      <m:sSub>
                        <m:sSubPr>
                          <m:ctrlPr>
                            <a:rPr lang="en-GB" i="1">
                              <a:solidFill>
                                <a:schemeClr val="tx2"/>
                              </a:solidFill>
                              <a:latin typeface="Cambria Math" panose="02040503050406030204" pitchFamily="18" charset="0"/>
                            </a:rPr>
                          </m:ctrlPr>
                        </m:sSubPr>
                        <m:e>
                          <m:r>
                            <a:rPr lang="en-GB" b="0" i="1" smtClean="0">
                              <a:solidFill>
                                <a:schemeClr val="tx2"/>
                              </a:solidFill>
                              <a:latin typeface="Cambria Math" panose="02040503050406030204" pitchFamily="18" charset="0"/>
                            </a:rPr>
                            <m:t>𝑢</m:t>
                          </m:r>
                        </m:e>
                        <m:sub>
                          <m:r>
                            <a:rPr lang="en-GB" b="0" i="1" smtClean="0">
                              <a:solidFill>
                                <a:schemeClr val="tx2"/>
                              </a:solidFill>
                              <a:latin typeface="Cambria Math" panose="02040503050406030204" pitchFamily="18" charset="0"/>
                            </a:rPr>
                            <m:t>1:</m:t>
                          </m:r>
                          <m:r>
                            <a:rPr lang="en-GB" i="1">
                              <a:solidFill>
                                <a:schemeClr val="tx2"/>
                              </a:solidFill>
                              <a:latin typeface="Cambria Math" panose="02040503050406030204" pitchFamily="18" charset="0"/>
                            </a:rPr>
                            <m:t>𝑡</m:t>
                          </m:r>
                        </m:sub>
                      </m:sSub>
                      <m:r>
                        <a:rPr lang="en-GB" b="0" i="1" smtClean="0">
                          <a:solidFill>
                            <a:schemeClr val="tx2"/>
                          </a:solidFill>
                          <a:latin typeface="Cambria Math" panose="02040503050406030204" pitchFamily="18" charset="0"/>
                        </a:rPr>
                        <m:t>)</m:t>
                      </m:r>
                    </m:oMath>
                  </m:oMathPara>
                </a14:m>
                <a:endParaRPr lang="en-GB" dirty="0"/>
              </a:p>
              <a:p>
                <a:pPr algn="ctr"/>
                <a14:m>
                  <m:oMathPara xmlns:m="http://schemas.openxmlformats.org/officeDocument/2006/math">
                    <m:oMathParaPr>
                      <m:jc m:val="centerGroup"/>
                    </m:oMathParaPr>
                    <m:oMath xmlns:m="http://schemas.openxmlformats.org/officeDocument/2006/math">
                      <m:acc>
                        <m:accPr>
                          <m:chr m:val="̅"/>
                          <m:ctrlPr>
                            <a:rPr lang="en-GB" i="1">
                              <a:solidFill>
                                <a:schemeClr val="tx2"/>
                              </a:solidFill>
                              <a:latin typeface="Cambria Math" panose="02040503050406030204" pitchFamily="18" charset="0"/>
                            </a:rPr>
                          </m:ctrlPr>
                        </m:accPr>
                        <m:e>
                          <m:r>
                            <a:rPr lang="en-GB" i="1">
                              <a:solidFill>
                                <a:schemeClr val="tx2"/>
                              </a:solidFill>
                              <a:latin typeface="Cambria Math" panose="02040503050406030204" pitchFamily="18" charset="0"/>
                            </a:rPr>
                            <m:t>𝑏𝑒𝑙</m:t>
                          </m:r>
                        </m:e>
                      </m:acc>
                      <m:d>
                        <m:dPr>
                          <m:ctrlPr>
                            <a:rPr lang="en-GB" i="1">
                              <a:solidFill>
                                <a:schemeClr val="tx2"/>
                              </a:solidFill>
                              <a:latin typeface="Cambria Math" panose="02040503050406030204" pitchFamily="18" charset="0"/>
                            </a:rPr>
                          </m:ctrlPr>
                        </m:dPr>
                        <m:e>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𝑥</m:t>
                              </m:r>
                            </m:e>
                            <m:sub>
                              <m:r>
                                <a:rPr lang="en-GB" i="1">
                                  <a:solidFill>
                                    <a:schemeClr val="tx2"/>
                                  </a:solidFill>
                                  <a:latin typeface="Cambria Math" panose="02040503050406030204" pitchFamily="18" charset="0"/>
                                </a:rPr>
                                <m:t>𝑡</m:t>
                              </m:r>
                            </m:sub>
                          </m:sSub>
                        </m:e>
                      </m:d>
                      <m:r>
                        <a:rPr lang="en-GB">
                          <a:solidFill>
                            <a:schemeClr val="tx2"/>
                          </a:solidFill>
                          <a:latin typeface="Cambria Math" panose="02040503050406030204" pitchFamily="18" charset="0"/>
                        </a:rPr>
                        <m:t>=</m:t>
                      </m:r>
                      <m:r>
                        <m:rPr>
                          <m:sty m:val="p"/>
                        </m:rPr>
                        <a:rPr lang="en-GB">
                          <a:solidFill>
                            <a:schemeClr val="tx2"/>
                          </a:solidFill>
                          <a:latin typeface="Cambria Math" panose="02040503050406030204" pitchFamily="18" charset="0"/>
                        </a:rPr>
                        <m:t>p</m:t>
                      </m:r>
                      <m:r>
                        <a:rPr lang="en-GB">
                          <a:solidFill>
                            <a:schemeClr val="tx2"/>
                          </a:solidFill>
                          <a:latin typeface="Cambria Math" panose="02040503050406030204" pitchFamily="18" charset="0"/>
                        </a:rPr>
                        <m:t>(</m:t>
                      </m:r>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𝑥</m:t>
                          </m:r>
                        </m:e>
                        <m:sub>
                          <m:r>
                            <a:rPr lang="en-GB" i="1">
                              <a:solidFill>
                                <a:schemeClr val="tx2"/>
                              </a:solidFill>
                              <a:latin typeface="Cambria Math" panose="02040503050406030204" pitchFamily="18" charset="0"/>
                            </a:rPr>
                            <m:t>𝑡</m:t>
                          </m:r>
                        </m:sub>
                      </m:sSub>
                      <m:r>
                        <a:rPr lang="en-GB">
                          <a:solidFill>
                            <a:schemeClr val="tx2"/>
                          </a:solidFill>
                          <a:latin typeface="Cambria Math" panose="02040503050406030204" pitchFamily="18" charset="0"/>
                        </a:rPr>
                        <m:t>|</m:t>
                      </m:r>
                      <m:sSub>
                        <m:sSubPr>
                          <m:ctrlPr>
                            <a:rPr lang="en-GB" i="1">
                              <a:solidFill>
                                <a:schemeClr val="tx2"/>
                              </a:solidFill>
                              <a:latin typeface="Cambria Math" panose="02040503050406030204" pitchFamily="18" charset="0"/>
                            </a:rPr>
                          </m:ctrlPr>
                        </m:sSubPr>
                        <m:e>
                          <m:r>
                            <a:rPr lang="en-GB" b="0" i="1" smtClean="0">
                              <a:solidFill>
                                <a:schemeClr val="tx2"/>
                              </a:solidFill>
                              <a:latin typeface="Cambria Math" panose="02040503050406030204" pitchFamily="18" charset="0"/>
                            </a:rPr>
                            <m:t>𝑧</m:t>
                          </m:r>
                        </m:e>
                        <m:sub>
                          <m:r>
                            <a:rPr lang="en-GB" i="1">
                              <a:solidFill>
                                <a:schemeClr val="tx2"/>
                              </a:solidFill>
                              <a:latin typeface="Cambria Math" panose="02040503050406030204" pitchFamily="18" charset="0"/>
                            </a:rPr>
                            <m:t>1:</m:t>
                          </m:r>
                          <m:r>
                            <a:rPr lang="en-GB" i="1">
                              <a:solidFill>
                                <a:schemeClr val="tx2"/>
                              </a:solidFill>
                              <a:latin typeface="Cambria Math" panose="02040503050406030204" pitchFamily="18" charset="0"/>
                            </a:rPr>
                            <m:t>𝑡</m:t>
                          </m:r>
                          <m:r>
                            <a:rPr lang="en-GB" b="0" i="1" smtClean="0">
                              <a:solidFill>
                                <a:schemeClr val="tx2"/>
                              </a:solidFill>
                              <a:latin typeface="Cambria Math" panose="02040503050406030204" pitchFamily="18" charset="0"/>
                            </a:rPr>
                            <m:t>−1</m:t>
                          </m:r>
                        </m:sub>
                      </m:sSub>
                      <m:r>
                        <a:rPr lang="en-GB" i="1">
                          <a:solidFill>
                            <a:schemeClr val="tx2"/>
                          </a:solidFill>
                          <a:latin typeface="Cambria Math" panose="02040503050406030204" pitchFamily="18" charset="0"/>
                        </a:rPr>
                        <m:t>,</m:t>
                      </m:r>
                      <m:sSub>
                        <m:sSubPr>
                          <m:ctrlPr>
                            <a:rPr lang="en-GB" i="1">
                              <a:solidFill>
                                <a:schemeClr val="tx2"/>
                              </a:solidFill>
                              <a:latin typeface="Cambria Math" panose="02040503050406030204" pitchFamily="18" charset="0"/>
                            </a:rPr>
                          </m:ctrlPr>
                        </m:sSubPr>
                        <m:e>
                          <m:r>
                            <a:rPr lang="en-GB" i="1">
                              <a:solidFill>
                                <a:schemeClr val="tx2"/>
                              </a:solidFill>
                              <a:latin typeface="Cambria Math" panose="02040503050406030204" pitchFamily="18" charset="0"/>
                            </a:rPr>
                            <m:t>𝑢</m:t>
                          </m:r>
                        </m:e>
                        <m:sub>
                          <m:r>
                            <a:rPr lang="en-GB" i="1">
                              <a:solidFill>
                                <a:schemeClr val="tx2"/>
                              </a:solidFill>
                              <a:latin typeface="Cambria Math" panose="02040503050406030204" pitchFamily="18" charset="0"/>
                            </a:rPr>
                            <m:t>1:</m:t>
                          </m:r>
                          <m:r>
                            <a:rPr lang="en-GB" i="1">
                              <a:solidFill>
                                <a:schemeClr val="tx2"/>
                              </a:solidFill>
                              <a:latin typeface="Cambria Math" panose="02040503050406030204" pitchFamily="18" charset="0"/>
                            </a:rPr>
                            <m:t>𝑡</m:t>
                          </m:r>
                        </m:sub>
                      </m:sSub>
                      <m:r>
                        <a:rPr lang="en-GB" i="1">
                          <a:solidFill>
                            <a:schemeClr val="tx2"/>
                          </a:solidFill>
                          <a:latin typeface="Cambria Math" panose="02040503050406030204" pitchFamily="18" charset="0"/>
                        </a:rPr>
                        <m:t>)</m:t>
                      </m:r>
                    </m:oMath>
                  </m:oMathPara>
                </a14:m>
                <a:endParaRPr lang="en-GB" dirty="0"/>
              </a:p>
              <a:p>
                <a:pPr algn="ctr"/>
                <a:endParaRPr lang="en-GB" dirty="0"/>
              </a:p>
            </p:txBody>
          </p:sp>
        </mc:Choice>
        <mc:Fallback xmlns="">
          <p:sp>
            <p:nvSpPr>
              <p:cNvPr id="3" name="Rectangle 2">
                <a:extLst>
                  <a:ext uri="{FF2B5EF4-FFF2-40B4-BE49-F238E27FC236}">
                    <a16:creationId xmlns:a16="http://schemas.microsoft.com/office/drawing/2014/main" id="{0CF17ECF-3756-4B08-AA65-790FF9ED1590}"/>
                  </a:ext>
                </a:extLst>
              </p:cNvPr>
              <p:cNvSpPr>
                <a:spLocks noRot="1" noChangeAspect="1" noMove="1" noResize="1" noEditPoints="1" noAdjustHandles="1" noChangeArrowheads="1" noChangeShapeType="1" noTextEdit="1"/>
              </p:cNvSpPr>
              <p:nvPr/>
            </p:nvSpPr>
            <p:spPr>
              <a:xfrm>
                <a:off x="4614922" y="1774203"/>
                <a:ext cx="2962158" cy="92942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04522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8BE2-22E7-4B56-B111-D1C0FC481745}"/>
              </a:ext>
            </a:extLst>
          </p:cNvPr>
          <p:cNvSpPr>
            <a:spLocks noGrp="1"/>
          </p:cNvSpPr>
          <p:nvPr>
            <p:ph type="title"/>
          </p:nvPr>
        </p:nvSpPr>
        <p:spPr/>
        <p:txBody>
          <a:bodyPr/>
          <a:lstStyle/>
          <a:p>
            <a:pPr lvl="1"/>
            <a:r>
              <a:rPr lang="en-US" dirty="0"/>
              <a:t>Bayes Filter Algorithm </a:t>
            </a:r>
            <a:endParaRPr lang="en-GB" dirty="0"/>
          </a:p>
        </p:txBody>
      </p:sp>
      <p:sp>
        <p:nvSpPr>
          <p:cNvPr id="5" name="Content Placeholder 4">
            <a:extLst>
              <a:ext uri="{FF2B5EF4-FFF2-40B4-BE49-F238E27FC236}">
                <a16:creationId xmlns:a16="http://schemas.microsoft.com/office/drawing/2014/main" id="{2CA6C489-B4E4-4CFF-9491-8C2E87C38C2A}"/>
              </a:ext>
            </a:extLst>
          </p:cNvPr>
          <p:cNvSpPr>
            <a:spLocks noGrp="1"/>
          </p:cNvSpPr>
          <p:nvPr>
            <p:ph idx="1"/>
          </p:nvPr>
        </p:nvSpPr>
        <p:spPr>
          <a:xfrm>
            <a:off x="492125" y="1479469"/>
            <a:ext cx="11180762" cy="1099140"/>
          </a:xfrm>
        </p:spPr>
        <p:txBody>
          <a:bodyPr/>
          <a:lstStyle/>
          <a:p>
            <a:r>
              <a:rPr lang="en-GB" dirty="0"/>
              <a:t>Pseudo code: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E015022-7081-460E-8FCF-3FEEBCEFAF03}"/>
                  </a:ext>
                </a:extLst>
              </p:cNvPr>
              <p:cNvSpPr txBox="1"/>
              <p:nvPr/>
            </p:nvSpPr>
            <p:spPr>
              <a:xfrm>
                <a:off x="3397752" y="2029039"/>
                <a:ext cx="6757416" cy="2556469"/>
              </a:xfrm>
              <a:prstGeom prst="rect">
                <a:avLst/>
              </a:prstGeom>
              <a:noFill/>
            </p:spPr>
            <p:txBody>
              <a:bodyPr wrap="square" lIns="0" tIns="0" rIns="0" bIns="0" rtlCol="0">
                <a:spAutoFit/>
              </a:bodyPr>
              <a:lstStyle/>
              <a:p>
                <a:pPr marL="457200" indent="-457200" algn="l" defTabSz="914400" rtl="0" eaLnBrk="1" latinLnBrk="0" hangingPunct="1">
                  <a:lnSpc>
                    <a:spcPct val="90000"/>
                  </a:lnSpc>
                  <a:spcBef>
                    <a:spcPts val="0"/>
                  </a:spcBef>
                  <a:spcAft>
                    <a:spcPts val="600"/>
                  </a:spcAft>
                  <a:buFont typeface="+mj-lt"/>
                  <a:buAutoNum type="arabicPeriod"/>
                </a:pPr>
                <a:r>
                  <a:rPr lang="en-GB" sz="2100" kern="1200" dirty="0">
                    <a:solidFill>
                      <a:schemeClr val="tx2"/>
                    </a:solidFill>
                    <a:latin typeface="+mn-lt"/>
                    <a:ea typeface="+mn-ea"/>
                    <a:cs typeface="+mn-cs"/>
                  </a:rPr>
                  <a:t>Bayes_filter(</a:t>
                </a:r>
                <a14:m>
                  <m:oMath xmlns:m="http://schemas.openxmlformats.org/officeDocument/2006/math">
                    <m:r>
                      <a:rPr lang="en-GB" sz="2100" b="0" i="1" kern="1200" smtClean="0">
                        <a:solidFill>
                          <a:schemeClr val="tx2"/>
                        </a:solidFill>
                        <a:latin typeface="Cambria Math" panose="02040503050406030204" pitchFamily="18" charset="0"/>
                        <a:ea typeface="+mn-ea"/>
                        <a:cs typeface="+mn-cs"/>
                      </a:rPr>
                      <m:t>𝑏𝑒𝑙</m:t>
                    </m:r>
                    <m:d>
                      <m:dPr>
                        <m:ctrlPr>
                          <a:rPr lang="en-GB" sz="2100" b="0" i="1" kern="1200" smtClean="0">
                            <a:solidFill>
                              <a:schemeClr val="tx2"/>
                            </a:solidFill>
                            <a:latin typeface="Cambria Math" panose="02040503050406030204" pitchFamily="18" charset="0"/>
                            <a:ea typeface="+mn-ea"/>
                            <a:cs typeface="+mn-cs"/>
                          </a:rPr>
                        </m:ctrlPr>
                      </m:dPr>
                      <m:e>
                        <m:sSub>
                          <m:sSubPr>
                            <m:ctrlPr>
                              <a:rPr lang="en-GB" sz="2100" b="0" i="1" kern="1200" smtClean="0">
                                <a:solidFill>
                                  <a:schemeClr val="tx2"/>
                                </a:solidFill>
                                <a:latin typeface="Cambria Math" panose="02040503050406030204" pitchFamily="18" charset="0"/>
                                <a:ea typeface="+mn-ea"/>
                                <a:cs typeface="+mn-cs"/>
                              </a:rPr>
                            </m:ctrlPr>
                          </m:sSubPr>
                          <m:e>
                            <m:r>
                              <a:rPr lang="en-GB" sz="2100" b="0" i="1" kern="1200" smtClean="0">
                                <a:solidFill>
                                  <a:schemeClr val="tx2"/>
                                </a:solidFill>
                                <a:latin typeface="Cambria Math" panose="02040503050406030204" pitchFamily="18" charset="0"/>
                                <a:ea typeface="+mn-ea"/>
                                <a:cs typeface="+mn-cs"/>
                              </a:rPr>
                              <m:t>𝑥</m:t>
                            </m:r>
                          </m:e>
                          <m:sub>
                            <m:r>
                              <a:rPr lang="en-GB" sz="2100" b="0" i="1" kern="1200" smtClean="0">
                                <a:solidFill>
                                  <a:schemeClr val="tx2"/>
                                </a:solidFill>
                                <a:latin typeface="Cambria Math" panose="02040503050406030204" pitchFamily="18" charset="0"/>
                                <a:ea typeface="+mn-ea"/>
                                <a:cs typeface="+mn-cs"/>
                              </a:rPr>
                              <m:t>𝑡</m:t>
                            </m:r>
                            <m:r>
                              <a:rPr lang="en-GB" sz="2100" b="0" i="1" kern="1200" smtClean="0">
                                <a:solidFill>
                                  <a:schemeClr val="tx2"/>
                                </a:solidFill>
                                <a:latin typeface="Cambria Math" panose="02040503050406030204" pitchFamily="18" charset="0"/>
                                <a:ea typeface="+mn-ea"/>
                                <a:cs typeface="+mn-cs"/>
                              </a:rPr>
                              <m:t>−1</m:t>
                            </m:r>
                          </m:sub>
                        </m:sSub>
                      </m:e>
                    </m:d>
                    <m:r>
                      <a:rPr lang="en-GB" sz="2100" b="0" i="1" kern="1200" smtClean="0">
                        <a:solidFill>
                          <a:schemeClr val="tx2"/>
                        </a:solidFill>
                        <a:latin typeface="Cambria Math" panose="02040503050406030204" pitchFamily="18" charset="0"/>
                        <a:ea typeface="+mn-ea"/>
                        <a:cs typeface="+mn-cs"/>
                      </a:rPr>
                      <m:t>,</m:t>
                    </m:r>
                    <m:sSub>
                      <m:sSubPr>
                        <m:ctrlPr>
                          <a:rPr lang="en-GB" sz="2100" b="0" i="1" kern="1200" smtClean="0">
                            <a:solidFill>
                              <a:schemeClr val="tx2"/>
                            </a:solidFill>
                            <a:latin typeface="Cambria Math" panose="02040503050406030204" pitchFamily="18" charset="0"/>
                            <a:ea typeface="+mn-ea"/>
                            <a:cs typeface="+mn-cs"/>
                          </a:rPr>
                        </m:ctrlPr>
                      </m:sSubPr>
                      <m:e>
                        <m:r>
                          <a:rPr lang="en-GB" sz="2100" b="0" i="1" kern="1200" smtClean="0">
                            <a:solidFill>
                              <a:schemeClr val="tx2"/>
                            </a:solidFill>
                            <a:latin typeface="Cambria Math" panose="02040503050406030204" pitchFamily="18" charset="0"/>
                            <a:ea typeface="+mn-ea"/>
                            <a:cs typeface="+mn-cs"/>
                          </a:rPr>
                          <m:t>𝑢</m:t>
                        </m:r>
                      </m:e>
                      <m:sub>
                        <m:r>
                          <a:rPr lang="en-GB" sz="2100" b="0" i="1" kern="1200" smtClean="0">
                            <a:solidFill>
                              <a:schemeClr val="tx2"/>
                            </a:solidFill>
                            <a:latin typeface="Cambria Math" panose="02040503050406030204" pitchFamily="18" charset="0"/>
                            <a:ea typeface="+mn-ea"/>
                            <a:cs typeface="+mn-cs"/>
                          </a:rPr>
                          <m:t>𝑡</m:t>
                        </m:r>
                      </m:sub>
                    </m:sSub>
                    <m:r>
                      <a:rPr lang="en-GB" sz="2100" b="0" i="1" kern="1200" smtClean="0">
                        <a:solidFill>
                          <a:schemeClr val="tx2"/>
                        </a:solidFill>
                        <a:latin typeface="Cambria Math" panose="02040503050406030204" pitchFamily="18" charset="0"/>
                        <a:ea typeface="+mn-ea"/>
                        <a:cs typeface="+mn-cs"/>
                      </a:rPr>
                      <m:t>,</m:t>
                    </m:r>
                    <m:sSub>
                      <m:sSubPr>
                        <m:ctrlPr>
                          <a:rPr lang="en-GB" sz="2100" b="0" i="1" kern="1200" smtClean="0">
                            <a:solidFill>
                              <a:schemeClr val="tx2"/>
                            </a:solidFill>
                            <a:latin typeface="Cambria Math" panose="02040503050406030204" pitchFamily="18" charset="0"/>
                            <a:ea typeface="+mn-ea"/>
                            <a:cs typeface="+mn-cs"/>
                          </a:rPr>
                        </m:ctrlPr>
                      </m:sSubPr>
                      <m:e>
                        <m:r>
                          <a:rPr lang="en-GB" sz="2100" b="0" i="1" kern="1200" smtClean="0">
                            <a:solidFill>
                              <a:schemeClr val="tx2"/>
                            </a:solidFill>
                            <a:latin typeface="Cambria Math" panose="02040503050406030204" pitchFamily="18" charset="0"/>
                            <a:ea typeface="+mn-ea"/>
                            <a:cs typeface="+mn-cs"/>
                          </a:rPr>
                          <m:t>𝑧</m:t>
                        </m:r>
                      </m:e>
                      <m:sub>
                        <m:r>
                          <a:rPr lang="en-GB" sz="2100" b="0" i="1" kern="1200" smtClean="0">
                            <a:solidFill>
                              <a:schemeClr val="tx2"/>
                            </a:solidFill>
                            <a:latin typeface="Cambria Math" panose="02040503050406030204" pitchFamily="18" charset="0"/>
                            <a:ea typeface="+mn-ea"/>
                            <a:cs typeface="+mn-cs"/>
                          </a:rPr>
                          <m:t>𝑡</m:t>
                        </m:r>
                      </m:sub>
                    </m:sSub>
                    <m:r>
                      <a:rPr lang="en-GB" sz="2100" b="0" i="1" kern="1200" smtClean="0">
                        <a:solidFill>
                          <a:schemeClr val="tx2"/>
                        </a:solidFill>
                        <a:latin typeface="Cambria Math" panose="02040503050406030204" pitchFamily="18" charset="0"/>
                        <a:ea typeface="+mn-ea"/>
                        <a:cs typeface="+mn-cs"/>
                      </a:rPr>
                      <m:t>):</m:t>
                    </m:r>
                  </m:oMath>
                </a14:m>
                <a:endParaRPr lang="en-GB" sz="2100" b="0" kern="1200" dirty="0">
                  <a:solidFill>
                    <a:schemeClr val="tx2"/>
                  </a:solidFill>
                  <a:latin typeface="+mn-lt"/>
                  <a:ea typeface="+mn-ea"/>
                  <a:cs typeface="+mn-cs"/>
                </a:endParaRPr>
              </a:p>
              <a:p>
                <a:pPr marL="457200" indent="-457200" algn="l" defTabSz="914400" rtl="0" eaLnBrk="1" latinLnBrk="0" hangingPunct="1">
                  <a:lnSpc>
                    <a:spcPct val="90000"/>
                  </a:lnSpc>
                  <a:spcBef>
                    <a:spcPts val="0"/>
                  </a:spcBef>
                  <a:spcAft>
                    <a:spcPts val="600"/>
                  </a:spcAft>
                  <a:buFont typeface="+mj-lt"/>
                  <a:buAutoNum type="arabicPeriod"/>
                </a:pPr>
                <a:r>
                  <a:rPr lang="en-GB" sz="2100" kern="1200" dirty="0">
                    <a:solidFill>
                      <a:schemeClr val="tx2"/>
                    </a:solidFill>
                    <a:latin typeface="+mn-lt"/>
                    <a:ea typeface="+mn-ea"/>
                    <a:cs typeface="+mn-cs"/>
                  </a:rPr>
                  <a:t>	for all </a:t>
                </a:r>
                <a14:m>
                  <m:oMath xmlns:m="http://schemas.openxmlformats.org/officeDocument/2006/math">
                    <m:sSub>
                      <m:sSubPr>
                        <m:ctrlPr>
                          <a:rPr lang="en-GB" sz="2100" i="1" kern="1200" smtClean="0">
                            <a:solidFill>
                              <a:schemeClr val="tx2"/>
                            </a:solidFill>
                            <a:latin typeface="Cambria Math" panose="02040503050406030204" pitchFamily="18" charset="0"/>
                            <a:ea typeface="+mn-ea"/>
                            <a:cs typeface="+mn-cs"/>
                          </a:rPr>
                        </m:ctrlPr>
                      </m:sSubPr>
                      <m:e>
                        <m:r>
                          <a:rPr lang="en-GB" sz="2100" b="0" i="1" kern="1200" smtClean="0">
                            <a:solidFill>
                              <a:schemeClr val="tx2"/>
                            </a:solidFill>
                            <a:latin typeface="Cambria Math" panose="02040503050406030204" pitchFamily="18" charset="0"/>
                            <a:ea typeface="+mn-ea"/>
                            <a:cs typeface="+mn-cs"/>
                          </a:rPr>
                          <m:t>𝑥</m:t>
                        </m:r>
                      </m:e>
                      <m:sub>
                        <m:r>
                          <a:rPr lang="en-GB" sz="2100" b="0" i="1" kern="1200" smtClean="0">
                            <a:solidFill>
                              <a:schemeClr val="tx2"/>
                            </a:solidFill>
                            <a:latin typeface="Cambria Math" panose="02040503050406030204" pitchFamily="18" charset="0"/>
                            <a:ea typeface="+mn-ea"/>
                            <a:cs typeface="+mn-cs"/>
                          </a:rPr>
                          <m:t>𝑡</m:t>
                        </m:r>
                      </m:sub>
                    </m:sSub>
                  </m:oMath>
                </a14:m>
                <a:r>
                  <a:rPr lang="en-GB" sz="2100" kern="1200" dirty="0">
                    <a:solidFill>
                      <a:schemeClr val="tx2"/>
                    </a:solidFill>
                    <a:latin typeface="+mn-lt"/>
                    <a:ea typeface="+mn-ea"/>
                    <a:cs typeface="+mn-cs"/>
                  </a:rPr>
                  <a:t>:</a:t>
                </a:r>
              </a:p>
              <a:p>
                <a:pPr marL="457200" indent="-457200" algn="l" defTabSz="914400" rtl="0" eaLnBrk="1" latinLnBrk="0" hangingPunct="1">
                  <a:lnSpc>
                    <a:spcPct val="90000"/>
                  </a:lnSpc>
                  <a:spcBef>
                    <a:spcPts val="0"/>
                  </a:spcBef>
                  <a:spcAft>
                    <a:spcPts val="600"/>
                  </a:spcAft>
                  <a:buFont typeface="+mj-lt"/>
                  <a:buAutoNum type="arabicPeriod"/>
                </a:pPr>
                <a:r>
                  <a:rPr lang="en-GB" sz="2100" dirty="0">
                    <a:solidFill>
                      <a:schemeClr val="tx2"/>
                    </a:solidFill>
                    <a:latin typeface="+mn-lt"/>
                    <a:ea typeface="+mn-ea"/>
                  </a:rPr>
                  <a:t>	{</a:t>
                </a:r>
                <a:endParaRPr lang="en-GB" sz="2100" kern="1200" dirty="0">
                  <a:solidFill>
                    <a:schemeClr val="tx2"/>
                  </a:solidFill>
                  <a:latin typeface="+mn-lt"/>
                  <a:ea typeface="+mn-ea"/>
                  <a:cs typeface="+mn-cs"/>
                </a:endParaRPr>
              </a:p>
              <a:p>
                <a:pPr marL="457200" indent="-457200" eaLnBrk="1" hangingPunct="1">
                  <a:lnSpc>
                    <a:spcPct val="90000"/>
                  </a:lnSpc>
                  <a:spcBef>
                    <a:spcPts val="0"/>
                  </a:spcBef>
                  <a:spcAft>
                    <a:spcPts val="600"/>
                  </a:spcAft>
                  <a:buFont typeface="+mj-lt"/>
                  <a:buAutoNum type="arabicPeriod"/>
                </a:pPr>
                <a:r>
                  <a:rPr lang="en-GB" sz="2100" dirty="0">
                    <a:solidFill>
                      <a:schemeClr val="tx2"/>
                    </a:solidFill>
                    <a:latin typeface="+mn-lt"/>
                    <a:ea typeface="+mn-ea"/>
                  </a:rPr>
                  <a:t>		</a:t>
                </a:r>
                <a14:m>
                  <m:oMath xmlns:m="http://schemas.openxmlformats.org/officeDocument/2006/math">
                    <m:acc>
                      <m:accPr>
                        <m:chr m:val="̅"/>
                        <m:ctrlPr>
                          <a:rPr lang="en-GB" sz="2100" i="1" smtClean="0">
                            <a:solidFill>
                              <a:schemeClr val="tx2"/>
                            </a:solidFill>
                            <a:latin typeface="Cambria Math" panose="02040503050406030204" pitchFamily="18" charset="0"/>
                            <a:ea typeface="+mn-ea"/>
                          </a:rPr>
                        </m:ctrlPr>
                      </m:accPr>
                      <m:e>
                        <m:r>
                          <a:rPr lang="en-GB" sz="2100" b="0" i="1" smtClean="0">
                            <a:solidFill>
                              <a:schemeClr val="tx2"/>
                            </a:solidFill>
                            <a:latin typeface="Cambria Math" panose="02040503050406030204" pitchFamily="18" charset="0"/>
                            <a:ea typeface="+mn-ea"/>
                          </a:rPr>
                          <m:t>𝑏𝑒𝑙</m:t>
                        </m:r>
                      </m:e>
                    </m:acc>
                    <m:r>
                      <a:rPr lang="en-GB" sz="2100" i="1">
                        <a:solidFill>
                          <a:schemeClr val="tx2"/>
                        </a:solidFill>
                        <a:latin typeface="Cambria Math" panose="02040503050406030204" pitchFamily="18" charset="0"/>
                      </a:rPr>
                      <m:t>(</m:t>
                    </m:r>
                    <m:sSub>
                      <m:sSubPr>
                        <m:ctrlPr>
                          <a:rPr lang="en-GB" sz="2100" i="1">
                            <a:solidFill>
                              <a:schemeClr val="tx2"/>
                            </a:solidFill>
                            <a:latin typeface="Cambria Math" panose="02040503050406030204" pitchFamily="18" charset="0"/>
                          </a:rPr>
                        </m:ctrlPr>
                      </m:sSubPr>
                      <m:e>
                        <m:r>
                          <a:rPr lang="en-GB" sz="2100" i="1">
                            <a:solidFill>
                              <a:schemeClr val="tx2"/>
                            </a:solidFill>
                            <a:latin typeface="Cambria Math" panose="02040503050406030204" pitchFamily="18" charset="0"/>
                          </a:rPr>
                          <m:t>𝑥</m:t>
                        </m:r>
                      </m:e>
                      <m:sub>
                        <m:r>
                          <a:rPr lang="en-GB" sz="2100" i="1">
                            <a:solidFill>
                              <a:schemeClr val="tx2"/>
                            </a:solidFill>
                            <a:latin typeface="Cambria Math" panose="02040503050406030204" pitchFamily="18" charset="0"/>
                          </a:rPr>
                          <m:t>𝑡</m:t>
                        </m:r>
                      </m:sub>
                    </m:sSub>
                    <m:r>
                      <a:rPr lang="en-GB" sz="2100" i="1">
                        <a:solidFill>
                          <a:schemeClr val="tx2"/>
                        </a:solidFill>
                        <a:latin typeface="Cambria Math" panose="02040503050406030204" pitchFamily="18" charset="0"/>
                      </a:rPr>
                      <m:t>)</m:t>
                    </m:r>
                    <m:r>
                      <a:rPr lang="en-GB" sz="2100" b="0" i="1" smtClean="0">
                        <a:solidFill>
                          <a:schemeClr val="tx2"/>
                        </a:solidFill>
                        <a:latin typeface="Cambria Math" panose="02040503050406030204" pitchFamily="18" charset="0"/>
                        <a:ea typeface="+mn-ea"/>
                      </a:rPr>
                      <m:t>=</m:t>
                    </m:r>
                    <m:nary>
                      <m:naryPr>
                        <m:limLoc m:val="undOvr"/>
                        <m:subHide m:val="on"/>
                        <m:supHide m:val="on"/>
                        <m:ctrlPr>
                          <a:rPr lang="en-GB" sz="2100" b="0" i="1" smtClean="0">
                            <a:solidFill>
                              <a:schemeClr val="tx2"/>
                            </a:solidFill>
                            <a:latin typeface="Cambria Math" panose="02040503050406030204" pitchFamily="18" charset="0"/>
                            <a:ea typeface="+mn-ea"/>
                          </a:rPr>
                        </m:ctrlPr>
                      </m:naryPr>
                      <m:sub/>
                      <m:sup/>
                      <m:e>
                        <m:r>
                          <a:rPr lang="en-GB" sz="2100" b="0" i="1" smtClean="0">
                            <a:solidFill>
                              <a:schemeClr val="tx2"/>
                            </a:solidFill>
                            <a:latin typeface="Cambria Math" panose="02040503050406030204" pitchFamily="18" charset="0"/>
                            <a:ea typeface="+mn-ea"/>
                          </a:rPr>
                          <m:t>𝑝</m:t>
                        </m:r>
                        <m:r>
                          <a:rPr lang="en-GB" sz="2100" b="0" i="1" smtClean="0">
                            <a:solidFill>
                              <a:schemeClr val="tx2"/>
                            </a:solidFill>
                            <a:latin typeface="Cambria Math" panose="02040503050406030204" pitchFamily="18" charset="0"/>
                            <a:ea typeface="+mn-ea"/>
                          </a:rPr>
                          <m:t>(</m:t>
                        </m:r>
                        <m:sSub>
                          <m:sSubPr>
                            <m:ctrlPr>
                              <a:rPr lang="en-GB" sz="2100" b="0" i="1" smtClean="0">
                                <a:solidFill>
                                  <a:schemeClr val="tx2"/>
                                </a:solidFill>
                                <a:latin typeface="Cambria Math" panose="02040503050406030204" pitchFamily="18" charset="0"/>
                                <a:ea typeface="+mn-ea"/>
                              </a:rPr>
                            </m:ctrlPr>
                          </m:sSubPr>
                          <m:e>
                            <m:r>
                              <a:rPr lang="en-GB" sz="2100" b="0" i="1" smtClean="0">
                                <a:solidFill>
                                  <a:schemeClr val="tx2"/>
                                </a:solidFill>
                                <a:latin typeface="Cambria Math" panose="02040503050406030204" pitchFamily="18" charset="0"/>
                                <a:ea typeface="+mn-ea"/>
                              </a:rPr>
                              <m:t>𝑥</m:t>
                            </m:r>
                          </m:e>
                          <m:sub>
                            <m:r>
                              <a:rPr lang="en-GB" sz="2100" b="0" i="1" smtClean="0">
                                <a:solidFill>
                                  <a:schemeClr val="tx2"/>
                                </a:solidFill>
                                <a:latin typeface="Cambria Math" panose="02040503050406030204" pitchFamily="18" charset="0"/>
                                <a:ea typeface="+mn-ea"/>
                              </a:rPr>
                              <m:t>𝑡</m:t>
                            </m:r>
                          </m:sub>
                        </m:sSub>
                        <m:r>
                          <a:rPr lang="en-GB" sz="2100" b="0" i="1" smtClean="0">
                            <a:solidFill>
                              <a:schemeClr val="tx2"/>
                            </a:solidFill>
                            <a:latin typeface="Cambria Math" panose="02040503050406030204" pitchFamily="18" charset="0"/>
                            <a:ea typeface="+mn-ea"/>
                          </a:rPr>
                          <m:t>|</m:t>
                        </m:r>
                        <m:sSub>
                          <m:sSubPr>
                            <m:ctrlPr>
                              <a:rPr lang="en-GB" sz="2100" b="0" i="1" smtClean="0">
                                <a:solidFill>
                                  <a:schemeClr val="tx2"/>
                                </a:solidFill>
                                <a:latin typeface="Cambria Math" panose="02040503050406030204" pitchFamily="18" charset="0"/>
                                <a:ea typeface="+mn-ea"/>
                              </a:rPr>
                            </m:ctrlPr>
                          </m:sSubPr>
                          <m:e>
                            <m:r>
                              <a:rPr lang="en-GB" sz="2100" b="0" i="1" smtClean="0">
                                <a:solidFill>
                                  <a:schemeClr val="tx2"/>
                                </a:solidFill>
                                <a:latin typeface="Cambria Math" panose="02040503050406030204" pitchFamily="18" charset="0"/>
                                <a:ea typeface="+mn-ea"/>
                              </a:rPr>
                              <m:t>𝑢</m:t>
                            </m:r>
                          </m:e>
                          <m:sub>
                            <m:r>
                              <a:rPr lang="en-GB" sz="2100" b="0" i="1" smtClean="0">
                                <a:solidFill>
                                  <a:schemeClr val="tx2"/>
                                </a:solidFill>
                                <a:latin typeface="Cambria Math" panose="02040503050406030204" pitchFamily="18" charset="0"/>
                                <a:ea typeface="+mn-ea"/>
                              </a:rPr>
                              <m:t>𝑡</m:t>
                            </m:r>
                          </m:sub>
                        </m:sSub>
                        <m:r>
                          <a:rPr lang="en-GB" sz="2100" b="0" i="1" smtClean="0">
                            <a:solidFill>
                              <a:schemeClr val="tx2"/>
                            </a:solidFill>
                            <a:latin typeface="Cambria Math" panose="02040503050406030204" pitchFamily="18" charset="0"/>
                            <a:ea typeface="+mn-ea"/>
                          </a:rPr>
                          <m:t>,</m:t>
                        </m:r>
                      </m:e>
                    </m:nary>
                    <m:sSub>
                      <m:sSubPr>
                        <m:ctrlPr>
                          <a:rPr lang="en-GB" sz="2100" b="0" i="1" smtClean="0">
                            <a:solidFill>
                              <a:schemeClr val="tx2"/>
                            </a:solidFill>
                            <a:latin typeface="Cambria Math" panose="02040503050406030204" pitchFamily="18" charset="0"/>
                            <a:ea typeface="+mn-ea"/>
                          </a:rPr>
                        </m:ctrlPr>
                      </m:sSubPr>
                      <m:e>
                        <m:r>
                          <a:rPr lang="en-GB" sz="2100" b="0" i="1" smtClean="0">
                            <a:solidFill>
                              <a:schemeClr val="tx2"/>
                            </a:solidFill>
                            <a:latin typeface="Cambria Math" panose="02040503050406030204" pitchFamily="18" charset="0"/>
                            <a:ea typeface="+mn-ea"/>
                          </a:rPr>
                          <m:t>𝑥</m:t>
                        </m:r>
                      </m:e>
                      <m:sub>
                        <m:r>
                          <a:rPr lang="en-GB" sz="2100" b="0" i="1" smtClean="0">
                            <a:solidFill>
                              <a:schemeClr val="tx2"/>
                            </a:solidFill>
                            <a:latin typeface="Cambria Math" panose="02040503050406030204" pitchFamily="18" charset="0"/>
                            <a:ea typeface="+mn-ea"/>
                          </a:rPr>
                          <m:t>𝑡</m:t>
                        </m:r>
                        <m:r>
                          <a:rPr lang="en-GB" sz="2100" b="0" i="1" smtClean="0">
                            <a:solidFill>
                              <a:schemeClr val="tx2"/>
                            </a:solidFill>
                            <a:latin typeface="Cambria Math" panose="02040503050406030204" pitchFamily="18" charset="0"/>
                            <a:ea typeface="+mn-ea"/>
                          </a:rPr>
                          <m:t>−1</m:t>
                        </m:r>
                      </m:sub>
                    </m:sSub>
                    <m:r>
                      <a:rPr lang="en-GB" sz="2100" b="0" i="1" smtClean="0">
                        <a:solidFill>
                          <a:schemeClr val="tx2"/>
                        </a:solidFill>
                        <a:latin typeface="Cambria Math" panose="02040503050406030204" pitchFamily="18" charset="0"/>
                        <a:ea typeface="+mn-ea"/>
                      </a:rPr>
                      <m:t>)</m:t>
                    </m:r>
                    <m:r>
                      <a:rPr lang="en-GB" sz="2100" b="0" i="1" smtClean="0">
                        <a:solidFill>
                          <a:schemeClr val="tx2"/>
                        </a:solidFill>
                        <a:latin typeface="Cambria Math" panose="02040503050406030204" pitchFamily="18" charset="0"/>
                        <a:ea typeface="+mn-ea"/>
                      </a:rPr>
                      <m:t>𝑏𝑒𝑙</m:t>
                    </m:r>
                    <m:d>
                      <m:dPr>
                        <m:ctrlPr>
                          <a:rPr lang="en-GB" sz="2100" b="0" i="1" smtClean="0">
                            <a:solidFill>
                              <a:schemeClr val="tx2"/>
                            </a:solidFill>
                            <a:latin typeface="Cambria Math" panose="02040503050406030204" pitchFamily="18" charset="0"/>
                            <a:ea typeface="+mn-ea"/>
                          </a:rPr>
                        </m:ctrlPr>
                      </m:dPr>
                      <m:e>
                        <m:sSub>
                          <m:sSubPr>
                            <m:ctrlPr>
                              <a:rPr lang="en-GB" sz="2100" b="0" i="1" smtClean="0">
                                <a:solidFill>
                                  <a:schemeClr val="tx2"/>
                                </a:solidFill>
                                <a:latin typeface="Cambria Math" panose="02040503050406030204" pitchFamily="18" charset="0"/>
                                <a:ea typeface="+mn-ea"/>
                              </a:rPr>
                            </m:ctrlPr>
                          </m:sSubPr>
                          <m:e>
                            <m:r>
                              <a:rPr lang="en-GB" sz="2100" b="0" i="1" smtClean="0">
                                <a:solidFill>
                                  <a:schemeClr val="tx2"/>
                                </a:solidFill>
                                <a:latin typeface="Cambria Math" panose="02040503050406030204" pitchFamily="18" charset="0"/>
                                <a:ea typeface="+mn-ea"/>
                              </a:rPr>
                              <m:t>𝑥</m:t>
                            </m:r>
                          </m:e>
                          <m:sub>
                            <m:r>
                              <a:rPr lang="en-GB" sz="2100" b="0" i="1" smtClean="0">
                                <a:solidFill>
                                  <a:schemeClr val="tx2"/>
                                </a:solidFill>
                                <a:latin typeface="Cambria Math" panose="02040503050406030204" pitchFamily="18" charset="0"/>
                                <a:ea typeface="+mn-ea"/>
                              </a:rPr>
                              <m:t>𝑡</m:t>
                            </m:r>
                            <m:r>
                              <a:rPr lang="en-GB" sz="2100" b="0" i="1" smtClean="0">
                                <a:solidFill>
                                  <a:schemeClr val="tx2"/>
                                </a:solidFill>
                                <a:latin typeface="Cambria Math" panose="02040503050406030204" pitchFamily="18" charset="0"/>
                                <a:ea typeface="+mn-ea"/>
                              </a:rPr>
                              <m:t>−1</m:t>
                            </m:r>
                          </m:sub>
                        </m:sSub>
                      </m:e>
                    </m:d>
                    <m:r>
                      <a:rPr lang="en-GB" sz="2100" b="0" i="1" smtClean="0">
                        <a:solidFill>
                          <a:schemeClr val="tx2"/>
                        </a:solidFill>
                        <a:latin typeface="Cambria Math" panose="02040503050406030204" pitchFamily="18" charset="0"/>
                        <a:ea typeface="+mn-ea"/>
                      </a:rPr>
                      <m:t>𝑑𝑥</m:t>
                    </m:r>
                  </m:oMath>
                </a14:m>
                <a:endParaRPr lang="en-GB" sz="2100" b="0" dirty="0">
                  <a:solidFill>
                    <a:schemeClr val="tx2"/>
                  </a:solidFill>
                  <a:latin typeface="+mn-lt"/>
                  <a:ea typeface="+mn-ea"/>
                </a:endParaRPr>
              </a:p>
              <a:p>
                <a:pPr marL="457200" indent="-457200" eaLnBrk="1" hangingPunct="1">
                  <a:lnSpc>
                    <a:spcPct val="90000"/>
                  </a:lnSpc>
                  <a:spcBef>
                    <a:spcPts val="0"/>
                  </a:spcBef>
                  <a:spcAft>
                    <a:spcPts val="600"/>
                  </a:spcAft>
                  <a:buFont typeface="+mj-lt"/>
                  <a:buAutoNum type="arabicPeriod"/>
                </a:pPr>
                <a:r>
                  <a:rPr lang="en-GB" sz="2100" kern="1200" dirty="0">
                    <a:solidFill>
                      <a:schemeClr val="tx2"/>
                    </a:solidFill>
                    <a:latin typeface="+mn-lt"/>
                    <a:ea typeface="+mn-ea"/>
                    <a:cs typeface="+mn-cs"/>
                  </a:rPr>
                  <a:t>		</a:t>
                </a:r>
                <a14:m>
                  <m:oMath xmlns:m="http://schemas.openxmlformats.org/officeDocument/2006/math">
                    <m:r>
                      <a:rPr lang="en-GB" sz="2100" i="1">
                        <a:solidFill>
                          <a:schemeClr val="tx2"/>
                        </a:solidFill>
                        <a:latin typeface="Cambria Math" panose="02040503050406030204" pitchFamily="18" charset="0"/>
                      </a:rPr>
                      <m:t>𝑏𝑒𝑙</m:t>
                    </m:r>
                    <m:d>
                      <m:dPr>
                        <m:ctrlPr>
                          <a:rPr lang="en-GB" sz="2100" i="1">
                            <a:solidFill>
                              <a:schemeClr val="tx2"/>
                            </a:solidFill>
                            <a:latin typeface="Cambria Math" panose="02040503050406030204" pitchFamily="18" charset="0"/>
                          </a:rPr>
                        </m:ctrlPr>
                      </m:dPr>
                      <m:e>
                        <m:sSub>
                          <m:sSubPr>
                            <m:ctrlPr>
                              <a:rPr lang="en-GB" sz="2100" i="1">
                                <a:solidFill>
                                  <a:schemeClr val="tx2"/>
                                </a:solidFill>
                                <a:latin typeface="Cambria Math" panose="02040503050406030204" pitchFamily="18" charset="0"/>
                              </a:rPr>
                            </m:ctrlPr>
                          </m:sSubPr>
                          <m:e>
                            <m:r>
                              <a:rPr lang="en-GB" sz="2100" i="1">
                                <a:solidFill>
                                  <a:schemeClr val="tx2"/>
                                </a:solidFill>
                                <a:latin typeface="Cambria Math" panose="02040503050406030204" pitchFamily="18" charset="0"/>
                              </a:rPr>
                              <m:t>𝑥</m:t>
                            </m:r>
                          </m:e>
                          <m:sub>
                            <m:r>
                              <a:rPr lang="en-GB" sz="2100" i="1">
                                <a:solidFill>
                                  <a:schemeClr val="tx2"/>
                                </a:solidFill>
                                <a:latin typeface="Cambria Math" panose="02040503050406030204" pitchFamily="18" charset="0"/>
                              </a:rPr>
                              <m:t>𝑡</m:t>
                            </m:r>
                          </m:sub>
                        </m:sSub>
                      </m:e>
                    </m:d>
                    <m:r>
                      <a:rPr lang="en-GB" sz="2100" b="0" i="0" smtClean="0">
                        <a:solidFill>
                          <a:schemeClr val="tx2"/>
                        </a:solidFill>
                        <a:latin typeface="Cambria Math" panose="02040503050406030204" pitchFamily="18" charset="0"/>
                      </a:rPr>
                      <m:t>=</m:t>
                    </m:r>
                    <m:r>
                      <a:rPr lang="el-GR" sz="2100" i="1">
                        <a:solidFill>
                          <a:schemeClr val="tx2"/>
                        </a:solidFill>
                        <a:latin typeface="Cambria Math" panose="02040503050406030204" pitchFamily="18" charset="0"/>
                        <a:ea typeface="Cambria Math" panose="02040503050406030204" pitchFamily="18" charset="0"/>
                      </a:rPr>
                      <m:t>𝜂</m:t>
                    </m:r>
                    <m:r>
                      <a:rPr lang="en-GB" sz="2100" b="0" i="1" smtClean="0">
                        <a:solidFill>
                          <a:schemeClr val="tx2"/>
                        </a:solidFill>
                        <a:latin typeface="Cambria Math" panose="02040503050406030204" pitchFamily="18" charset="0"/>
                        <a:ea typeface="Cambria Math" panose="02040503050406030204" pitchFamily="18" charset="0"/>
                      </a:rPr>
                      <m:t>𝑝</m:t>
                    </m:r>
                    <m:d>
                      <m:dPr>
                        <m:ctrlPr>
                          <a:rPr lang="en-GB" sz="2100" b="0" i="1" smtClean="0">
                            <a:solidFill>
                              <a:schemeClr val="tx2"/>
                            </a:solidFill>
                            <a:latin typeface="Cambria Math" panose="02040503050406030204" pitchFamily="18" charset="0"/>
                            <a:ea typeface="Cambria Math" panose="02040503050406030204" pitchFamily="18" charset="0"/>
                          </a:rPr>
                        </m:ctrlPr>
                      </m:dPr>
                      <m:e>
                        <m:sSub>
                          <m:sSubPr>
                            <m:ctrlPr>
                              <a:rPr lang="en-GB" sz="2100" i="1" smtClean="0">
                                <a:solidFill>
                                  <a:schemeClr val="tx2"/>
                                </a:solidFill>
                                <a:latin typeface="Cambria Math" panose="02040503050406030204" pitchFamily="18" charset="0"/>
                              </a:rPr>
                            </m:ctrlPr>
                          </m:sSubPr>
                          <m:e>
                            <m:r>
                              <a:rPr lang="en-GB" sz="2100" b="0" i="1" smtClean="0">
                                <a:solidFill>
                                  <a:schemeClr val="tx2"/>
                                </a:solidFill>
                                <a:latin typeface="Cambria Math" panose="02040503050406030204" pitchFamily="18" charset="0"/>
                              </a:rPr>
                              <m:t>𝑧</m:t>
                            </m:r>
                          </m:e>
                          <m:sub>
                            <m:r>
                              <a:rPr lang="en-GB" sz="2100" i="1">
                                <a:solidFill>
                                  <a:schemeClr val="tx2"/>
                                </a:solidFill>
                                <a:latin typeface="Cambria Math" panose="02040503050406030204" pitchFamily="18" charset="0"/>
                              </a:rPr>
                              <m:t>𝑡</m:t>
                            </m:r>
                          </m:sub>
                        </m:sSub>
                      </m:e>
                      <m:e>
                        <m:sSub>
                          <m:sSubPr>
                            <m:ctrlPr>
                              <a:rPr lang="en-GB" sz="2100" i="1">
                                <a:solidFill>
                                  <a:schemeClr val="tx2"/>
                                </a:solidFill>
                                <a:latin typeface="Cambria Math" panose="02040503050406030204" pitchFamily="18" charset="0"/>
                              </a:rPr>
                            </m:ctrlPr>
                          </m:sSubPr>
                          <m:e>
                            <m:r>
                              <a:rPr lang="en-GB" sz="2100" i="1">
                                <a:solidFill>
                                  <a:schemeClr val="tx2"/>
                                </a:solidFill>
                                <a:latin typeface="Cambria Math" panose="02040503050406030204" pitchFamily="18" charset="0"/>
                              </a:rPr>
                              <m:t>𝑥</m:t>
                            </m:r>
                          </m:e>
                          <m:sub>
                            <m:r>
                              <a:rPr lang="en-GB" sz="2100" i="1">
                                <a:solidFill>
                                  <a:schemeClr val="tx2"/>
                                </a:solidFill>
                                <a:latin typeface="Cambria Math" panose="02040503050406030204" pitchFamily="18" charset="0"/>
                              </a:rPr>
                              <m:t>𝑡</m:t>
                            </m:r>
                          </m:sub>
                        </m:sSub>
                      </m:e>
                    </m:d>
                    <m:acc>
                      <m:accPr>
                        <m:chr m:val="̅"/>
                        <m:ctrlPr>
                          <a:rPr lang="en-GB" sz="2100" i="1">
                            <a:solidFill>
                              <a:schemeClr val="tx2"/>
                            </a:solidFill>
                            <a:latin typeface="Cambria Math" panose="02040503050406030204" pitchFamily="18" charset="0"/>
                          </a:rPr>
                        </m:ctrlPr>
                      </m:accPr>
                      <m:e>
                        <m:r>
                          <a:rPr lang="en-GB" sz="2100" i="1">
                            <a:solidFill>
                              <a:schemeClr val="tx2"/>
                            </a:solidFill>
                            <a:latin typeface="Cambria Math" panose="02040503050406030204" pitchFamily="18" charset="0"/>
                          </a:rPr>
                          <m:t>𝑏𝑒𝑙</m:t>
                        </m:r>
                      </m:e>
                    </m:acc>
                    <m:d>
                      <m:dPr>
                        <m:ctrlPr>
                          <a:rPr lang="en-GB" sz="2100" i="1">
                            <a:solidFill>
                              <a:schemeClr val="tx2"/>
                            </a:solidFill>
                            <a:latin typeface="Cambria Math" panose="02040503050406030204" pitchFamily="18" charset="0"/>
                          </a:rPr>
                        </m:ctrlPr>
                      </m:dPr>
                      <m:e>
                        <m:sSub>
                          <m:sSubPr>
                            <m:ctrlPr>
                              <a:rPr lang="en-GB" sz="2100" i="1">
                                <a:solidFill>
                                  <a:schemeClr val="tx2"/>
                                </a:solidFill>
                                <a:latin typeface="Cambria Math" panose="02040503050406030204" pitchFamily="18" charset="0"/>
                              </a:rPr>
                            </m:ctrlPr>
                          </m:sSubPr>
                          <m:e>
                            <m:r>
                              <a:rPr lang="en-GB" sz="2100" i="1">
                                <a:solidFill>
                                  <a:schemeClr val="tx2"/>
                                </a:solidFill>
                                <a:latin typeface="Cambria Math" panose="02040503050406030204" pitchFamily="18" charset="0"/>
                              </a:rPr>
                              <m:t>𝑥</m:t>
                            </m:r>
                          </m:e>
                          <m:sub>
                            <m:r>
                              <a:rPr lang="en-GB" sz="2100" i="1">
                                <a:solidFill>
                                  <a:schemeClr val="tx2"/>
                                </a:solidFill>
                                <a:latin typeface="Cambria Math" panose="02040503050406030204" pitchFamily="18" charset="0"/>
                              </a:rPr>
                              <m:t>𝑡</m:t>
                            </m:r>
                          </m:sub>
                        </m:sSub>
                      </m:e>
                    </m:d>
                  </m:oMath>
                </a14:m>
                <a:endParaRPr lang="en-GB" sz="2100" dirty="0">
                  <a:solidFill>
                    <a:schemeClr val="tx2"/>
                  </a:solidFill>
                </a:endParaRPr>
              </a:p>
              <a:p>
                <a:pPr marL="457200" indent="-457200" eaLnBrk="1" hangingPunct="1">
                  <a:lnSpc>
                    <a:spcPct val="90000"/>
                  </a:lnSpc>
                  <a:spcBef>
                    <a:spcPts val="0"/>
                  </a:spcBef>
                  <a:spcAft>
                    <a:spcPts val="600"/>
                  </a:spcAft>
                  <a:buFont typeface="+mj-lt"/>
                  <a:buAutoNum type="arabicPeriod"/>
                </a:pPr>
                <a:r>
                  <a:rPr lang="en-GB" sz="2100" kern="1200" dirty="0">
                    <a:solidFill>
                      <a:schemeClr val="tx2"/>
                    </a:solidFill>
                    <a:latin typeface="+mn-lt"/>
                    <a:ea typeface="+mn-ea"/>
                    <a:cs typeface="+mn-cs"/>
                  </a:rPr>
                  <a:t>	}	</a:t>
                </a:r>
                <a:endParaRPr lang="en-GB" sz="2100" dirty="0">
                  <a:solidFill>
                    <a:schemeClr val="tx2"/>
                  </a:solidFill>
                  <a:latin typeface="+mn-lt"/>
                  <a:ea typeface="+mn-ea"/>
                </a:endParaRPr>
              </a:p>
              <a:p>
                <a:pPr marL="457200" indent="-457200" eaLnBrk="1" hangingPunct="1">
                  <a:lnSpc>
                    <a:spcPct val="90000"/>
                  </a:lnSpc>
                  <a:spcBef>
                    <a:spcPts val="0"/>
                  </a:spcBef>
                  <a:spcAft>
                    <a:spcPts val="600"/>
                  </a:spcAft>
                  <a:buFont typeface="+mj-lt"/>
                  <a:buAutoNum type="arabicPeriod"/>
                </a:pPr>
                <a:r>
                  <a:rPr lang="en-GB" sz="2100" kern="1200" dirty="0">
                    <a:solidFill>
                      <a:schemeClr val="tx2"/>
                    </a:solidFill>
                    <a:latin typeface="+mn-lt"/>
                    <a:ea typeface="+mn-ea"/>
                    <a:cs typeface="+mn-cs"/>
                  </a:rPr>
                  <a:t>	return </a:t>
                </a:r>
                <a14:m>
                  <m:oMath xmlns:m="http://schemas.openxmlformats.org/officeDocument/2006/math">
                    <m:r>
                      <a:rPr lang="en-GB" sz="2100" i="1">
                        <a:solidFill>
                          <a:schemeClr val="tx2"/>
                        </a:solidFill>
                        <a:latin typeface="Cambria Math" panose="02040503050406030204" pitchFamily="18" charset="0"/>
                      </a:rPr>
                      <m:t>𝑏𝑒𝑙</m:t>
                    </m:r>
                    <m:d>
                      <m:dPr>
                        <m:ctrlPr>
                          <a:rPr lang="en-GB" sz="2100" i="1">
                            <a:solidFill>
                              <a:schemeClr val="tx2"/>
                            </a:solidFill>
                            <a:latin typeface="Cambria Math" panose="02040503050406030204" pitchFamily="18" charset="0"/>
                          </a:rPr>
                        </m:ctrlPr>
                      </m:dPr>
                      <m:e>
                        <m:sSub>
                          <m:sSubPr>
                            <m:ctrlPr>
                              <a:rPr lang="en-GB" sz="2100" i="1">
                                <a:solidFill>
                                  <a:schemeClr val="tx2"/>
                                </a:solidFill>
                                <a:latin typeface="Cambria Math" panose="02040503050406030204" pitchFamily="18" charset="0"/>
                              </a:rPr>
                            </m:ctrlPr>
                          </m:sSubPr>
                          <m:e>
                            <m:r>
                              <a:rPr lang="en-GB" sz="2100" i="1">
                                <a:solidFill>
                                  <a:schemeClr val="tx2"/>
                                </a:solidFill>
                                <a:latin typeface="Cambria Math" panose="02040503050406030204" pitchFamily="18" charset="0"/>
                              </a:rPr>
                              <m:t>𝑥</m:t>
                            </m:r>
                          </m:e>
                          <m:sub>
                            <m:r>
                              <a:rPr lang="en-GB" sz="2100" i="1">
                                <a:solidFill>
                                  <a:schemeClr val="tx2"/>
                                </a:solidFill>
                                <a:latin typeface="Cambria Math" panose="02040503050406030204" pitchFamily="18" charset="0"/>
                              </a:rPr>
                              <m:t>𝑡</m:t>
                            </m:r>
                          </m:sub>
                        </m:sSub>
                      </m:e>
                    </m:d>
                  </m:oMath>
                </a14:m>
                <a:endParaRPr lang="en-GB" sz="2100" kern="1200" dirty="0">
                  <a:solidFill>
                    <a:schemeClr val="tx2"/>
                  </a:solidFill>
                  <a:latin typeface="+mn-lt"/>
                  <a:ea typeface="+mn-ea"/>
                  <a:cs typeface="+mn-cs"/>
                </a:endParaRPr>
              </a:p>
            </p:txBody>
          </p:sp>
        </mc:Choice>
        <mc:Fallback xmlns="">
          <p:sp>
            <p:nvSpPr>
              <p:cNvPr id="6" name="TextBox 5">
                <a:extLst>
                  <a:ext uri="{FF2B5EF4-FFF2-40B4-BE49-F238E27FC236}">
                    <a16:creationId xmlns:a16="http://schemas.microsoft.com/office/drawing/2014/main" id="{8E015022-7081-460E-8FCF-3FEEBCEFAF03}"/>
                  </a:ext>
                </a:extLst>
              </p:cNvPr>
              <p:cNvSpPr txBox="1">
                <a:spLocks noRot="1" noChangeAspect="1" noMove="1" noResize="1" noEditPoints="1" noAdjustHandles="1" noChangeArrowheads="1" noChangeShapeType="1" noTextEdit="1"/>
              </p:cNvSpPr>
              <p:nvPr/>
            </p:nvSpPr>
            <p:spPr>
              <a:xfrm>
                <a:off x="3397752" y="2029039"/>
                <a:ext cx="6757416" cy="2556469"/>
              </a:xfrm>
              <a:prstGeom prst="rect">
                <a:avLst/>
              </a:prstGeom>
              <a:blipFill>
                <a:blip r:embed="rId3"/>
                <a:stretch>
                  <a:fillRect l="-2435" t="-4773" b="-5728"/>
                </a:stretch>
              </a:blipFill>
            </p:spPr>
            <p:txBody>
              <a:bodyPr/>
              <a:lstStyle/>
              <a:p>
                <a:r>
                  <a:rPr lang="en-GB">
                    <a:noFill/>
                  </a:rPr>
                  <a:t> </a:t>
                </a:r>
              </a:p>
            </p:txBody>
          </p:sp>
        </mc:Fallback>
      </mc:AlternateContent>
    </p:spTree>
    <p:extLst>
      <p:ext uri="{BB962C8B-B14F-4D97-AF65-F5344CB8AC3E}">
        <p14:creationId xmlns:p14="http://schemas.microsoft.com/office/powerpoint/2010/main" val="3936197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31270-1897-4F36-B608-15B288671068}"/>
              </a:ext>
            </a:extLst>
          </p:cNvPr>
          <p:cNvSpPr>
            <a:spLocks noGrp="1"/>
          </p:cNvSpPr>
          <p:nvPr>
            <p:ph type="title"/>
          </p:nvPr>
        </p:nvSpPr>
        <p:spPr/>
        <p:txBody>
          <a:bodyPr/>
          <a:lstStyle/>
          <a:p>
            <a:r>
              <a:rPr lang="en-US" altLang="zh-CN" dirty="0"/>
              <a:t>Approximations of Bayes Filter</a:t>
            </a:r>
            <a:endParaRPr lang="en-GB" dirty="0"/>
          </a:p>
        </p:txBody>
      </p:sp>
      <p:sp>
        <p:nvSpPr>
          <p:cNvPr id="3" name="Content Placeholder 2">
            <a:extLst>
              <a:ext uri="{FF2B5EF4-FFF2-40B4-BE49-F238E27FC236}">
                <a16:creationId xmlns:a16="http://schemas.microsoft.com/office/drawing/2014/main" id="{B87E0905-90DE-4C74-AC14-E433944DB7A4}"/>
              </a:ext>
            </a:extLst>
          </p:cNvPr>
          <p:cNvSpPr>
            <a:spLocks noGrp="1"/>
          </p:cNvSpPr>
          <p:nvPr>
            <p:ph idx="1"/>
          </p:nvPr>
        </p:nvSpPr>
        <p:spPr/>
        <p:txBody>
          <a:bodyPr/>
          <a:lstStyle/>
          <a:p>
            <a:r>
              <a:rPr lang="en-GB" dirty="0"/>
              <a:t>Algorithms:</a:t>
            </a:r>
          </a:p>
          <a:p>
            <a:pPr lvl="1"/>
            <a:r>
              <a:rPr lang="en-GB" dirty="0"/>
              <a:t>Kalman filter</a:t>
            </a:r>
          </a:p>
          <a:p>
            <a:pPr lvl="1"/>
            <a:r>
              <a:rPr lang="en-GB" dirty="0"/>
              <a:t>Particle filter </a:t>
            </a:r>
          </a:p>
          <a:p>
            <a:pPr lvl="1"/>
            <a:r>
              <a:rPr lang="en-US" altLang="zh-CN" dirty="0"/>
              <a:t>Rao-</a:t>
            </a:r>
            <a:r>
              <a:rPr lang="en-US" altLang="zh-CN" dirty="0" err="1"/>
              <a:t>Blackwellized</a:t>
            </a:r>
            <a:r>
              <a:rPr lang="en-US" altLang="zh-CN" dirty="0"/>
              <a:t> Particle Filter (RBPF)</a:t>
            </a:r>
          </a:p>
        </p:txBody>
      </p:sp>
      <p:sp>
        <p:nvSpPr>
          <p:cNvPr id="5" name="Rectangle: Rounded Corners 4">
            <a:extLst>
              <a:ext uri="{FF2B5EF4-FFF2-40B4-BE49-F238E27FC236}">
                <a16:creationId xmlns:a16="http://schemas.microsoft.com/office/drawing/2014/main" id="{D932DC8A-002B-4019-A4C7-9BECC2B730F6}"/>
              </a:ext>
            </a:extLst>
          </p:cNvPr>
          <p:cNvSpPr/>
          <p:nvPr/>
        </p:nvSpPr>
        <p:spPr>
          <a:xfrm>
            <a:off x="3530805" y="4303497"/>
            <a:ext cx="1408387" cy="5470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Prediction</a:t>
            </a:r>
          </a:p>
        </p:txBody>
      </p:sp>
      <p:sp>
        <p:nvSpPr>
          <p:cNvPr id="6" name="Rectangle: Rounded Corners 5">
            <a:extLst>
              <a:ext uri="{FF2B5EF4-FFF2-40B4-BE49-F238E27FC236}">
                <a16:creationId xmlns:a16="http://schemas.microsoft.com/office/drawing/2014/main" id="{659868B7-7CDA-4F2B-BE92-E4A4EEEC1689}"/>
              </a:ext>
            </a:extLst>
          </p:cNvPr>
          <p:cNvSpPr/>
          <p:nvPr/>
        </p:nvSpPr>
        <p:spPr>
          <a:xfrm>
            <a:off x="5364860" y="4303495"/>
            <a:ext cx="1408387" cy="5470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Update</a:t>
            </a:r>
          </a:p>
        </p:txBody>
      </p:sp>
      <p:sp>
        <p:nvSpPr>
          <p:cNvPr id="7" name="Rectangle: Rounded Corners 6">
            <a:extLst>
              <a:ext uri="{FF2B5EF4-FFF2-40B4-BE49-F238E27FC236}">
                <a16:creationId xmlns:a16="http://schemas.microsoft.com/office/drawing/2014/main" id="{4FDD5F5B-2AC0-4DB2-B744-43361376262F}"/>
              </a:ext>
            </a:extLst>
          </p:cNvPr>
          <p:cNvSpPr/>
          <p:nvPr/>
        </p:nvSpPr>
        <p:spPr>
          <a:xfrm>
            <a:off x="7198915" y="4303494"/>
            <a:ext cx="1408387" cy="5470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Pose estimation</a:t>
            </a:r>
          </a:p>
        </p:txBody>
      </p:sp>
      <p:sp>
        <p:nvSpPr>
          <p:cNvPr id="8" name="Rectangle: Rounded Corners 7">
            <a:extLst>
              <a:ext uri="{FF2B5EF4-FFF2-40B4-BE49-F238E27FC236}">
                <a16:creationId xmlns:a16="http://schemas.microsoft.com/office/drawing/2014/main" id="{A1232910-E4DD-4DC2-9C01-2B6B1D500746}"/>
              </a:ext>
            </a:extLst>
          </p:cNvPr>
          <p:cNvSpPr/>
          <p:nvPr/>
        </p:nvSpPr>
        <p:spPr>
          <a:xfrm>
            <a:off x="9032970" y="4303494"/>
            <a:ext cx="1529257" cy="5470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Resampling</a:t>
            </a:r>
          </a:p>
        </p:txBody>
      </p:sp>
      <p:sp>
        <p:nvSpPr>
          <p:cNvPr id="9" name="Rectangle: Rounded Corners 8">
            <a:extLst>
              <a:ext uri="{FF2B5EF4-FFF2-40B4-BE49-F238E27FC236}">
                <a16:creationId xmlns:a16="http://schemas.microsoft.com/office/drawing/2014/main" id="{7A00C71D-8031-473B-AE1F-324D9EF82011}"/>
              </a:ext>
            </a:extLst>
          </p:cNvPr>
          <p:cNvSpPr/>
          <p:nvPr/>
        </p:nvSpPr>
        <p:spPr>
          <a:xfrm>
            <a:off x="1575880" y="4303495"/>
            <a:ext cx="1529257" cy="5470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Initialization</a:t>
            </a:r>
          </a:p>
        </p:txBody>
      </p:sp>
      <p:sp>
        <p:nvSpPr>
          <p:cNvPr id="10" name="Arrow: Right 9">
            <a:extLst>
              <a:ext uri="{FF2B5EF4-FFF2-40B4-BE49-F238E27FC236}">
                <a16:creationId xmlns:a16="http://schemas.microsoft.com/office/drawing/2014/main" id="{7E67A1D6-88CA-4061-AC69-623340622E7E}"/>
              </a:ext>
            </a:extLst>
          </p:cNvPr>
          <p:cNvSpPr/>
          <p:nvPr/>
        </p:nvSpPr>
        <p:spPr>
          <a:xfrm>
            <a:off x="3157688" y="4484914"/>
            <a:ext cx="320565" cy="27350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rrow: Right 10">
            <a:extLst>
              <a:ext uri="{FF2B5EF4-FFF2-40B4-BE49-F238E27FC236}">
                <a16:creationId xmlns:a16="http://schemas.microsoft.com/office/drawing/2014/main" id="{7602C4B6-8612-4E9D-8793-5C4EFF28DBCD}"/>
              </a:ext>
            </a:extLst>
          </p:cNvPr>
          <p:cNvSpPr/>
          <p:nvPr/>
        </p:nvSpPr>
        <p:spPr>
          <a:xfrm>
            <a:off x="4991743" y="4440245"/>
            <a:ext cx="320565" cy="27350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Right 11">
            <a:extLst>
              <a:ext uri="{FF2B5EF4-FFF2-40B4-BE49-F238E27FC236}">
                <a16:creationId xmlns:a16="http://schemas.microsoft.com/office/drawing/2014/main" id="{73335352-1D8D-4F5F-9B6C-7C8824242D7D}"/>
              </a:ext>
            </a:extLst>
          </p:cNvPr>
          <p:cNvSpPr/>
          <p:nvPr/>
        </p:nvSpPr>
        <p:spPr>
          <a:xfrm>
            <a:off x="6825798" y="4440245"/>
            <a:ext cx="320565" cy="27350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extLst>
              <a:ext uri="{FF2B5EF4-FFF2-40B4-BE49-F238E27FC236}">
                <a16:creationId xmlns:a16="http://schemas.microsoft.com/office/drawing/2014/main" id="{4ED5E46D-E2E6-4A55-A5F2-A52D8031C064}"/>
              </a:ext>
            </a:extLst>
          </p:cNvPr>
          <p:cNvSpPr/>
          <p:nvPr/>
        </p:nvSpPr>
        <p:spPr>
          <a:xfrm>
            <a:off x="8659853" y="4440245"/>
            <a:ext cx="320565" cy="27350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rrow: U-Turn 13">
            <a:extLst>
              <a:ext uri="{FF2B5EF4-FFF2-40B4-BE49-F238E27FC236}">
                <a16:creationId xmlns:a16="http://schemas.microsoft.com/office/drawing/2014/main" id="{B229BEF3-4ED8-4A03-A71B-337E4286F099}"/>
              </a:ext>
            </a:extLst>
          </p:cNvPr>
          <p:cNvSpPr/>
          <p:nvPr/>
        </p:nvSpPr>
        <p:spPr>
          <a:xfrm rot="10800000">
            <a:off x="3888157" y="4898928"/>
            <a:ext cx="6053956" cy="882869"/>
          </a:xfrm>
          <a:prstGeom prst="uturnArrow">
            <a:avLst>
              <a:gd name="adj1" fmla="val 16830"/>
              <a:gd name="adj2" fmla="val 25000"/>
              <a:gd name="adj3" fmla="val 29200"/>
              <a:gd name="adj4" fmla="val 38090"/>
              <a:gd name="adj5"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5" name="Content Placeholder 2">
            <a:extLst>
              <a:ext uri="{FF2B5EF4-FFF2-40B4-BE49-F238E27FC236}">
                <a16:creationId xmlns:a16="http://schemas.microsoft.com/office/drawing/2014/main" id="{2D57100E-6762-42BA-9497-CE0439B0FB82}"/>
              </a:ext>
            </a:extLst>
          </p:cNvPr>
          <p:cNvSpPr txBox="1">
            <a:spLocks/>
          </p:cNvSpPr>
          <p:nvPr/>
        </p:nvSpPr>
        <p:spPr>
          <a:xfrm>
            <a:off x="453723" y="3335419"/>
            <a:ext cx="11180762" cy="4086225"/>
          </a:xfrm>
          <a:prstGeom prst="rect">
            <a:avLst/>
          </a:prstGeom>
        </p:spPr>
        <p:txBody>
          <a:bodyPr vert="horz" lIns="0" tIns="0" rIns="0" bIns="0" rtlCol="0">
            <a:noAutofit/>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672783" indent="-166688" algn="l" rtl="0" eaLnBrk="1" fontAlgn="base" hangingPunct="1">
              <a:lnSpc>
                <a:spcPct val="100000"/>
              </a:lnSpc>
              <a:spcBef>
                <a:spcPts val="0"/>
              </a:spcBef>
              <a:spcAft>
                <a:spcPts val="0"/>
              </a:spcAft>
              <a:buClr>
                <a:schemeClr val="accent1"/>
              </a:buClr>
              <a:buSzPct val="80000"/>
              <a:buFont typeface="Arial" charset="0"/>
              <a:buChar char="•"/>
              <a:defRPr kern="1200">
                <a:solidFill>
                  <a:schemeClr val="tx2"/>
                </a:solidFill>
                <a:latin typeface="+mn-lt"/>
                <a:ea typeface="ＭＳ Ｐゴシック" charset="0"/>
                <a:cs typeface="+mn-cs"/>
              </a:defRPr>
            </a:lvl2pPr>
            <a:lvl3pPr marL="94710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chemeClr val="tx2"/>
                </a:solidFill>
                <a:latin typeface="+mn-lt"/>
                <a:ea typeface="ＭＳ Ｐゴシック" charset="0"/>
                <a:cs typeface="+mn-cs"/>
              </a:defRPr>
            </a:lvl3pPr>
            <a:lvl4pPr marL="129317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chemeClr val="tx2"/>
                </a:solidFill>
                <a:latin typeface="+mn-lt"/>
                <a:ea typeface="ＭＳ Ｐゴシック" charset="0"/>
                <a:cs typeface="+mn-cs"/>
              </a:defRPr>
            </a:lvl4pPr>
            <a:lvl5pPr marL="151860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chemeClr val="tx2"/>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r>
              <a:rPr lang="en-GB" dirty="0"/>
              <a:t>For instance, particle filter:</a:t>
            </a:r>
          </a:p>
        </p:txBody>
      </p:sp>
      <p:sp>
        <p:nvSpPr>
          <p:cNvPr id="16" name="TextBox 15">
            <a:extLst>
              <a:ext uri="{FF2B5EF4-FFF2-40B4-BE49-F238E27FC236}">
                <a16:creationId xmlns:a16="http://schemas.microsoft.com/office/drawing/2014/main" id="{1DFCBDC3-0B41-4FB8-B6BA-21DAADEEE7FE}"/>
              </a:ext>
            </a:extLst>
          </p:cNvPr>
          <p:cNvSpPr txBox="1"/>
          <p:nvPr/>
        </p:nvSpPr>
        <p:spPr>
          <a:xfrm>
            <a:off x="2315123" y="3899349"/>
            <a:ext cx="286847"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ln w="0"/>
                <a:effectLst>
                  <a:outerShdw blurRad="38100" dist="19050" dir="2700000" algn="tl" rotWithShape="0">
                    <a:schemeClr val="dk1">
                      <a:alpha val="40000"/>
                    </a:schemeClr>
                  </a:outerShdw>
                </a:effectLst>
                <a:latin typeface="+mn-lt"/>
                <a:ea typeface="+mn-ea"/>
                <a:cs typeface="+mn-cs"/>
              </a:rPr>
              <a:t>1</a:t>
            </a:r>
          </a:p>
        </p:txBody>
      </p:sp>
      <p:sp>
        <p:nvSpPr>
          <p:cNvPr id="17" name="TextBox 16">
            <a:extLst>
              <a:ext uri="{FF2B5EF4-FFF2-40B4-BE49-F238E27FC236}">
                <a16:creationId xmlns:a16="http://schemas.microsoft.com/office/drawing/2014/main" id="{225D3587-943A-4E6B-ADF8-7055E7BCB538}"/>
              </a:ext>
            </a:extLst>
          </p:cNvPr>
          <p:cNvSpPr txBox="1"/>
          <p:nvPr/>
        </p:nvSpPr>
        <p:spPr>
          <a:xfrm>
            <a:off x="4181589" y="3920058"/>
            <a:ext cx="286847"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ln w="0"/>
                <a:effectLst>
                  <a:outerShdw blurRad="38100" dist="19050" dir="2700000" algn="tl" rotWithShape="0">
                    <a:schemeClr val="dk1">
                      <a:alpha val="40000"/>
                    </a:schemeClr>
                  </a:outerShdw>
                </a:effectLst>
                <a:latin typeface="+mn-lt"/>
                <a:ea typeface="+mn-ea"/>
                <a:cs typeface="+mn-cs"/>
              </a:rPr>
              <a:t>2</a:t>
            </a:r>
          </a:p>
        </p:txBody>
      </p:sp>
      <p:sp>
        <p:nvSpPr>
          <p:cNvPr id="18" name="TextBox 17">
            <a:extLst>
              <a:ext uri="{FF2B5EF4-FFF2-40B4-BE49-F238E27FC236}">
                <a16:creationId xmlns:a16="http://schemas.microsoft.com/office/drawing/2014/main" id="{8D4440D3-DAF4-4961-9739-D86660ADAAAA}"/>
              </a:ext>
            </a:extLst>
          </p:cNvPr>
          <p:cNvSpPr txBox="1"/>
          <p:nvPr/>
        </p:nvSpPr>
        <p:spPr>
          <a:xfrm>
            <a:off x="6096000" y="3920058"/>
            <a:ext cx="286847"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ln w="0"/>
                <a:effectLst>
                  <a:outerShdw blurRad="38100" dist="19050" dir="2700000" algn="tl" rotWithShape="0">
                    <a:schemeClr val="dk1">
                      <a:alpha val="40000"/>
                    </a:schemeClr>
                  </a:outerShdw>
                </a:effectLst>
                <a:latin typeface="+mn-lt"/>
                <a:ea typeface="+mn-ea"/>
                <a:cs typeface="+mn-cs"/>
              </a:rPr>
              <a:t>3</a:t>
            </a:r>
          </a:p>
        </p:txBody>
      </p:sp>
      <p:sp>
        <p:nvSpPr>
          <p:cNvPr id="19" name="TextBox 18">
            <a:extLst>
              <a:ext uri="{FF2B5EF4-FFF2-40B4-BE49-F238E27FC236}">
                <a16:creationId xmlns:a16="http://schemas.microsoft.com/office/drawing/2014/main" id="{195E7EDB-225F-4F52-A7EA-52E89E1295EE}"/>
              </a:ext>
            </a:extLst>
          </p:cNvPr>
          <p:cNvSpPr txBox="1"/>
          <p:nvPr/>
        </p:nvSpPr>
        <p:spPr>
          <a:xfrm>
            <a:off x="7894048" y="3899349"/>
            <a:ext cx="527704"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ln w="0"/>
                <a:effectLst>
                  <a:outerShdw blurRad="38100" dist="19050" dir="2700000" algn="tl" rotWithShape="0">
                    <a:schemeClr val="dk1">
                      <a:alpha val="40000"/>
                    </a:schemeClr>
                  </a:outerShdw>
                </a:effectLst>
                <a:latin typeface="+mn-lt"/>
                <a:ea typeface="+mn-ea"/>
              </a:rPr>
              <a:t>4</a:t>
            </a:r>
            <a:endParaRPr lang="en-GB" sz="2100" kern="1200" dirty="0">
              <a:ln w="0"/>
              <a:effectLst>
                <a:outerShdw blurRad="38100" dist="19050" dir="2700000" algn="tl" rotWithShape="0">
                  <a:schemeClr val="dk1">
                    <a:alpha val="40000"/>
                  </a:schemeClr>
                </a:outerShdw>
              </a:effectLst>
              <a:latin typeface="+mn-lt"/>
              <a:ea typeface="+mn-ea"/>
              <a:cs typeface="+mn-cs"/>
            </a:endParaRPr>
          </a:p>
        </p:txBody>
      </p:sp>
      <p:sp>
        <p:nvSpPr>
          <p:cNvPr id="20" name="TextBox 19">
            <a:extLst>
              <a:ext uri="{FF2B5EF4-FFF2-40B4-BE49-F238E27FC236}">
                <a16:creationId xmlns:a16="http://schemas.microsoft.com/office/drawing/2014/main" id="{00553D1A-922E-4453-BDF8-64880C3FEA3E}"/>
              </a:ext>
            </a:extLst>
          </p:cNvPr>
          <p:cNvSpPr txBox="1"/>
          <p:nvPr/>
        </p:nvSpPr>
        <p:spPr>
          <a:xfrm>
            <a:off x="9760514" y="3899348"/>
            <a:ext cx="527704"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ln w="0"/>
                <a:effectLst>
                  <a:outerShdw blurRad="38100" dist="19050" dir="2700000" algn="tl" rotWithShape="0">
                    <a:schemeClr val="dk1">
                      <a:alpha val="40000"/>
                    </a:schemeClr>
                  </a:outerShdw>
                </a:effectLst>
                <a:latin typeface="+mn-lt"/>
                <a:ea typeface="+mn-ea"/>
                <a:cs typeface="+mn-cs"/>
              </a:rPr>
              <a:t>5</a:t>
            </a:r>
          </a:p>
        </p:txBody>
      </p:sp>
    </p:spTree>
    <p:extLst>
      <p:ext uri="{BB962C8B-B14F-4D97-AF65-F5344CB8AC3E}">
        <p14:creationId xmlns:p14="http://schemas.microsoft.com/office/powerpoint/2010/main" val="645459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283B-9D56-42AB-BD66-CA2959C92CC7}"/>
              </a:ext>
            </a:extLst>
          </p:cNvPr>
          <p:cNvSpPr>
            <a:spLocks noGrp="1"/>
          </p:cNvSpPr>
          <p:nvPr>
            <p:ph type="title"/>
          </p:nvPr>
        </p:nvSpPr>
        <p:spPr/>
        <p:txBody>
          <a:bodyPr/>
          <a:lstStyle/>
          <a:p>
            <a:r>
              <a:rPr lang="en-GB" dirty="0"/>
              <a:t>Map</a:t>
            </a:r>
          </a:p>
        </p:txBody>
      </p:sp>
      <p:sp>
        <p:nvSpPr>
          <p:cNvPr id="3" name="Content Placeholder 2">
            <a:extLst>
              <a:ext uri="{FF2B5EF4-FFF2-40B4-BE49-F238E27FC236}">
                <a16:creationId xmlns:a16="http://schemas.microsoft.com/office/drawing/2014/main" id="{4E39E2DF-5862-4C95-8C21-887C38DA2EAE}"/>
              </a:ext>
            </a:extLst>
          </p:cNvPr>
          <p:cNvSpPr>
            <a:spLocks noGrp="1"/>
          </p:cNvSpPr>
          <p:nvPr>
            <p:ph idx="1"/>
          </p:nvPr>
        </p:nvSpPr>
        <p:spPr/>
        <p:txBody>
          <a:bodyPr/>
          <a:lstStyle/>
          <a:p>
            <a:r>
              <a:rPr lang="en-GB" dirty="0"/>
              <a:t>2D occupancy grid map (OGM)</a:t>
            </a:r>
          </a:p>
          <a:p>
            <a:r>
              <a:rPr lang="en-GB" dirty="0"/>
              <a:t>Occupancy probability occ = (255-color)/255. Value 0</a:t>
            </a:r>
            <a:r>
              <a:rPr lang="en-GB" dirty="0">
                <a:sym typeface="Wingdings" panose="05000000000000000000" pitchFamily="2" charset="2"/>
              </a:rPr>
              <a:t>not occupied, 1occupied</a:t>
            </a:r>
          </a:p>
          <a:p>
            <a:r>
              <a:rPr lang="en-GB" dirty="0">
                <a:sym typeface="Wingdings" panose="05000000000000000000" pitchFamily="2" charset="2"/>
              </a:rPr>
              <a:t>The occupancy probability is then converted to an integer between 0 and 100. “-1” means unknown area.</a:t>
            </a:r>
          </a:p>
          <a:p>
            <a:r>
              <a:rPr lang="en-GB" dirty="0"/>
              <a:t>Area is represented as a greyscale value (0-255).</a:t>
            </a:r>
          </a:p>
          <a:p>
            <a:pPr lvl="1"/>
            <a:r>
              <a:rPr lang="en-GB" b="1" dirty="0"/>
              <a:t>White</a:t>
            </a:r>
            <a:r>
              <a:rPr lang="en-GB" dirty="0"/>
              <a:t>: free to move</a:t>
            </a:r>
          </a:p>
          <a:p>
            <a:pPr lvl="1"/>
            <a:r>
              <a:rPr lang="en-GB" b="1" dirty="0"/>
              <a:t>Black</a:t>
            </a:r>
            <a:r>
              <a:rPr lang="en-GB" dirty="0"/>
              <a:t>: occupied and cannot move</a:t>
            </a:r>
          </a:p>
          <a:p>
            <a:pPr lvl="1"/>
            <a:r>
              <a:rPr lang="en-GB" b="1" dirty="0"/>
              <a:t>Grey</a:t>
            </a:r>
            <a:r>
              <a:rPr lang="en-GB" dirty="0"/>
              <a:t>: unknown area</a:t>
            </a:r>
            <a:endParaRPr lang="en-GB" dirty="0">
              <a:sym typeface="Wingdings" panose="05000000000000000000" pitchFamily="2" charset="2"/>
            </a:endParaRPr>
          </a:p>
          <a:p>
            <a:r>
              <a:rPr lang="en-GB" dirty="0">
                <a:sym typeface="Wingdings" panose="05000000000000000000" pitchFamily="2" charset="2"/>
              </a:rPr>
              <a:t>Saved in a .pgm file (map details) and .yaml (map information)</a:t>
            </a:r>
          </a:p>
          <a:p>
            <a:endParaRPr lang="en-GB" dirty="0">
              <a:sym typeface="Wingdings" panose="05000000000000000000" pitchFamily="2" charset="2"/>
            </a:endParaRPr>
          </a:p>
          <a:p>
            <a:endParaRPr lang="en-GB" dirty="0"/>
          </a:p>
        </p:txBody>
      </p:sp>
      <p:pic>
        <p:nvPicPr>
          <p:cNvPr id="4" name="Picture 3">
            <a:extLst>
              <a:ext uri="{FF2B5EF4-FFF2-40B4-BE49-F238E27FC236}">
                <a16:creationId xmlns:a16="http://schemas.microsoft.com/office/drawing/2014/main" id="{062D31B8-671A-46BB-9874-5CEE79040929}"/>
              </a:ext>
            </a:extLst>
          </p:cNvPr>
          <p:cNvPicPr>
            <a:picLocks noChangeAspect="1"/>
          </p:cNvPicPr>
          <p:nvPr/>
        </p:nvPicPr>
        <p:blipFill rotWithShape="1">
          <a:blip r:embed="rId3"/>
          <a:srcRect b="8644"/>
          <a:stretch/>
        </p:blipFill>
        <p:spPr>
          <a:xfrm>
            <a:off x="9014371" y="2941582"/>
            <a:ext cx="2499634" cy="2624111"/>
          </a:xfrm>
          <a:prstGeom prst="rect">
            <a:avLst/>
          </a:prstGeom>
        </p:spPr>
      </p:pic>
    </p:spTree>
    <p:extLst>
      <p:ext uri="{BB962C8B-B14F-4D97-AF65-F5344CB8AC3E}">
        <p14:creationId xmlns:p14="http://schemas.microsoft.com/office/powerpoint/2010/main" val="351465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4D6D7A83-0980-4AD6-AEBE-AD01CD2CEC85}"/>
              </a:ext>
            </a:extLst>
          </p:cNvPr>
          <p:cNvCxnSpPr>
            <a:cxnSpLocks/>
          </p:cNvCxnSpPr>
          <p:nvPr/>
        </p:nvCxnSpPr>
        <p:spPr>
          <a:xfrm>
            <a:off x="7725217" y="3269319"/>
            <a:ext cx="0" cy="3026070"/>
          </a:xfrm>
          <a:prstGeom prst="line">
            <a:avLst/>
          </a:prstGeom>
          <a:ln w="28575">
            <a:solidFill>
              <a:schemeClr val="bg1">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192C8EC-AE78-457E-A5A7-5A24956399FD}"/>
              </a:ext>
            </a:extLst>
          </p:cNvPr>
          <p:cNvCxnSpPr>
            <a:cxnSpLocks/>
          </p:cNvCxnSpPr>
          <p:nvPr/>
        </p:nvCxnSpPr>
        <p:spPr>
          <a:xfrm>
            <a:off x="7156790" y="2034466"/>
            <a:ext cx="0" cy="3388333"/>
          </a:xfrm>
          <a:prstGeom prst="line">
            <a:avLst/>
          </a:prstGeom>
          <a:ln w="28575">
            <a:solidFill>
              <a:schemeClr val="bg1">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0674119-4DC8-4F20-8E82-E474C40B3E70}"/>
              </a:ext>
            </a:extLst>
          </p:cNvPr>
          <p:cNvCxnSpPr/>
          <p:nvPr/>
        </p:nvCxnSpPr>
        <p:spPr>
          <a:xfrm>
            <a:off x="6935093" y="1693131"/>
            <a:ext cx="0" cy="3756989"/>
          </a:xfrm>
          <a:prstGeom prst="line">
            <a:avLst/>
          </a:prstGeom>
          <a:ln w="28575">
            <a:solidFill>
              <a:schemeClr val="bg1">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206C2F9-22F5-474B-83B0-58AB65E959F8}"/>
              </a:ext>
            </a:extLst>
          </p:cNvPr>
          <p:cNvCxnSpPr>
            <a:cxnSpLocks/>
          </p:cNvCxnSpPr>
          <p:nvPr/>
        </p:nvCxnSpPr>
        <p:spPr>
          <a:xfrm>
            <a:off x="6805965" y="1694146"/>
            <a:ext cx="943902" cy="227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960977A2-0C24-4C1B-A055-F132875C4845}"/>
              </a:ext>
            </a:extLst>
          </p:cNvPr>
          <p:cNvCxnSpPr>
            <a:cxnSpLocks/>
          </p:cNvCxnSpPr>
          <p:nvPr/>
        </p:nvCxnSpPr>
        <p:spPr>
          <a:xfrm>
            <a:off x="6814314" y="2004322"/>
            <a:ext cx="943902" cy="227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69060CDA-21DE-4E1F-BFF6-CAF19406118E}"/>
              </a:ext>
            </a:extLst>
          </p:cNvPr>
          <p:cNvCxnSpPr>
            <a:cxnSpLocks/>
          </p:cNvCxnSpPr>
          <p:nvPr/>
        </p:nvCxnSpPr>
        <p:spPr>
          <a:xfrm>
            <a:off x="6801951" y="2219522"/>
            <a:ext cx="1451853" cy="0"/>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BD9AAC7-232D-4449-A427-BFEA6119ED68}"/>
              </a:ext>
            </a:extLst>
          </p:cNvPr>
          <p:cNvCxnSpPr>
            <a:cxnSpLocks/>
          </p:cNvCxnSpPr>
          <p:nvPr/>
        </p:nvCxnSpPr>
        <p:spPr>
          <a:xfrm>
            <a:off x="6814314" y="3249222"/>
            <a:ext cx="1451853" cy="0"/>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852CF950-7E16-4524-9CBE-A43190E2C3D3}"/>
              </a:ext>
            </a:extLst>
          </p:cNvPr>
          <p:cNvCxnSpPr>
            <a:cxnSpLocks/>
          </p:cNvCxnSpPr>
          <p:nvPr/>
        </p:nvCxnSpPr>
        <p:spPr>
          <a:xfrm>
            <a:off x="6814314" y="3456339"/>
            <a:ext cx="2631376" cy="0"/>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AC37420-6CBF-48E5-A1A4-BEEA5137B774}"/>
              </a:ext>
            </a:extLst>
          </p:cNvPr>
          <p:cNvCxnSpPr>
            <a:cxnSpLocks/>
          </p:cNvCxnSpPr>
          <p:nvPr/>
        </p:nvCxnSpPr>
        <p:spPr>
          <a:xfrm>
            <a:off x="6814314" y="4474009"/>
            <a:ext cx="2631376" cy="0"/>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B73FDD6-41B4-40BD-B1F0-408ED4B4D083}"/>
              </a:ext>
            </a:extLst>
          </p:cNvPr>
          <p:cNvSpPr>
            <a:spLocks noGrp="1"/>
          </p:cNvSpPr>
          <p:nvPr>
            <p:ph type="title"/>
          </p:nvPr>
        </p:nvSpPr>
        <p:spPr/>
        <p:txBody>
          <a:bodyPr/>
          <a:lstStyle/>
          <a:p>
            <a:r>
              <a:rPr lang="en-GB" dirty="0"/>
              <a:t>Navigation</a:t>
            </a:r>
          </a:p>
        </p:txBody>
      </p:sp>
      <p:sp>
        <p:nvSpPr>
          <p:cNvPr id="3" name="Content Placeholder 2">
            <a:extLst>
              <a:ext uri="{FF2B5EF4-FFF2-40B4-BE49-F238E27FC236}">
                <a16:creationId xmlns:a16="http://schemas.microsoft.com/office/drawing/2014/main" id="{55626B88-8B6E-4AC9-B91C-430865A68E17}"/>
              </a:ext>
            </a:extLst>
          </p:cNvPr>
          <p:cNvSpPr>
            <a:spLocks noGrp="1"/>
          </p:cNvSpPr>
          <p:nvPr>
            <p:ph idx="1"/>
          </p:nvPr>
        </p:nvSpPr>
        <p:spPr>
          <a:xfrm>
            <a:off x="492125" y="1479468"/>
            <a:ext cx="5319165" cy="4086225"/>
          </a:xfrm>
        </p:spPr>
        <p:txBody>
          <a:bodyPr/>
          <a:lstStyle/>
          <a:p>
            <a:r>
              <a:rPr lang="en-GB" dirty="0"/>
              <a:t>Costmap</a:t>
            </a:r>
          </a:p>
          <a:p>
            <a:pPr lvl="1"/>
            <a:r>
              <a:rPr lang="en-GB" dirty="0"/>
              <a:t>Global</a:t>
            </a:r>
          </a:p>
          <a:p>
            <a:pPr lvl="1"/>
            <a:r>
              <a:rPr lang="en-GB" dirty="0"/>
              <a:t>Local</a:t>
            </a:r>
          </a:p>
          <a:p>
            <a:pPr lvl="1"/>
            <a:endParaRPr lang="en-GB" dirty="0"/>
          </a:p>
          <a:p>
            <a:pPr lvl="1"/>
            <a:endParaRPr lang="en-GB" dirty="0"/>
          </a:p>
        </p:txBody>
      </p:sp>
      <p:cxnSp>
        <p:nvCxnSpPr>
          <p:cNvPr id="9" name="Straight Arrow Connector 8">
            <a:extLst>
              <a:ext uri="{FF2B5EF4-FFF2-40B4-BE49-F238E27FC236}">
                <a16:creationId xmlns:a16="http://schemas.microsoft.com/office/drawing/2014/main" id="{9DAD9607-FBD1-418D-BE15-55FF15098D04}"/>
              </a:ext>
            </a:extLst>
          </p:cNvPr>
          <p:cNvCxnSpPr>
            <a:cxnSpLocks/>
          </p:cNvCxnSpPr>
          <p:nvPr/>
        </p:nvCxnSpPr>
        <p:spPr>
          <a:xfrm>
            <a:off x="6807744" y="4663854"/>
            <a:ext cx="4098053"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E8AB670-7F42-4208-9140-9130665E233B}"/>
              </a:ext>
            </a:extLst>
          </p:cNvPr>
          <p:cNvSpPr/>
          <p:nvPr/>
        </p:nvSpPr>
        <p:spPr>
          <a:xfrm>
            <a:off x="3378895" y="3546334"/>
            <a:ext cx="2681228" cy="1075173"/>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Area with low collision probability</a:t>
            </a:r>
          </a:p>
        </p:txBody>
      </p:sp>
      <p:sp>
        <p:nvSpPr>
          <p:cNvPr id="17" name="Rectangle 16">
            <a:extLst>
              <a:ext uri="{FF2B5EF4-FFF2-40B4-BE49-F238E27FC236}">
                <a16:creationId xmlns:a16="http://schemas.microsoft.com/office/drawing/2014/main" id="{4B9E749D-CABB-4AD9-B809-4E507A160873}"/>
              </a:ext>
            </a:extLst>
          </p:cNvPr>
          <p:cNvSpPr/>
          <p:nvPr/>
        </p:nvSpPr>
        <p:spPr>
          <a:xfrm>
            <a:off x="3045487" y="2766933"/>
            <a:ext cx="2996371" cy="34712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Areas with high collision probability</a:t>
            </a:r>
          </a:p>
        </p:txBody>
      </p:sp>
      <p:sp>
        <p:nvSpPr>
          <p:cNvPr id="19" name="Rectangle 18">
            <a:extLst>
              <a:ext uri="{FF2B5EF4-FFF2-40B4-BE49-F238E27FC236}">
                <a16:creationId xmlns:a16="http://schemas.microsoft.com/office/drawing/2014/main" id="{3FE1605A-9989-4174-9EBE-B8D9F2331633}"/>
              </a:ext>
            </a:extLst>
          </p:cNvPr>
          <p:cNvSpPr/>
          <p:nvPr/>
        </p:nvSpPr>
        <p:spPr>
          <a:xfrm>
            <a:off x="4489241" y="1636159"/>
            <a:ext cx="1562235" cy="357762"/>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Collision area</a:t>
            </a:r>
          </a:p>
        </p:txBody>
      </p:sp>
      <p:sp>
        <p:nvSpPr>
          <p:cNvPr id="20" name="TextBox 19">
            <a:extLst>
              <a:ext uri="{FF2B5EF4-FFF2-40B4-BE49-F238E27FC236}">
                <a16:creationId xmlns:a16="http://schemas.microsoft.com/office/drawing/2014/main" id="{3FF59224-1549-4E79-AF51-2F95D673BCFB}"/>
              </a:ext>
            </a:extLst>
          </p:cNvPr>
          <p:cNvSpPr txBox="1"/>
          <p:nvPr/>
        </p:nvSpPr>
        <p:spPr>
          <a:xfrm>
            <a:off x="8021920" y="4740411"/>
            <a:ext cx="2743200"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accent1"/>
                </a:solidFill>
                <a:latin typeface="+mn-lt"/>
                <a:ea typeface="+mn-ea"/>
                <a:cs typeface="+mn-cs"/>
              </a:rPr>
              <a:t>Distance from the robot</a:t>
            </a:r>
          </a:p>
        </p:txBody>
      </p:sp>
      <p:cxnSp>
        <p:nvCxnSpPr>
          <p:cNvPr id="24" name="Straight Connector 23">
            <a:extLst>
              <a:ext uri="{FF2B5EF4-FFF2-40B4-BE49-F238E27FC236}">
                <a16:creationId xmlns:a16="http://schemas.microsoft.com/office/drawing/2014/main" id="{03C9C7EB-E4A0-4689-9C10-97936613434A}"/>
              </a:ext>
            </a:extLst>
          </p:cNvPr>
          <p:cNvCxnSpPr/>
          <p:nvPr/>
        </p:nvCxnSpPr>
        <p:spPr>
          <a:xfrm>
            <a:off x="9509068" y="926961"/>
            <a:ext cx="0" cy="3756989"/>
          </a:xfrm>
          <a:prstGeom prst="line">
            <a:avLst/>
          </a:prstGeom>
          <a:ln w="28575">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4B8D088-2109-41A3-8FFA-DE7F22319E79}"/>
              </a:ext>
            </a:extLst>
          </p:cNvPr>
          <p:cNvCxnSpPr>
            <a:cxnSpLocks/>
            <a:stCxn id="37" idx="0"/>
          </p:cNvCxnSpPr>
          <p:nvPr/>
        </p:nvCxnSpPr>
        <p:spPr>
          <a:xfrm flipV="1">
            <a:off x="6805098" y="997301"/>
            <a:ext cx="2647" cy="409010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0AB576E-1351-4DD6-A761-60EE57252F34}"/>
              </a:ext>
            </a:extLst>
          </p:cNvPr>
          <p:cNvSpPr txBox="1"/>
          <p:nvPr/>
        </p:nvSpPr>
        <p:spPr>
          <a:xfrm>
            <a:off x="6967687" y="997299"/>
            <a:ext cx="1180671"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accent1"/>
                </a:solidFill>
                <a:latin typeface="+mn-lt"/>
                <a:ea typeface="+mn-ea"/>
                <a:cs typeface="+mn-cs"/>
              </a:rPr>
              <a:t>Cell value</a:t>
            </a:r>
          </a:p>
        </p:txBody>
      </p:sp>
      <p:sp>
        <p:nvSpPr>
          <p:cNvPr id="26" name="TextBox 25">
            <a:extLst>
              <a:ext uri="{FF2B5EF4-FFF2-40B4-BE49-F238E27FC236}">
                <a16:creationId xmlns:a16="http://schemas.microsoft.com/office/drawing/2014/main" id="{007C57DB-955A-4E7A-BE9B-C682028D7A11}"/>
              </a:ext>
            </a:extLst>
          </p:cNvPr>
          <p:cNvSpPr txBox="1"/>
          <p:nvPr/>
        </p:nvSpPr>
        <p:spPr>
          <a:xfrm>
            <a:off x="6458580" y="4663854"/>
            <a:ext cx="226078" cy="290849"/>
          </a:xfrm>
          <a:prstGeom prst="rect">
            <a:avLst/>
          </a:prstGeom>
          <a:noFill/>
        </p:spPr>
        <p:txBody>
          <a:bodyPr wrap="square" lIns="0" tIns="0" rIns="0" bIns="0" rtlCol="0">
            <a:spAutoFit/>
          </a:bodyPr>
          <a:lstStyle>
            <a:defPPr>
              <a:defRPr lang="en-US"/>
            </a:defPPr>
            <a:lvl1pPr marL="0" indent="0" defTabSz="914400" eaLnBrk="1" latinLnBrk="0" hangingPunct="1">
              <a:lnSpc>
                <a:spcPct val="90000"/>
              </a:lnSpc>
              <a:spcBef>
                <a:spcPts val="0"/>
              </a:spcBef>
              <a:spcAft>
                <a:spcPts val="600"/>
              </a:spcAft>
              <a:buFont typeface="Arial" panose="020B0604020202020204" pitchFamily="34" charset="0"/>
              <a:buNone/>
              <a:defRPr sz="2100">
                <a:solidFill>
                  <a:schemeClr val="accent1"/>
                </a:solidFill>
                <a:latin typeface="+mn-lt"/>
                <a:ea typeface="+mn-ea"/>
              </a:defRPr>
            </a:lvl1pPr>
          </a:lstStyle>
          <a:p>
            <a:r>
              <a:rPr lang="en-GB" dirty="0"/>
              <a:t>0</a:t>
            </a:r>
          </a:p>
        </p:txBody>
      </p:sp>
      <p:sp>
        <p:nvSpPr>
          <p:cNvPr id="27" name="TextBox 26">
            <a:extLst>
              <a:ext uri="{FF2B5EF4-FFF2-40B4-BE49-F238E27FC236}">
                <a16:creationId xmlns:a16="http://schemas.microsoft.com/office/drawing/2014/main" id="{9085C081-239E-49A2-91B1-B7AACE73A67F}"/>
              </a:ext>
            </a:extLst>
          </p:cNvPr>
          <p:cNvSpPr txBox="1"/>
          <p:nvPr/>
        </p:nvSpPr>
        <p:spPr>
          <a:xfrm>
            <a:off x="6012256" y="3966586"/>
            <a:ext cx="775394" cy="290849"/>
          </a:xfrm>
          <a:prstGeom prst="rect">
            <a:avLst/>
          </a:prstGeom>
          <a:noFill/>
        </p:spPr>
        <p:txBody>
          <a:bodyPr wrap="square" lIns="0" tIns="0" rIns="0" bIns="0" rtlCol="0">
            <a:spAutoFit/>
          </a:bodyPr>
          <a:lstStyle>
            <a:defPPr>
              <a:defRPr lang="en-US"/>
            </a:defPPr>
            <a:lvl1pPr marL="0" indent="0" defTabSz="914400" eaLnBrk="1" latinLnBrk="0" hangingPunct="1">
              <a:lnSpc>
                <a:spcPct val="90000"/>
              </a:lnSpc>
              <a:spcBef>
                <a:spcPts val="0"/>
              </a:spcBef>
              <a:spcAft>
                <a:spcPts val="600"/>
              </a:spcAft>
              <a:buFont typeface="Arial" panose="020B0604020202020204" pitchFamily="34" charset="0"/>
              <a:buNone/>
              <a:defRPr sz="2100">
                <a:solidFill>
                  <a:schemeClr val="accent1"/>
                </a:solidFill>
                <a:latin typeface="+mn-lt"/>
                <a:ea typeface="+mn-ea"/>
              </a:defRPr>
            </a:lvl1pPr>
          </a:lstStyle>
          <a:p>
            <a:r>
              <a:rPr lang="en-GB" dirty="0"/>
              <a:t>1~127</a:t>
            </a:r>
          </a:p>
        </p:txBody>
      </p:sp>
      <p:sp>
        <p:nvSpPr>
          <p:cNvPr id="28" name="TextBox 27">
            <a:extLst>
              <a:ext uri="{FF2B5EF4-FFF2-40B4-BE49-F238E27FC236}">
                <a16:creationId xmlns:a16="http://schemas.microsoft.com/office/drawing/2014/main" id="{643EEB09-A3CF-4CB9-8078-FD34D22A88AC}"/>
              </a:ext>
            </a:extLst>
          </p:cNvPr>
          <p:cNvSpPr txBox="1"/>
          <p:nvPr/>
        </p:nvSpPr>
        <p:spPr>
          <a:xfrm>
            <a:off x="5891561" y="2782892"/>
            <a:ext cx="922753" cy="290849"/>
          </a:xfrm>
          <a:prstGeom prst="rect">
            <a:avLst/>
          </a:prstGeom>
          <a:noFill/>
        </p:spPr>
        <p:txBody>
          <a:bodyPr wrap="square" lIns="0" tIns="0" rIns="0" bIns="0" rtlCol="0">
            <a:spAutoFit/>
          </a:bodyPr>
          <a:lstStyle>
            <a:defPPr>
              <a:defRPr lang="en-US"/>
            </a:defPPr>
            <a:lvl1pPr marL="0" indent="0" defTabSz="914400" eaLnBrk="1" latinLnBrk="0" hangingPunct="1">
              <a:lnSpc>
                <a:spcPct val="90000"/>
              </a:lnSpc>
              <a:spcBef>
                <a:spcPts val="0"/>
              </a:spcBef>
              <a:spcAft>
                <a:spcPts val="600"/>
              </a:spcAft>
              <a:buFont typeface="Arial" panose="020B0604020202020204" pitchFamily="34" charset="0"/>
              <a:buNone/>
              <a:defRPr sz="2100">
                <a:solidFill>
                  <a:schemeClr val="accent1"/>
                </a:solidFill>
                <a:latin typeface="+mn-lt"/>
                <a:ea typeface="+mn-ea"/>
              </a:defRPr>
            </a:lvl1pPr>
          </a:lstStyle>
          <a:p>
            <a:r>
              <a:rPr lang="en-GB" dirty="0"/>
              <a:t>128-252</a:t>
            </a:r>
          </a:p>
        </p:txBody>
      </p:sp>
      <p:sp>
        <p:nvSpPr>
          <p:cNvPr id="29" name="TextBox 28">
            <a:extLst>
              <a:ext uri="{FF2B5EF4-FFF2-40B4-BE49-F238E27FC236}">
                <a16:creationId xmlns:a16="http://schemas.microsoft.com/office/drawing/2014/main" id="{C5B26B6A-2DDA-4F3E-A5CF-D51D42E489B1}"/>
              </a:ext>
            </a:extLst>
          </p:cNvPr>
          <p:cNvSpPr txBox="1"/>
          <p:nvPr/>
        </p:nvSpPr>
        <p:spPr>
          <a:xfrm>
            <a:off x="5811290" y="1700087"/>
            <a:ext cx="993808" cy="290849"/>
          </a:xfrm>
          <a:prstGeom prst="rect">
            <a:avLst/>
          </a:prstGeom>
          <a:noFill/>
        </p:spPr>
        <p:txBody>
          <a:bodyPr wrap="square" lIns="0" tIns="0" rIns="0" bIns="0" rtlCol="0">
            <a:spAutoFit/>
          </a:bodyPr>
          <a:lstStyle>
            <a:defPPr>
              <a:defRPr lang="en-US"/>
            </a:defPPr>
            <a:lvl1pPr marL="0" indent="0" defTabSz="914400" eaLnBrk="1" latinLnBrk="0" hangingPunct="1">
              <a:lnSpc>
                <a:spcPct val="90000"/>
              </a:lnSpc>
              <a:spcBef>
                <a:spcPts val="0"/>
              </a:spcBef>
              <a:spcAft>
                <a:spcPts val="600"/>
              </a:spcAft>
              <a:buFont typeface="Arial" panose="020B0604020202020204" pitchFamily="34" charset="0"/>
              <a:buNone/>
              <a:defRPr sz="2100">
                <a:solidFill>
                  <a:schemeClr val="accent1"/>
                </a:solidFill>
                <a:latin typeface="+mn-lt"/>
                <a:ea typeface="+mn-ea"/>
              </a:defRPr>
            </a:lvl1pPr>
          </a:lstStyle>
          <a:p>
            <a:r>
              <a:rPr lang="en-GB" dirty="0"/>
              <a:t>253-254</a:t>
            </a:r>
          </a:p>
        </p:txBody>
      </p:sp>
      <p:cxnSp>
        <p:nvCxnSpPr>
          <p:cNvPr id="32" name="Straight Connector 31">
            <a:extLst>
              <a:ext uri="{FF2B5EF4-FFF2-40B4-BE49-F238E27FC236}">
                <a16:creationId xmlns:a16="http://schemas.microsoft.com/office/drawing/2014/main" id="{42C8C027-9B27-457F-A86B-C34788732D0D}"/>
              </a:ext>
            </a:extLst>
          </p:cNvPr>
          <p:cNvCxnSpPr>
            <a:cxnSpLocks/>
          </p:cNvCxnSpPr>
          <p:nvPr/>
        </p:nvCxnSpPr>
        <p:spPr>
          <a:xfrm flipH="1">
            <a:off x="6564912" y="1530990"/>
            <a:ext cx="255117" cy="0"/>
          </a:xfrm>
          <a:prstGeom prst="line">
            <a:avLst/>
          </a:prstGeom>
          <a:ln w="28575">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E80A17F-1A07-4E19-A9C5-0116482F8D00}"/>
              </a:ext>
            </a:extLst>
          </p:cNvPr>
          <p:cNvSpPr txBox="1"/>
          <p:nvPr/>
        </p:nvSpPr>
        <p:spPr>
          <a:xfrm>
            <a:off x="6068008" y="1391602"/>
            <a:ext cx="484620" cy="290849"/>
          </a:xfrm>
          <a:prstGeom prst="rect">
            <a:avLst/>
          </a:prstGeom>
          <a:noFill/>
        </p:spPr>
        <p:txBody>
          <a:bodyPr wrap="square" lIns="0" tIns="0" rIns="0" bIns="0" rtlCol="0">
            <a:spAutoFit/>
          </a:bodyPr>
          <a:lstStyle>
            <a:defPPr>
              <a:defRPr lang="en-US"/>
            </a:defPPr>
            <a:lvl1pPr marL="0" indent="0" defTabSz="914400" eaLnBrk="1" latinLnBrk="0" hangingPunct="1">
              <a:lnSpc>
                <a:spcPct val="90000"/>
              </a:lnSpc>
              <a:spcBef>
                <a:spcPts val="0"/>
              </a:spcBef>
              <a:spcAft>
                <a:spcPts val="600"/>
              </a:spcAft>
              <a:buFont typeface="Arial" panose="020B0604020202020204" pitchFamily="34" charset="0"/>
              <a:buNone/>
              <a:defRPr sz="2100">
                <a:solidFill>
                  <a:schemeClr val="accent1"/>
                </a:solidFill>
                <a:latin typeface="+mn-lt"/>
                <a:ea typeface="+mn-ea"/>
              </a:defRPr>
            </a:lvl1pPr>
          </a:lstStyle>
          <a:p>
            <a:r>
              <a:rPr lang="en-GB" dirty="0"/>
              <a:t>255</a:t>
            </a:r>
          </a:p>
        </p:txBody>
      </p:sp>
      <p:sp>
        <p:nvSpPr>
          <p:cNvPr id="35" name="TextBox 34">
            <a:extLst>
              <a:ext uri="{FF2B5EF4-FFF2-40B4-BE49-F238E27FC236}">
                <a16:creationId xmlns:a16="http://schemas.microsoft.com/office/drawing/2014/main" id="{028F20F7-94B3-4E5C-8943-A4497FBE6F69}"/>
              </a:ext>
            </a:extLst>
          </p:cNvPr>
          <p:cNvSpPr txBox="1"/>
          <p:nvPr/>
        </p:nvSpPr>
        <p:spPr>
          <a:xfrm>
            <a:off x="9740790" y="2584437"/>
            <a:ext cx="1325405" cy="290849"/>
          </a:xfrm>
          <a:prstGeom prst="rect">
            <a:avLst/>
          </a:prstGeom>
          <a:noFill/>
        </p:spPr>
        <p:txBody>
          <a:bodyPr wrap="square" lIns="0" tIns="0" rIns="0" bIns="0" rtlCol="0">
            <a:spAutoFit/>
          </a:bodyPr>
          <a:lstStyle>
            <a:defPPr>
              <a:defRPr lang="en-US"/>
            </a:defPPr>
            <a:lvl1pPr marL="0" indent="0" defTabSz="914400" eaLnBrk="1" latinLnBrk="0" hangingPunct="1">
              <a:lnSpc>
                <a:spcPct val="90000"/>
              </a:lnSpc>
              <a:spcBef>
                <a:spcPts val="0"/>
              </a:spcBef>
              <a:spcAft>
                <a:spcPts val="600"/>
              </a:spcAft>
              <a:buFont typeface="Arial" panose="020B0604020202020204" pitchFamily="34" charset="0"/>
              <a:buNone/>
              <a:defRPr sz="2100">
                <a:solidFill>
                  <a:schemeClr val="accent1"/>
                </a:solidFill>
                <a:latin typeface="+mn-lt"/>
                <a:ea typeface="+mn-ea"/>
              </a:defRPr>
            </a:lvl1pPr>
          </a:lstStyle>
          <a:p>
            <a:r>
              <a:rPr lang="en-GB" dirty="0"/>
              <a:t>Free area</a:t>
            </a:r>
          </a:p>
        </p:txBody>
      </p:sp>
      <p:sp>
        <p:nvSpPr>
          <p:cNvPr id="36" name="TextBox 35">
            <a:extLst>
              <a:ext uri="{FF2B5EF4-FFF2-40B4-BE49-F238E27FC236}">
                <a16:creationId xmlns:a16="http://schemas.microsoft.com/office/drawing/2014/main" id="{334F5FB5-32CD-4039-9C08-31075DD164BC}"/>
              </a:ext>
            </a:extLst>
          </p:cNvPr>
          <p:cNvSpPr txBox="1"/>
          <p:nvPr/>
        </p:nvSpPr>
        <p:spPr>
          <a:xfrm>
            <a:off x="4377071" y="1411853"/>
            <a:ext cx="1749792" cy="23827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4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n-GB" dirty="0"/>
              <a:t>Occupied area</a:t>
            </a:r>
          </a:p>
        </p:txBody>
      </p:sp>
      <p:grpSp>
        <p:nvGrpSpPr>
          <p:cNvPr id="51" name="Group 50">
            <a:extLst>
              <a:ext uri="{FF2B5EF4-FFF2-40B4-BE49-F238E27FC236}">
                <a16:creationId xmlns:a16="http://schemas.microsoft.com/office/drawing/2014/main" id="{85F53BF4-6BCE-477B-A7BB-F22DFE92922D}"/>
              </a:ext>
            </a:extLst>
          </p:cNvPr>
          <p:cNvGrpSpPr/>
          <p:nvPr/>
        </p:nvGrpSpPr>
        <p:grpSpPr>
          <a:xfrm>
            <a:off x="5884979" y="5087407"/>
            <a:ext cx="1840238" cy="1603043"/>
            <a:chOff x="5884979" y="5087407"/>
            <a:chExt cx="1840238" cy="1603043"/>
          </a:xfrm>
        </p:grpSpPr>
        <p:sp>
          <p:nvSpPr>
            <p:cNvPr id="37" name="Rectangle 36">
              <a:extLst>
                <a:ext uri="{FF2B5EF4-FFF2-40B4-BE49-F238E27FC236}">
                  <a16:creationId xmlns:a16="http://schemas.microsoft.com/office/drawing/2014/main" id="{DE4ACB87-E9B8-44EC-A10B-AC8152485729}"/>
                </a:ext>
              </a:extLst>
            </p:cNvPr>
            <p:cNvSpPr/>
            <p:nvPr/>
          </p:nvSpPr>
          <p:spPr>
            <a:xfrm>
              <a:off x="6453406" y="5087407"/>
              <a:ext cx="703384" cy="32461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CD7B7158-C58E-4F31-B5D6-8CBFB323D475}"/>
                </a:ext>
              </a:extLst>
            </p:cNvPr>
            <p:cNvSpPr/>
            <p:nvPr/>
          </p:nvSpPr>
          <p:spPr>
            <a:xfrm>
              <a:off x="6270859" y="5380456"/>
              <a:ext cx="1068478" cy="324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68096A28-6C4F-46C0-BC99-99A2CE24BEA1}"/>
                </a:ext>
              </a:extLst>
            </p:cNvPr>
            <p:cNvSpPr/>
            <p:nvPr/>
          </p:nvSpPr>
          <p:spPr>
            <a:xfrm>
              <a:off x="6270859" y="5739536"/>
              <a:ext cx="1068478" cy="324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A268E91D-9EC1-4DD5-9078-E49122D3460C}"/>
                </a:ext>
              </a:extLst>
            </p:cNvPr>
            <p:cNvSpPr/>
            <p:nvPr/>
          </p:nvSpPr>
          <p:spPr>
            <a:xfrm>
              <a:off x="6270859" y="6098616"/>
              <a:ext cx="1068478" cy="324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0B629C97-B3BC-40A6-AB6D-2D905BC39A3C}"/>
                </a:ext>
              </a:extLst>
            </p:cNvPr>
            <p:cNvSpPr/>
            <p:nvPr/>
          </p:nvSpPr>
          <p:spPr>
            <a:xfrm>
              <a:off x="6181835" y="6295389"/>
              <a:ext cx="1246526" cy="17907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3A26B861-2D7E-4F2B-A647-0B77E6BF38BF}"/>
                </a:ext>
              </a:extLst>
            </p:cNvPr>
            <p:cNvSpPr/>
            <p:nvPr/>
          </p:nvSpPr>
          <p:spPr>
            <a:xfrm>
              <a:off x="6694153" y="5132442"/>
              <a:ext cx="221890" cy="22189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47" name="Rectangle: Rounded Corners 46">
              <a:extLst>
                <a:ext uri="{FF2B5EF4-FFF2-40B4-BE49-F238E27FC236}">
                  <a16:creationId xmlns:a16="http://schemas.microsoft.com/office/drawing/2014/main" id="{5044AFE5-D170-43DF-8FC6-EE3992DEB1F2}"/>
                </a:ext>
              </a:extLst>
            </p:cNvPr>
            <p:cNvSpPr/>
            <p:nvPr/>
          </p:nvSpPr>
          <p:spPr>
            <a:xfrm>
              <a:off x="5884979" y="6016059"/>
              <a:ext cx="313758" cy="674391"/>
            </a:xfrm>
            <a:prstGeom prst="roundRect">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8" name="Rectangle: Rounded Corners 47">
              <a:extLst>
                <a:ext uri="{FF2B5EF4-FFF2-40B4-BE49-F238E27FC236}">
                  <a16:creationId xmlns:a16="http://schemas.microsoft.com/office/drawing/2014/main" id="{5CA093E4-F4B9-4BAD-A0F5-EA3E0CE05EEE}"/>
                </a:ext>
              </a:extLst>
            </p:cNvPr>
            <p:cNvSpPr/>
            <p:nvPr/>
          </p:nvSpPr>
          <p:spPr>
            <a:xfrm>
              <a:off x="7411459" y="6012993"/>
              <a:ext cx="313758" cy="674391"/>
            </a:xfrm>
            <a:prstGeom prst="roundRect">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sp>
        <p:nvSpPr>
          <p:cNvPr id="59" name="Rectangle: Rounded Corners 58">
            <a:extLst>
              <a:ext uri="{FF2B5EF4-FFF2-40B4-BE49-F238E27FC236}">
                <a16:creationId xmlns:a16="http://schemas.microsoft.com/office/drawing/2014/main" id="{5A862EE6-57B2-4577-98D4-3DBE921FF058}"/>
              </a:ext>
            </a:extLst>
          </p:cNvPr>
          <p:cNvSpPr/>
          <p:nvPr/>
        </p:nvSpPr>
        <p:spPr>
          <a:xfrm>
            <a:off x="8222884" y="2194146"/>
            <a:ext cx="86565" cy="1075172"/>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dk1"/>
              </a:solidFill>
            </a:endParaRPr>
          </a:p>
        </p:txBody>
      </p:sp>
      <p:sp>
        <p:nvSpPr>
          <p:cNvPr id="60" name="Rectangle: Rounded Corners 59">
            <a:extLst>
              <a:ext uri="{FF2B5EF4-FFF2-40B4-BE49-F238E27FC236}">
                <a16:creationId xmlns:a16="http://schemas.microsoft.com/office/drawing/2014/main" id="{E0E5ACAD-87B7-41A9-A648-254FCC291594}"/>
              </a:ext>
            </a:extLst>
          </p:cNvPr>
          <p:cNvSpPr/>
          <p:nvPr/>
        </p:nvSpPr>
        <p:spPr>
          <a:xfrm>
            <a:off x="7718635" y="1671939"/>
            <a:ext cx="79161" cy="364805"/>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p>
        </p:txBody>
      </p:sp>
      <p:sp>
        <p:nvSpPr>
          <p:cNvPr id="62" name="Rectangle: Rounded Corners 61">
            <a:extLst>
              <a:ext uri="{FF2B5EF4-FFF2-40B4-BE49-F238E27FC236}">
                <a16:creationId xmlns:a16="http://schemas.microsoft.com/office/drawing/2014/main" id="{3BE92A95-FABD-469E-8E4B-E46424D01260}"/>
              </a:ext>
            </a:extLst>
          </p:cNvPr>
          <p:cNvSpPr/>
          <p:nvPr/>
        </p:nvSpPr>
        <p:spPr>
          <a:xfrm>
            <a:off x="9402407" y="3429000"/>
            <a:ext cx="86565" cy="1075172"/>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p>
        </p:txBody>
      </p:sp>
      <p:pic>
        <p:nvPicPr>
          <p:cNvPr id="41" name="Picture 40">
            <a:extLst>
              <a:ext uri="{FF2B5EF4-FFF2-40B4-BE49-F238E27FC236}">
                <a16:creationId xmlns:a16="http://schemas.microsoft.com/office/drawing/2014/main" id="{86469252-7537-479B-95D4-F951A5352F20}"/>
              </a:ext>
            </a:extLst>
          </p:cNvPr>
          <p:cNvPicPr/>
          <p:nvPr/>
        </p:nvPicPr>
        <p:blipFill rotWithShape="1">
          <a:blip r:embed="rId3"/>
          <a:srcRect l="40313" t="17799" r="32798" b="48253"/>
          <a:stretch/>
        </p:blipFill>
        <p:spPr>
          <a:xfrm>
            <a:off x="292836" y="2520042"/>
            <a:ext cx="2752650" cy="2858490"/>
          </a:xfrm>
          <a:prstGeom prst="rect">
            <a:avLst/>
          </a:prstGeom>
        </p:spPr>
      </p:pic>
      <p:cxnSp>
        <p:nvCxnSpPr>
          <p:cNvPr id="5" name="Straight Arrow Connector 4">
            <a:extLst>
              <a:ext uri="{FF2B5EF4-FFF2-40B4-BE49-F238E27FC236}">
                <a16:creationId xmlns:a16="http://schemas.microsoft.com/office/drawing/2014/main" id="{7DE30137-ADB7-43E8-BCDB-7A3340E6F5C1}"/>
              </a:ext>
            </a:extLst>
          </p:cNvPr>
          <p:cNvCxnSpPr>
            <a:cxnSpLocks/>
          </p:cNvCxnSpPr>
          <p:nvPr/>
        </p:nvCxnSpPr>
        <p:spPr>
          <a:xfrm flipV="1">
            <a:off x="1396736" y="4257435"/>
            <a:ext cx="442113" cy="72971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FB846C65-DE80-4DE2-B840-C393F8810890}"/>
              </a:ext>
            </a:extLst>
          </p:cNvPr>
          <p:cNvCxnSpPr>
            <a:cxnSpLocks/>
            <a:stCxn id="10" idx="2"/>
          </p:cNvCxnSpPr>
          <p:nvPr/>
        </p:nvCxnSpPr>
        <p:spPr>
          <a:xfrm flipH="1">
            <a:off x="2006497" y="3702398"/>
            <a:ext cx="957818" cy="380596"/>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E15C8ED8-50DC-4515-BBCA-28940F2C82AD}"/>
              </a:ext>
            </a:extLst>
          </p:cNvPr>
          <p:cNvSpPr txBox="1"/>
          <p:nvPr/>
        </p:nvSpPr>
        <p:spPr>
          <a:xfrm>
            <a:off x="2086767" y="3453099"/>
            <a:ext cx="1755096" cy="249299"/>
          </a:xfrm>
          <a:prstGeom prst="rect">
            <a:avLst/>
          </a:prstGeom>
          <a:solidFill>
            <a:schemeClr val="bg1"/>
          </a:solidFill>
          <a:ln w="19050">
            <a:solidFill>
              <a:schemeClr val="tx1"/>
            </a:solidFill>
          </a:ln>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altLang="zh-CN" kern="1200" dirty="0">
                <a:solidFill>
                  <a:schemeClr val="tx2"/>
                </a:solidFill>
                <a:latin typeface="+mn-lt"/>
                <a:ea typeface="+mn-ea"/>
                <a:cs typeface="+mn-cs"/>
              </a:rPr>
              <a:t>Greyscale costmap</a:t>
            </a:r>
            <a:endParaRPr lang="en-GB" kern="1200" dirty="0">
              <a:solidFill>
                <a:schemeClr val="tx2"/>
              </a:solidFill>
              <a:latin typeface="+mn-lt"/>
              <a:ea typeface="+mn-ea"/>
              <a:cs typeface="+mn-cs"/>
            </a:endParaRPr>
          </a:p>
        </p:txBody>
      </p:sp>
      <p:sp>
        <p:nvSpPr>
          <p:cNvPr id="54" name="TextBox 53">
            <a:extLst>
              <a:ext uri="{FF2B5EF4-FFF2-40B4-BE49-F238E27FC236}">
                <a16:creationId xmlns:a16="http://schemas.microsoft.com/office/drawing/2014/main" id="{D69EACBA-C7DE-42CC-9DF5-44A4DE430A93}"/>
              </a:ext>
            </a:extLst>
          </p:cNvPr>
          <p:cNvSpPr txBox="1"/>
          <p:nvPr/>
        </p:nvSpPr>
        <p:spPr>
          <a:xfrm>
            <a:off x="411854" y="4994852"/>
            <a:ext cx="1280711" cy="498598"/>
          </a:xfrm>
          <a:prstGeom prst="rect">
            <a:avLst/>
          </a:prstGeom>
          <a:solidFill>
            <a:schemeClr val="bg1"/>
          </a:solidFill>
          <a:ln w="19050">
            <a:solidFill>
              <a:schemeClr val="tx1"/>
            </a:solidFill>
          </a:ln>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altLang="zh-CN" kern="1200" dirty="0">
                <a:solidFill>
                  <a:schemeClr val="tx2"/>
                </a:solidFill>
                <a:latin typeface="+mn-lt"/>
                <a:ea typeface="+mn-ea"/>
                <a:cs typeface="+mn-cs"/>
              </a:rPr>
              <a:t>Green: laser sensor data</a:t>
            </a:r>
            <a:endParaRPr lang="en-GB" kern="1200" dirty="0">
              <a:solidFill>
                <a:schemeClr val="tx2"/>
              </a:solidFill>
              <a:latin typeface="+mn-lt"/>
              <a:ea typeface="+mn-ea"/>
              <a:cs typeface="+mn-cs"/>
            </a:endParaRPr>
          </a:p>
        </p:txBody>
      </p:sp>
    </p:spTree>
    <p:extLst>
      <p:ext uri="{BB962C8B-B14F-4D97-AF65-F5344CB8AC3E}">
        <p14:creationId xmlns:p14="http://schemas.microsoft.com/office/powerpoint/2010/main" val="2937110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11962-FF21-40DA-8F70-8CD5F1A783E4}"/>
              </a:ext>
            </a:extLst>
          </p:cNvPr>
          <p:cNvSpPr>
            <a:spLocks noGrp="1"/>
          </p:cNvSpPr>
          <p:nvPr>
            <p:ph type="title"/>
          </p:nvPr>
        </p:nvSpPr>
        <p:spPr/>
        <p:txBody>
          <a:bodyPr/>
          <a:lstStyle/>
          <a:p>
            <a:r>
              <a:rPr lang="en-GB" dirty="0"/>
              <a:t>Route Planning</a:t>
            </a:r>
          </a:p>
        </p:txBody>
      </p:sp>
      <p:sp>
        <p:nvSpPr>
          <p:cNvPr id="3" name="Content Placeholder 2">
            <a:extLst>
              <a:ext uri="{FF2B5EF4-FFF2-40B4-BE49-F238E27FC236}">
                <a16:creationId xmlns:a16="http://schemas.microsoft.com/office/drawing/2014/main" id="{2D6BABA6-B117-439B-AC40-C88221AA5ED1}"/>
              </a:ext>
            </a:extLst>
          </p:cNvPr>
          <p:cNvSpPr>
            <a:spLocks noGrp="1"/>
          </p:cNvSpPr>
          <p:nvPr>
            <p:ph idx="1"/>
          </p:nvPr>
        </p:nvSpPr>
        <p:spPr/>
        <p:txBody>
          <a:bodyPr/>
          <a:lstStyle/>
          <a:p>
            <a:r>
              <a:rPr lang="en-GB" dirty="0"/>
              <a:t>Trajectory planner</a:t>
            </a:r>
          </a:p>
          <a:p>
            <a:r>
              <a:rPr lang="en-GB" dirty="0"/>
              <a:t>Dynamic window approach (DWA)</a:t>
            </a:r>
          </a:p>
          <a:p>
            <a:pPr lvl="1"/>
            <a:r>
              <a:rPr lang="en-GB" dirty="0"/>
              <a:t>Velocity (translational and rotational) search space</a:t>
            </a:r>
          </a:p>
          <a:p>
            <a:pPr lvl="1"/>
            <a:r>
              <a:rPr lang="en-GB" dirty="0"/>
              <a:t>Objective function</a:t>
            </a:r>
          </a:p>
          <a:p>
            <a:pPr lvl="1"/>
            <a:endParaRPr lang="en-GB" dirty="0"/>
          </a:p>
        </p:txBody>
      </p:sp>
    </p:spTree>
    <p:extLst>
      <p:ext uri="{BB962C8B-B14F-4D97-AF65-F5344CB8AC3E}">
        <p14:creationId xmlns:p14="http://schemas.microsoft.com/office/powerpoint/2010/main" val="1224891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6D547-72E6-4E45-823C-52F19CA99A50}"/>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4A491336-F2E9-4014-9EC1-7DC473D249A9}"/>
              </a:ext>
            </a:extLst>
          </p:cNvPr>
          <p:cNvSpPr>
            <a:spLocks noGrp="1"/>
          </p:cNvSpPr>
          <p:nvPr>
            <p:ph idx="1"/>
          </p:nvPr>
        </p:nvSpPr>
        <p:spPr/>
        <p:txBody>
          <a:bodyPr/>
          <a:lstStyle/>
          <a:p>
            <a:r>
              <a:rPr lang="en-GB" dirty="0"/>
              <a:t>An autonomous robot often needs to break the navigation problem into three tasks: 1) mapping, 2) localization, and 3) navigation.</a:t>
            </a:r>
          </a:p>
          <a:p>
            <a:r>
              <a:rPr lang="en-GB" dirty="0"/>
              <a:t> Since uncertainties can arise from </a:t>
            </a:r>
            <a:r>
              <a:rPr lang="en-US" altLang="zh-CN" dirty="0"/>
              <a:t>internal/external</a:t>
            </a:r>
            <a:r>
              <a:rPr lang="en-GB" dirty="0"/>
              <a:t> sources, probabilities are introduced to describe the robot’s inner belief of its environment.</a:t>
            </a:r>
          </a:p>
          <a:p>
            <a:r>
              <a:rPr lang="en-GB" dirty="0"/>
              <a:t>The Bayes filter algorithm is an iterative method to calculate the posterior probabilities.</a:t>
            </a:r>
          </a:p>
          <a:p>
            <a:r>
              <a:rPr lang="en-GB" dirty="0"/>
              <a:t>Approximations of a Bayes filter such as particle filter and Kalman filter are used to solve specific problems in robotics including pose estimation and localization.</a:t>
            </a:r>
          </a:p>
        </p:txBody>
      </p:sp>
    </p:spTree>
    <p:extLst>
      <p:ext uri="{BB962C8B-B14F-4D97-AF65-F5344CB8AC3E}">
        <p14:creationId xmlns:p14="http://schemas.microsoft.com/office/powerpoint/2010/main" val="126996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0684-7442-433E-841A-B3807ABF4939}"/>
              </a:ext>
            </a:extLst>
          </p:cNvPr>
          <p:cNvSpPr>
            <a:spLocks noGrp="1"/>
          </p:cNvSpPr>
          <p:nvPr>
            <p:ph type="title"/>
          </p:nvPr>
        </p:nvSpPr>
        <p:spPr>
          <a:xfrm>
            <a:off x="479425" y="476250"/>
            <a:ext cx="11233150" cy="654760"/>
          </a:xfrm>
        </p:spPr>
        <p:txBody>
          <a:bodyPr/>
          <a:lstStyle/>
          <a:p>
            <a:r>
              <a:rPr lang="en-GB" dirty="0"/>
              <a:t>Overview</a:t>
            </a:r>
          </a:p>
        </p:txBody>
      </p:sp>
      <p:sp>
        <p:nvSpPr>
          <p:cNvPr id="36" name="Oval 35">
            <a:extLst>
              <a:ext uri="{FF2B5EF4-FFF2-40B4-BE49-F238E27FC236}">
                <a16:creationId xmlns:a16="http://schemas.microsoft.com/office/drawing/2014/main" id="{269A233B-F092-4EFE-A7A8-BDCDFAE518FB}"/>
              </a:ext>
            </a:extLst>
          </p:cNvPr>
          <p:cNvSpPr/>
          <p:nvPr/>
        </p:nvSpPr>
        <p:spPr>
          <a:xfrm>
            <a:off x="737556" y="1281860"/>
            <a:ext cx="3825766" cy="16734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Problem:</a:t>
            </a:r>
          </a:p>
          <a:p>
            <a:pPr algn="ctr"/>
            <a:r>
              <a:rPr lang="en-GB" dirty="0"/>
              <a:t>how can a robot navigate itself in a strange environment? </a:t>
            </a:r>
          </a:p>
        </p:txBody>
      </p:sp>
      <p:pic>
        <p:nvPicPr>
          <p:cNvPr id="3" name="Picture 2">
            <a:extLst>
              <a:ext uri="{FF2B5EF4-FFF2-40B4-BE49-F238E27FC236}">
                <a16:creationId xmlns:a16="http://schemas.microsoft.com/office/drawing/2014/main" id="{51C22AB9-03CC-4171-88E6-EBCC97C09917}"/>
              </a:ext>
            </a:extLst>
          </p:cNvPr>
          <p:cNvPicPr>
            <a:picLocks noChangeAspect="1"/>
          </p:cNvPicPr>
          <p:nvPr/>
        </p:nvPicPr>
        <p:blipFill>
          <a:blip r:embed="rId3"/>
          <a:stretch>
            <a:fillRect/>
          </a:stretch>
        </p:blipFill>
        <p:spPr>
          <a:xfrm>
            <a:off x="6096000" y="388863"/>
            <a:ext cx="5901439" cy="5992887"/>
          </a:xfrm>
          <a:prstGeom prst="rect">
            <a:avLst/>
          </a:prstGeom>
        </p:spPr>
      </p:pic>
    </p:spTree>
    <p:extLst>
      <p:ext uri="{BB962C8B-B14F-4D97-AF65-F5344CB8AC3E}">
        <p14:creationId xmlns:p14="http://schemas.microsoft.com/office/powerpoint/2010/main" val="143357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0684-7442-433E-841A-B3807ABF4939}"/>
              </a:ext>
            </a:extLst>
          </p:cNvPr>
          <p:cNvSpPr>
            <a:spLocks noGrp="1"/>
          </p:cNvSpPr>
          <p:nvPr>
            <p:ph type="title"/>
          </p:nvPr>
        </p:nvSpPr>
        <p:spPr/>
        <p:txBody>
          <a:bodyPr/>
          <a:lstStyle/>
          <a:p>
            <a:r>
              <a:rPr lang="en-GB" dirty="0"/>
              <a:t>Overview</a:t>
            </a:r>
          </a:p>
        </p:txBody>
      </p:sp>
      <p:sp>
        <p:nvSpPr>
          <p:cNvPr id="36" name="Oval 35">
            <a:extLst>
              <a:ext uri="{FF2B5EF4-FFF2-40B4-BE49-F238E27FC236}">
                <a16:creationId xmlns:a16="http://schemas.microsoft.com/office/drawing/2014/main" id="{269A233B-F092-4EFE-A7A8-BDCDFAE518FB}"/>
              </a:ext>
            </a:extLst>
          </p:cNvPr>
          <p:cNvSpPr/>
          <p:nvPr/>
        </p:nvSpPr>
        <p:spPr>
          <a:xfrm>
            <a:off x="737556" y="1281860"/>
            <a:ext cx="3825766" cy="16734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Problem:</a:t>
            </a:r>
          </a:p>
          <a:p>
            <a:pPr algn="ctr"/>
            <a:r>
              <a:rPr lang="en-GB" dirty="0"/>
              <a:t>how can a robot navigate itself in a strange environment? </a:t>
            </a:r>
          </a:p>
        </p:txBody>
      </p:sp>
      <p:sp>
        <p:nvSpPr>
          <p:cNvPr id="48" name="Oval 47">
            <a:extLst>
              <a:ext uri="{FF2B5EF4-FFF2-40B4-BE49-F238E27FC236}">
                <a16:creationId xmlns:a16="http://schemas.microsoft.com/office/drawing/2014/main" id="{FD0A3D8B-D7A5-4110-8AB2-6C60685B999E}"/>
              </a:ext>
            </a:extLst>
          </p:cNvPr>
          <p:cNvSpPr/>
          <p:nvPr/>
        </p:nvSpPr>
        <p:spPr>
          <a:xfrm>
            <a:off x="1501487" y="3011804"/>
            <a:ext cx="2297905" cy="959069"/>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dirty="0"/>
              <a:t>Step 1:</a:t>
            </a:r>
            <a:endParaRPr lang="en-GB" dirty="0"/>
          </a:p>
          <a:p>
            <a:pPr algn="ctr"/>
            <a:r>
              <a:rPr lang="en-GB" dirty="0"/>
              <a:t>Mapping</a:t>
            </a:r>
          </a:p>
        </p:txBody>
      </p:sp>
      <p:sp>
        <p:nvSpPr>
          <p:cNvPr id="50" name="Oval 49">
            <a:extLst>
              <a:ext uri="{FF2B5EF4-FFF2-40B4-BE49-F238E27FC236}">
                <a16:creationId xmlns:a16="http://schemas.microsoft.com/office/drawing/2014/main" id="{71950009-66D9-4165-97E7-B43FC8204143}"/>
              </a:ext>
            </a:extLst>
          </p:cNvPr>
          <p:cNvSpPr/>
          <p:nvPr/>
        </p:nvSpPr>
        <p:spPr>
          <a:xfrm>
            <a:off x="1501487" y="4116412"/>
            <a:ext cx="2297905" cy="959069"/>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Step2:</a:t>
            </a:r>
          </a:p>
          <a:p>
            <a:pPr algn="ctr"/>
            <a:r>
              <a:rPr lang="en-GB" dirty="0"/>
              <a:t>Localization</a:t>
            </a:r>
          </a:p>
        </p:txBody>
      </p:sp>
      <p:sp>
        <p:nvSpPr>
          <p:cNvPr id="51" name="Oval 50">
            <a:extLst>
              <a:ext uri="{FF2B5EF4-FFF2-40B4-BE49-F238E27FC236}">
                <a16:creationId xmlns:a16="http://schemas.microsoft.com/office/drawing/2014/main" id="{5A34F0A6-74AA-4588-A4F9-AA050CF208FA}"/>
              </a:ext>
            </a:extLst>
          </p:cNvPr>
          <p:cNvSpPr/>
          <p:nvPr/>
        </p:nvSpPr>
        <p:spPr>
          <a:xfrm>
            <a:off x="1501486" y="5221020"/>
            <a:ext cx="2297906" cy="95906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Navigation</a:t>
            </a:r>
          </a:p>
        </p:txBody>
      </p:sp>
      <p:sp>
        <p:nvSpPr>
          <p:cNvPr id="9" name="Arrow: Down 8">
            <a:extLst>
              <a:ext uri="{FF2B5EF4-FFF2-40B4-BE49-F238E27FC236}">
                <a16:creationId xmlns:a16="http://schemas.microsoft.com/office/drawing/2014/main" id="{EE8FCD8B-7FAF-4E8D-8DDD-11259CA0D6F5}"/>
              </a:ext>
            </a:extLst>
          </p:cNvPr>
          <p:cNvSpPr/>
          <p:nvPr/>
        </p:nvSpPr>
        <p:spPr>
          <a:xfrm>
            <a:off x="700049" y="3141771"/>
            <a:ext cx="673100" cy="2673133"/>
          </a:xfrm>
          <a:prstGeom prst="downArrow">
            <a:avLst>
              <a:gd name="adj1" fmla="val 50000"/>
              <a:gd name="adj2" fmla="val 11415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1D15E3EE-B20C-4D61-B168-325515A49853}"/>
              </a:ext>
            </a:extLst>
          </p:cNvPr>
          <p:cNvPicPr>
            <a:picLocks noChangeAspect="1"/>
          </p:cNvPicPr>
          <p:nvPr/>
        </p:nvPicPr>
        <p:blipFill>
          <a:blip r:embed="rId3"/>
          <a:stretch>
            <a:fillRect/>
          </a:stretch>
        </p:blipFill>
        <p:spPr>
          <a:xfrm>
            <a:off x="6096000" y="388863"/>
            <a:ext cx="5901439" cy="5992887"/>
          </a:xfrm>
          <a:prstGeom prst="rect">
            <a:avLst/>
          </a:prstGeom>
        </p:spPr>
      </p:pic>
    </p:spTree>
    <p:extLst>
      <p:ext uri="{BB962C8B-B14F-4D97-AF65-F5344CB8AC3E}">
        <p14:creationId xmlns:p14="http://schemas.microsoft.com/office/powerpoint/2010/main" val="239103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0684-7442-433E-841A-B3807ABF4939}"/>
              </a:ext>
            </a:extLst>
          </p:cNvPr>
          <p:cNvSpPr>
            <a:spLocks noGrp="1"/>
          </p:cNvSpPr>
          <p:nvPr>
            <p:ph type="title"/>
          </p:nvPr>
        </p:nvSpPr>
        <p:spPr/>
        <p:txBody>
          <a:bodyPr/>
          <a:lstStyle/>
          <a:p>
            <a:r>
              <a:rPr lang="en-GB" dirty="0"/>
              <a:t>Step 1: Mapping</a:t>
            </a:r>
          </a:p>
        </p:txBody>
      </p:sp>
      <p:sp>
        <p:nvSpPr>
          <p:cNvPr id="123" name="Content Placeholder 2">
            <a:extLst>
              <a:ext uri="{FF2B5EF4-FFF2-40B4-BE49-F238E27FC236}">
                <a16:creationId xmlns:a16="http://schemas.microsoft.com/office/drawing/2014/main" id="{DD5E091A-3B1E-482D-A17C-E5955FB3F1DD}"/>
              </a:ext>
            </a:extLst>
          </p:cNvPr>
          <p:cNvSpPr>
            <a:spLocks noGrp="1"/>
          </p:cNvSpPr>
          <p:nvPr>
            <p:ph idx="1"/>
          </p:nvPr>
        </p:nvSpPr>
        <p:spPr>
          <a:xfrm>
            <a:off x="492125" y="1479468"/>
            <a:ext cx="6794500" cy="3168731"/>
          </a:xfrm>
        </p:spPr>
        <p:txBody>
          <a:bodyPr/>
          <a:lstStyle/>
          <a:p>
            <a:r>
              <a:rPr lang="en-GB" dirty="0"/>
              <a:t>Mapping is the process by which the robot model its environment.</a:t>
            </a:r>
          </a:p>
          <a:p>
            <a:r>
              <a:rPr lang="en-GB" dirty="0"/>
              <a:t>The robot senses its environment in order to map it</a:t>
            </a:r>
          </a:p>
          <a:p>
            <a:pPr lvl="1"/>
            <a:r>
              <a:rPr lang="en-GB" dirty="0"/>
              <a:t>Laser sensors (e.g., LDS, LRF, LiDAR), </a:t>
            </a:r>
          </a:p>
          <a:p>
            <a:pPr lvl="1"/>
            <a:r>
              <a:rPr lang="en-GB" dirty="0"/>
              <a:t>Vision sensors (e.g., various cameras)</a:t>
            </a:r>
          </a:p>
          <a:p>
            <a:pPr lvl="1"/>
            <a:r>
              <a:rPr lang="en-GB" dirty="0"/>
              <a:t>Depth sensors (e.g., RealSense, Kinect, </a:t>
            </a:r>
            <a:r>
              <a:rPr lang="en-GB" dirty="0" err="1"/>
              <a:t>Xtion</a:t>
            </a:r>
            <a:r>
              <a:rPr lang="en-GB" dirty="0"/>
              <a:t>)</a:t>
            </a:r>
          </a:p>
          <a:p>
            <a:pPr lvl="1"/>
            <a:r>
              <a:rPr lang="en-GB" dirty="0"/>
              <a:t>Ultrasonic sensors, Infrared sensors</a:t>
            </a:r>
          </a:p>
          <a:p>
            <a:r>
              <a:rPr lang="en-GB" dirty="0"/>
              <a:t>The robot must be able to estimate its position w.r.t its environment during mapping.</a:t>
            </a:r>
          </a:p>
          <a:p>
            <a:pPr marL="0" indent="0">
              <a:buNone/>
            </a:pPr>
            <a:endParaRPr lang="en-GB" dirty="0"/>
          </a:p>
          <a:p>
            <a:endParaRPr lang="en-GB" dirty="0"/>
          </a:p>
          <a:p>
            <a:endParaRPr lang="en-GB" dirty="0"/>
          </a:p>
        </p:txBody>
      </p:sp>
      <p:pic>
        <p:nvPicPr>
          <p:cNvPr id="3" name="Picture 2">
            <a:extLst>
              <a:ext uri="{FF2B5EF4-FFF2-40B4-BE49-F238E27FC236}">
                <a16:creationId xmlns:a16="http://schemas.microsoft.com/office/drawing/2014/main" id="{259CBEA7-E481-4C0C-812D-55D8A65576C1}"/>
              </a:ext>
            </a:extLst>
          </p:cNvPr>
          <p:cNvPicPr>
            <a:picLocks noChangeAspect="1"/>
          </p:cNvPicPr>
          <p:nvPr/>
        </p:nvPicPr>
        <p:blipFill>
          <a:blip r:embed="rId3"/>
          <a:stretch>
            <a:fillRect/>
          </a:stretch>
        </p:blipFill>
        <p:spPr>
          <a:xfrm>
            <a:off x="7162800" y="1603293"/>
            <a:ext cx="4875274" cy="2330768"/>
          </a:xfrm>
          <a:prstGeom prst="rect">
            <a:avLst/>
          </a:prstGeom>
        </p:spPr>
      </p:pic>
    </p:spTree>
    <p:extLst>
      <p:ext uri="{BB962C8B-B14F-4D97-AF65-F5344CB8AC3E}">
        <p14:creationId xmlns:p14="http://schemas.microsoft.com/office/powerpoint/2010/main" val="389647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0684-7442-433E-841A-B3807ABF4939}"/>
              </a:ext>
            </a:extLst>
          </p:cNvPr>
          <p:cNvSpPr>
            <a:spLocks noGrp="1"/>
          </p:cNvSpPr>
          <p:nvPr>
            <p:ph type="title"/>
          </p:nvPr>
        </p:nvSpPr>
        <p:spPr/>
        <p:txBody>
          <a:bodyPr/>
          <a:lstStyle/>
          <a:p>
            <a:r>
              <a:rPr lang="en-GB" dirty="0"/>
              <a:t>Step 2: Localization</a:t>
            </a:r>
          </a:p>
        </p:txBody>
      </p:sp>
      <p:sp>
        <p:nvSpPr>
          <p:cNvPr id="49" name="Oval 48">
            <a:extLst>
              <a:ext uri="{FF2B5EF4-FFF2-40B4-BE49-F238E27FC236}">
                <a16:creationId xmlns:a16="http://schemas.microsoft.com/office/drawing/2014/main" id="{2E0F3FB6-772E-4BBA-BD4C-2FAD294F00F9}"/>
              </a:ext>
            </a:extLst>
          </p:cNvPr>
          <p:cNvSpPr/>
          <p:nvPr/>
        </p:nvSpPr>
        <p:spPr>
          <a:xfrm>
            <a:off x="2362366" y="4554447"/>
            <a:ext cx="2463623" cy="81851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Localization</a:t>
            </a:r>
          </a:p>
        </p:txBody>
      </p:sp>
      <p:sp>
        <p:nvSpPr>
          <p:cNvPr id="66" name="Content Placeholder 2">
            <a:extLst>
              <a:ext uri="{FF2B5EF4-FFF2-40B4-BE49-F238E27FC236}">
                <a16:creationId xmlns:a16="http://schemas.microsoft.com/office/drawing/2014/main" id="{70C5F92A-6FA2-473A-8EE7-69793B126458}"/>
              </a:ext>
            </a:extLst>
          </p:cNvPr>
          <p:cNvSpPr>
            <a:spLocks noGrp="1"/>
          </p:cNvSpPr>
          <p:nvPr>
            <p:ph idx="1"/>
          </p:nvPr>
        </p:nvSpPr>
        <p:spPr>
          <a:xfrm>
            <a:off x="492125" y="1479469"/>
            <a:ext cx="11180763" cy="1607929"/>
          </a:xfrm>
        </p:spPr>
        <p:txBody>
          <a:bodyPr/>
          <a:lstStyle/>
          <a:p>
            <a:r>
              <a:rPr lang="en-GB" dirty="0"/>
              <a:t>Localization is the process of estimating the robots position in its environment</a:t>
            </a:r>
          </a:p>
          <a:p>
            <a:r>
              <a:rPr lang="en-GB" dirty="0"/>
              <a:t>The location and orientation of a robot are called “pose”.</a:t>
            </a:r>
          </a:p>
          <a:p>
            <a:r>
              <a:rPr lang="en-GB" dirty="0"/>
              <a:t>Without a GPS signal, the robot can still estimate its “pose” using “dead reckoning” based on its past location, wheel speed, sensor readings, and time elapsed.</a:t>
            </a:r>
          </a:p>
          <a:p>
            <a:r>
              <a:rPr lang="en-GB" dirty="0"/>
              <a:t> Accurate positioning can be achieved using statistical methods such as a particle filter.</a:t>
            </a:r>
          </a:p>
          <a:p>
            <a:endParaRPr lang="en-GB" dirty="0"/>
          </a:p>
        </p:txBody>
      </p:sp>
      <p:pic>
        <p:nvPicPr>
          <p:cNvPr id="4" name="Picture 3">
            <a:extLst>
              <a:ext uri="{FF2B5EF4-FFF2-40B4-BE49-F238E27FC236}">
                <a16:creationId xmlns:a16="http://schemas.microsoft.com/office/drawing/2014/main" id="{958B184E-5B58-4F91-BC78-BDA386C83F63}"/>
              </a:ext>
            </a:extLst>
          </p:cNvPr>
          <p:cNvPicPr>
            <a:picLocks noChangeAspect="1"/>
          </p:cNvPicPr>
          <p:nvPr/>
        </p:nvPicPr>
        <p:blipFill>
          <a:blip r:embed="rId3"/>
          <a:stretch>
            <a:fillRect/>
          </a:stretch>
        </p:blipFill>
        <p:spPr>
          <a:xfrm>
            <a:off x="5536439" y="3429000"/>
            <a:ext cx="2924105" cy="2939714"/>
          </a:xfrm>
          <a:prstGeom prst="rect">
            <a:avLst/>
          </a:prstGeom>
        </p:spPr>
      </p:pic>
    </p:spTree>
    <p:extLst>
      <p:ext uri="{BB962C8B-B14F-4D97-AF65-F5344CB8AC3E}">
        <p14:creationId xmlns:p14="http://schemas.microsoft.com/office/powerpoint/2010/main" val="379101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0684-7442-433E-841A-B3807ABF4939}"/>
              </a:ext>
            </a:extLst>
          </p:cNvPr>
          <p:cNvSpPr>
            <a:spLocks noGrp="1"/>
          </p:cNvSpPr>
          <p:nvPr>
            <p:ph type="title"/>
          </p:nvPr>
        </p:nvSpPr>
        <p:spPr/>
        <p:txBody>
          <a:bodyPr/>
          <a:lstStyle/>
          <a:p>
            <a:r>
              <a:rPr lang="en-GB" dirty="0"/>
              <a:t>Simultaneous Localization and Mapping (SLAM)</a:t>
            </a:r>
          </a:p>
        </p:txBody>
      </p:sp>
      <p:sp>
        <p:nvSpPr>
          <p:cNvPr id="123" name="Content Placeholder 2">
            <a:extLst>
              <a:ext uri="{FF2B5EF4-FFF2-40B4-BE49-F238E27FC236}">
                <a16:creationId xmlns:a16="http://schemas.microsoft.com/office/drawing/2014/main" id="{DD5E091A-3B1E-482D-A17C-E5955FB3F1DD}"/>
              </a:ext>
            </a:extLst>
          </p:cNvPr>
          <p:cNvSpPr>
            <a:spLocks noGrp="1"/>
          </p:cNvSpPr>
          <p:nvPr>
            <p:ph idx="1"/>
          </p:nvPr>
        </p:nvSpPr>
        <p:spPr>
          <a:xfrm>
            <a:off x="492125" y="1479468"/>
            <a:ext cx="10614025" cy="3933189"/>
          </a:xfrm>
        </p:spPr>
        <p:txBody>
          <a:bodyPr/>
          <a:lstStyle/>
          <a:p>
            <a:r>
              <a:rPr lang="en-GB" dirty="0"/>
              <a:t>Which comes first?</a:t>
            </a:r>
          </a:p>
          <a:p>
            <a:pPr lvl="1"/>
            <a:r>
              <a:rPr lang="en-GB" dirty="0"/>
              <a:t> estimate of the robots “pose” or mapping its environment?</a:t>
            </a:r>
          </a:p>
          <a:p>
            <a:r>
              <a:rPr lang="en-GB" dirty="0"/>
              <a:t>SLAM: </a:t>
            </a:r>
          </a:p>
          <a:p>
            <a:pPr lvl="1"/>
            <a:r>
              <a:rPr lang="en-GB" dirty="0"/>
              <a:t>Robot simultaneously tracks its position and while mapping an unknown/known environment.</a:t>
            </a:r>
          </a:p>
          <a:p>
            <a:pPr lvl="1"/>
            <a:r>
              <a:rPr lang="en-GB" dirty="0"/>
              <a:t>Estimate of the robots “pose” and mapping its environment are mutually dependent.</a:t>
            </a:r>
          </a:p>
          <a:p>
            <a:r>
              <a:rPr lang="en-GB" dirty="0"/>
              <a:t>SLAM algorithms include </a:t>
            </a:r>
          </a:p>
          <a:p>
            <a:pPr lvl="1"/>
            <a:r>
              <a:rPr lang="en-GB" dirty="0"/>
              <a:t>Particle filter, Extended Kalman filter, Graph SLAM, etc</a:t>
            </a:r>
          </a:p>
          <a:p>
            <a:pPr lvl="1"/>
            <a:r>
              <a:rPr lang="en-GB" dirty="0"/>
              <a:t>These slam algorithms help the robot estimate its position within the map during navigation.</a:t>
            </a:r>
          </a:p>
          <a:p>
            <a:pPr lvl="1"/>
            <a:endParaRPr lang="en-GB" dirty="0"/>
          </a:p>
          <a:p>
            <a:pPr lvl="1"/>
            <a:endParaRPr lang="en-GB" dirty="0"/>
          </a:p>
        </p:txBody>
      </p:sp>
    </p:spTree>
    <p:extLst>
      <p:ext uri="{BB962C8B-B14F-4D97-AF65-F5344CB8AC3E}">
        <p14:creationId xmlns:p14="http://schemas.microsoft.com/office/powerpoint/2010/main" val="103370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0684-7442-433E-841A-B3807ABF4939}"/>
              </a:ext>
            </a:extLst>
          </p:cNvPr>
          <p:cNvSpPr>
            <a:spLocks noGrp="1"/>
          </p:cNvSpPr>
          <p:nvPr>
            <p:ph type="title"/>
          </p:nvPr>
        </p:nvSpPr>
        <p:spPr/>
        <p:txBody>
          <a:bodyPr/>
          <a:lstStyle/>
          <a:p>
            <a:r>
              <a:rPr lang="en-GB" dirty="0"/>
              <a:t>Step 3: Navigation</a:t>
            </a:r>
          </a:p>
        </p:txBody>
      </p:sp>
      <p:sp>
        <p:nvSpPr>
          <p:cNvPr id="36" name="Oval 35">
            <a:extLst>
              <a:ext uri="{FF2B5EF4-FFF2-40B4-BE49-F238E27FC236}">
                <a16:creationId xmlns:a16="http://schemas.microsoft.com/office/drawing/2014/main" id="{B0445BC9-CEF1-4C3B-BB05-337C43C4FE25}"/>
              </a:ext>
            </a:extLst>
          </p:cNvPr>
          <p:cNvSpPr/>
          <p:nvPr/>
        </p:nvSpPr>
        <p:spPr>
          <a:xfrm>
            <a:off x="2143153" y="3892612"/>
            <a:ext cx="3058510" cy="95906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Navigation</a:t>
            </a:r>
          </a:p>
        </p:txBody>
      </p:sp>
      <p:sp>
        <p:nvSpPr>
          <p:cNvPr id="50" name="Content Placeholder 2">
            <a:extLst>
              <a:ext uri="{FF2B5EF4-FFF2-40B4-BE49-F238E27FC236}">
                <a16:creationId xmlns:a16="http://schemas.microsoft.com/office/drawing/2014/main" id="{FBABCA40-52D8-45B9-832F-A3B9413F9004}"/>
              </a:ext>
            </a:extLst>
          </p:cNvPr>
          <p:cNvSpPr>
            <a:spLocks noGrp="1"/>
          </p:cNvSpPr>
          <p:nvPr>
            <p:ph idx="1"/>
          </p:nvPr>
        </p:nvSpPr>
        <p:spPr>
          <a:xfrm>
            <a:off x="492125" y="1479469"/>
            <a:ext cx="10640332" cy="1578008"/>
          </a:xfrm>
        </p:spPr>
        <p:txBody>
          <a:bodyPr/>
          <a:lstStyle/>
          <a:p>
            <a:r>
              <a:rPr lang="en-GB" dirty="0"/>
              <a:t>Finally, the robot needs to plan the route given all the information acquired from the above methods.</a:t>
            </a:r>
          </a:p>
          <a:p>
            <a:r>
              <a:rPr lang="en-GB" dirty="0"/>
              <a:t>Path search and planning algorithms (e.g., A*, potential field, particle filter, and RRT)</a:t>
            </a:r>
          </a:p>
          <a:p>
            <a:endParaRPr lang="en-GB" dirty="0"/>
          </a:p>
          <a:p>
            <a:endParaRPr lang="en-GB" dirty="0"/>
          </a:p>
        </p:txBody>
      </p:sp>
      <p:pic>
        <p:nvPicPr>
          <p:cNvPr id="3" name="Picture 2">
            <a:extLst>
              <a:ext uri="{FF2B5EF4-FFF2-40B4-BE49-F238E27FC236}">
                <a16:creationId xmlns:a16="http://schemas.microsoft.com/office/drawing/2014/main" id="{61E4988B-362F-4E72-89C3-331DE3C7DC98}"/>
              </a:ext>
            </a:extLst>
          </p:cNvPr>
          <p:cNvPicPr>
            <a:picLocks noChangeAspect="1"/>
          </p:cNvPicPr>
          <p:nvPr/>
        </p:nvPicPr>
        <p:blipFill>
          <a:blip r:embed="rId3"/>
          <a:stretch>
            <a:fillRect/>
          </a:stretch>
        </p:blipFill>
        <p:spPr>
          <a:xfrm>
            <a:off x="5554131" y="2736026"/>
            <a:ext cx="3627434" cy="3645724"/>
          </a:xfrm>
          <a:prstGeom prst="rect">
            <a:avLst/>
          </a:prstGeom>
        </p:spPr>
      </p:pic>
    </p:spTree>
    <p:extLst>
      <p:ext uri="{BB962C8B-B14F-4D97-AF65-F5344CB8AC3E}">
        <p14:creationId xmlns:p14="http://schemas.microsoft.com/office/powerpoint/2010/main" val="1799460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9C58-F5D8-4536-9B03-411ED85A02BA}"/>
              </a:ext>
            </a:extLst>
          </p:cNvPr>
          <p:cNvSpPr>
            <a:spLocks noGrp="1"/>
          </p:cNvSpPr>
          <p:nvPr>
            <p:ph type="title"/>
          </p:nvPr>
        </p:nvSpPr>
        <p:spPr/>
        <p:txBody>
          <a:bodyPr/>
          <a:lstStyle/>
          <a:p>
            <a:r>
              <a:rPr lang="en-US" altLang="zh-CN" dirty="0"/>
              <a:t>Uncertainty in Robotics</a:t>
            </a:r>
            <a:endParaRPr lang="en-GB" dirty="0"/>
          </a:p>
        </p:txBody>
      </p:sp>
      <p:sp>
        <p:nvSpPr>
          <p:cNvPr id="4" name="Oval 3">
            <a:extLst>
              <a:ext uri="{FF2B5EF4-FFF2-40B4-BE49-F238E27FC236}">
                <a16:creationId xmlns:a16="http://schemas.microsoft.com/office/drawing/2014/main" id="{5B6B2AF0-8161-42EF-B6A4-7441F8EC842B}"/>
              </a:ext>
            </a:extLst>
          </p:cNvPr>
          <p:cNvSpPr/>
          <p:nvPr/>
        </p:nvSpPr>
        <p:spPr>
          <a:xfrm>
            <a:off x="4936596" y="3217689"/>
            <a:ext cx="2506133" cy="1230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Uncertainty</a:t>
            </a:r>
          </a:p>
        </p:txBody>
      </p:sp>
    </p:spTree>
    <p:extLst>
      <p:ext uri="{BB962C8B-B14F-4D97-AF65-F5344CB8AC3E}">
        <p14:creationId xmlns:p14="http://schemas.microsoft.com/office/powerpoint/2010/main" val="3628704878"/>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 id="{8CE823C3-F31A-D14A-9E27-E9A0885B8FCD}" vid="{CE7EA357-F2F1-1444-8AA4-D862AA553F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2.xml><?xml version="1.0" encoding="utf-8"?>
<ds:datastoreItem xmlns:ds="http://schemas.openxmlformats.org/officeDocument/2006/customXml" ds:itemID="{B61D4E06-5D3F-4994-A4A7-4BA626FA722D}">
  <ds:schemaRefs>
    <ds:schemaRef ds:uri="http://purl.org/dc/elements/1.1/"/>
    <ds:schemaRef ds:uri="http://schemas.microsoft.com/office/2006/metadata/properties"/>
    <ds:schemaRef ds:uri="f2ad5090-61a8-4b8c-ab70-68f4ff4d1933"/>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0950e01-db07-4e41-9c32-b7a8e9fccc9b"/>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Arm_PPT_Master_Arm_Limited_2019</Template>
  <TotalTime>0</TotalTime>
  <Words>3412</Words>
  <Application>Microsoft Office PowerPoint</Application>
  <PresentationFormat>Widescreen</PresentationFormat>
  <Paragraphs>264</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 Math</vt:lpstr>
      <vt:lpstr>Wingdings</vt:lpstr>
      <vt:lpstr>Arm_PPT_Public</vt:lpstr>
      <vt:lpstr>Simultaneous Localisation and Mapping (SLAM)</vt:lpstr>
      <vt:lpstr>Module Syllabus</vt:lpstr>
      <vt:lpstr>Overview</vt:lpstr>
      <vt:lpstr>Overview</vt:lpstr>
      <vt:lpstr>Step 1: Mapping</vt:lpstr>
      <vt:lpstr>Step 2: Localization</vt:lpstr>
      <vt:lpstr>Simultaneous Localization and Mapping (SLAM)</vt:lpstr>
      <vt:lpstr>Step 3: Navigation</vt:lpstr>
      <vt:lpstr>Uncertainty in Robotics</vt:lpstr>
      <vt:lpstr>Uncertainty in Robotics</vt:lpstr>
      <vt:lpstr>Uncertainty in Robotics</vt:lpstr>
      <vt:lpstr>Uncertainty in Robotics</vt:lpstr>
      <vt:lpstr>Uncertainty in Robotics</vt:lpstr>
      <vt:lpstr>Uncertainty in Robotics</vt:lpstr>
      <vt:lpstr>Probabilistic Robotics</vt:lpstr>
      <vt:lpstr>Probabilistic Robotics</vt:lpstr>
      <vt:lpstr>Probabilistic Robotics</vt:lpstr>
      <vt:lpstr>Probabilistic Robotics</vt:lpstr>
      <vt:lpstr>Probabilistic Robotics</vt:lpstr>
      <vt:lpstr>Bayes Filter</vt:lpstr>
      <vt:lpstr>Bayes Filter Algorithm </vt:lpstr>
      <vt:lpstr>Bayes Filter Algorithm </vt:lpstr>
      <vt:lpstr>Approximations of Bayes Filter</vt:lpstr>
      <vt:lpstr>Map</vt:lpstr>
      <vt:lpstr>Navigation</vt:lpstr>
      <vt:lpstr>Route Planning</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and Navigation</dc:title>
  <dc:subject/>
  <dc:creator/>
  <cp:keywords/>
  <dc:description/>
  <cp:lastModifiedBy/>
  <cp:revision>9</cp:revision>
  <dcterms:created xsi:type="dcterms:W3CDTF">2019-01-14T09:57:37Z</dcterms:created>
  <dcterms:modified xsi:type="dcterms:W3CDTF">2020-02-19T13:09:47Z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