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6"/>
  </p:sldMasterIdLst>
  <p:notesMasterIdLst>
    <p:notesMasterId r:id="rId43"/>
  </p:notesMasterIdLst>
  <p:handoutMasterIdLst>
    <p:handoutMasterId r:id="rId44"/>
  </p:handoutMasterIdLst>
  <p:sldIdLst>
    <p:sldId id="371" r:id="rId7"/>
    <p:sldId id="257" r:id="rId8"/>
    <p:sldId id="372" r:id="rId9"/>
    <p:sldId id="259" r:id="rId10"/>
    <p:sldId id="296" r:id="rId11"/>
    <p:sldId id="297" r:id="rId12"/>
    <p:sldId id="262" r:id="rId13"/>
    <p:sldId id="273" r:id="rId14"/>
    <p:sldId id="274" r:id="rId15"/>
    <p:sldId id="275" r:id="rId16"/>
    <p:sldId id="276" r:id="rId17"/>
    <p:sldId id="263" r:id="rId18"/>
    <p:sldId id="264" r:id="rId19"/>
    <p:sldId id="311" r:id="rId20"/>
    <p:sldId id="265" r:id="rId21"/>
    <p:sldId id="278" r:id="rId22"/>
    <p:sldId id="300" r:id="rId23"/>
    <p:sldId id="279" r:id="rId24"/>
    <p:sldId id="280" r:id="rId25"/>
    <p:sldId id="301" r:id="rId26"/>
    <p:sldId id="304" r:id="rId27"/>
    <p:sldId id="305" r:id="rId28"/>
    <p:sldId id="306" r:id="rId29"/>
    <p:sldId id="281" r:id="rId30"/>
    <p:sldId id="307" r:id="rId31"/>
    <p:sldId id="282" r:id="rId32"/>
    <p:sldId id="283" r:id="rId33"/>
    <p:sldId id="284" r:id="rId34"/>
    <p:sldId id="286" r:id="rId35"/>
    <p:sldId id="287" r:id="rId36"/>
    <p:sldId id="289" r:id="rId37"/>
    <p:sldId id="290" r:id="rId38"/>
    <p:sldId id="291" r:id="rId39"/>
    <p:sldId id="292" r:id="rId40"/>
    <p:sldId id="294" r:id="rId41"/>
    <p:sldId id="310" r:id="rId42"/>
  </p:sldIdLst>
  <p:sldSz cx="12192000" cy="6858000"/>
  <p:notesSz cx="6858000" cy="24669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3FAE5-86DC-4817-B430-EBFD4263F064}" v="10" dt="2020-08-26T06:58:26.798"/>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955" autoAdjust="0"/>
  </p:normalViewPr>
  <p:slideViewPr>
    <p:cSldViewPr snapToGrid="0">
      <p:cViewPr varScale="1">
        <p:scale>
          <a:sx n="90" d="100"/>
          <a:sy n="90" d="100"/>
        </p:scale>
        <p:origin x="133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275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8/26/2020</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8/26/2020</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ＭＳ Ｐゴシック"/>
                <a:cs typeface="Calibri"/>
              </a:rPr>
              <a:t>Hello and welcome. Today, our focus will be on a simple processor example.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1562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C307F6F-09A6-F344-8060-313747396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89E3F3-2751-D845-B01D-B9F62353FA5D}" type="slidenum">
              <a:rPr lang="en-US" altLang="en-US" sz="1300"/>
              <a:pPr>
                <a:spcBef>
                  <a:spcPct val="0"/>
                </a:spcBef>
              </a:pPr>
              <a:t>10</a:t>
            </a:fld>
            <a:endParaRPr lang="en-US" altLang="en-US" sz="1300" dirty="0"/>
          </a:p>
        </p:txBody>
      </p:sp>
      <p:sp>
        <p:nvSpPr>
          <p:cNvPr id="37890" name="Rectangle 2">
            <a:extLst>
              <a:ext uri="{FF2B5EF4-FFF2-40B4-BE49-F238E27FC236}">
                <a16:creationId xmlns:a16="http://schemas.microsoft.com/office/drawing/2014/main" id="{0D1B5476-D597-5F4A-A898-BDB9ED5147E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E5553A3C-2106-8F46-B986-CFEB3D8083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a:cs typeface="Calibri"/>
              </a:rPr>
              <a:t>C level specification of the Fibonacci sequence (aka Fibonacci numbers).</a:t>
            </a:r>
            <a:endParaRPr lang="en-US" altLang="en-US" dirty="0">
              <a:ea typeface="ＭＳ Ｐゴシック"/>
              <a:cs typeface="Calibri"/>
            </a:endParaRPr>
          </a:p>
        </p:txBody>
      </p:sp>
    </p:spTree>
    <p:extLst>
      <p:ext uri="{BB962C8B-B14F-4D97-AF65-F5344CB8AC3E}">
        <p14:creationId xmlns:p14="http://schemas.microsoft.com/office/powerpoint/2010/main" val="100185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8054DFA-693E-E842-AEDD-02EFBC3C85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DE1F37C-38F4-6F49-B8C7-190203948E15}" type="slidenum">
              <a:rPr lang="en-US" altLang="en-US" sz="1300"/>
              <a:pPr>
                <a:spcBef>
                  <a:spcPct val="0"/>
                </a:spcBef>
              </a:pPr>
              <a:t>11</a:t>
            </a:fld>
            <a:endParaRPr lang="en-US" altLang="en-US" sz="1300" dirty="0"/>
          </a:p>
        </p:txBody>
      </p:sp>
      <p:sp>
        <p:nvSpPr>
          <p:cNvPr id="39938" name="Rectangle 2">
            <a:extLst>
              <a:ext uri="{FF2B5EF4-FFF2-40B4-BE49-F238E27FC236}">
                <a16:creationId xmlns:a16="http://schemas.microsoft.com/office/drawing/2014/main" id="{7381664C-7453-5B4A-935C-A53837F4457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AE3E8FE5-0465-BF4A-85EA-EE7B0C85F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Fibonacci program can also be written in Assembly as shown in this slide. Here the programmer must know the instruction set of the processor and the register use convention to write a good code.</a:t>
            </a:r>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124782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A318F96-991C-F44B-9152-3099A51F59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95F9B2-5FF9-1144-8E05-1DB35B7290D1}" type="slidenum">
              <a:rPr lang="en-US" altLang="en-US" sz="1300"/>
              <a:pPr>
                <a:spcBef>
                  <a:spcPct val="0"/>
                </a:spcBef>
              </a:pPr>
              <a:t>12</a:t>
            </a:fld>
            <a:endParaRPr lang="en-US" altLang="en-US" sz="1300" dirty="0"/>
          </a:p>
        </p:txBody>
      </p:sp>
      <p:sp>
        <p:nvSpPr>
          <p:cNvPr id="41986" name="Rectangle 2">
            <a:extLst>
              <a:ext uri="{FF2B5EF4-FFF2-40B4-BE49-F238E27FC236}">
                <a16:creationId xmlns:a16="http://schemas.microsoft.com/office/drawing/2014/main" id="{968B3EAC-7800-AD40-982A-5B65CB0D69B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D2E05022-39F6-CB40-8937-BE86FE9A6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By microarchitecture of a processor, we mean these details about the implementation of the CPU/processor like pipelining, instruction</a:t>
            </a:r>
            <a:r>
              <a:rPr lang="en-US" altLang="en-US" b="1" dirty="0">
                <a:ea typeface="ＭＳ Ｐゴシック" panose="020B0600070205080204" pitchFamily="34" charset="-128"/>
              </a:rPr>
              <a:t>-</a:t>
            </a:r>
            <a:r>
              <a:rPr lang="en-US" altLang="en-US" dirty="0">
                <a:ea typeface="ＭＳ Ｐゴシック" panose="020B0600070205080204" pitchFamily="34" charset="-128"/>
              </a:rPr>
              <a:t>level parallelism , caches, etc.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In this case you can observe the microarchitecture of an 8-bits processor. </a:t>
            </a:r>
          </a:p>
        </p:txBody>
      </p:sp>
    </p:spTree>
    <p:extLst>
      <p:ext uri="{BB962C8B-B14F-4D97-AF65-F5344CB8AC3E}">
        <p14:creationId xmlns:p14="http://schemas.microsoft.com/office/powerpoint/2010/main" val="377466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1EA0C89-15F3-5F4B-9830-1E2E7BC2D8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7263C58-D90B-6B4B-B496-28C9DE8AA6AD}" type="slidenum">
              <a:rPr lang="en-US" altLang="en-US" sz="1300"/>
              <a:pPr>
                <a:spcBef>
                  <a:spcPct val="0"/>
                </a:spcBef>
              </a:pPr>
              <a:t>13</a:t>
            </a:fld>
            <a:endParaRPr lang="en-US" altLang="en-US" sz="1300" dirty="0"/>
          </a:p>
        </p:txBody>
      </p:sp>
      <p:sp>
        <p:nvSpPr>
          <p:cNvPr id="44034" name="Rectangle 2">
            <a:extLst>
              <a:ext uri="{FF2B5EF4-FFF2-40B4-BE49-F238E27FC236}">
                <a16:creationId xmlns:a16="http://schemas.microsoft.com/office/drawing/2014/main" id="{2B8E219A-A3C6-084D-9F8A-DB8A46D16BF9}"/>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9AB30A6-78E9-0E41-B4FA-AC93709E46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A multicycle controller will determinate the state of the processor, and in this case, it is made of a control unit, a decoder, and a condition logic.</a:t>
            </a:r>
          </a:p>
        </p:txBody>
      </p:sp>
    </p:spTree>
    <p:extLst>
      <p:ext uri="{BB962C8B-B14F-4D97-AF65-F5344CB8AC3E}">
        <p14:creationId xmlns:p14="http://schemas.microsoft.com/office/powerpoint/2010/main" val="3996153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DD5AAA0-9D77-3E46-AA69-60F61F2E09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AFB14D-1BF1-CD4C-B4F6-D16085E9D6E5}" type="slidenum">
              <a:rPr lang="en-US" altLang="en-US" sz="1300"/>
              <a:pPr>
                <a:spcBef>
                  <a:spcPct val="0"/>
                </a:spcBef>
              </a:pPr>
              <a:t>14</a:t>
            </a:fld>
            <a:endParaRPr lang="en-US" altLang="en-US" sz="1300" dirty="0"/>
          </a:p>
        </p:txBody>
      </p:sp>
      <p:sp>
        <p:nvSpPr>
          <p:cNvPr id="46082" name="Rectangle 2">
            <a:extLst>
              <a:ext uri="{FF2B5EF4-FFF2-40B4-BE49-F238E27FC236}">
                <a16:creationId xmlns:a16="http://schemas.microsoft.com/office/drawing/2014/main" id="{1DD7AAA4-2232-C847-A60A-8C53F0CE9A4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64F4B33-780E-074A-A389-A8A1CF9E8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The finite state machine specifies the controller behavior.</a:t>
            </a:r>
          </a:p>
        </p:txBody>
      </p:sp>
    </p:spTree>
    <p:extLst>
      <p:ext uri="{BB962C8B-B14F-4D97-AF65-F5344CB8AC3E}">
        <p14:creationId xmlns:p14="http://schemas.microsoft.com/office/powerpoint/2010/main" val="19863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6678A97-47D6-8645-9C9F-BABE58030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CD8CA69-AA42-BE47-8546-FC8250401EAF}" type="slidenum">
              <a:rPr lang="en-US" altLang="en-US" sz="1300"/>
              <a:pPr>
                <a:spcBef>
                  <a:spcPct val="0"/>
                </a:spcBef>
              </a:pPr>
              <a:t>15</a:t>
            </a:fld>
            <a:endParaRPr lang="en-US" altLang="en-US" sz="1300" dirty="0"/>
          </a:p>
        </p:txBody>
      </p:sp>
      <p:sp>
        <p:nvSpPr>
          <p:cNvPr id="48130" name="Rectangle 2">
            <a:extLst>
              <a:ext uri="{FF2B5EF4-FFF2-40B4-BE49-F238E27FC236}">
                <a16:creationId xmlns:a16="http://schemas.microsoft.com/office/drawing/2014/main" id="{8032A598-0AC6-0F47-8BA0-204EF3CCC71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4545B009-1AD5-A947-9009-6F6E9513AB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Logic design converts the microarchitecture specification into a high-level design using hardware descriptive languages</a:t>
            </a:r>
            <a:r>
              <a:rPr lang="en-US" altLang="en-US" b="1" dirty="0">
                <a:ea typeface="ＭＳ Ｐゴシック" panose="020B0600070205080204" pitchFamily="34" charset="-128"/>
              </a:rPr>
              <a:t>;</a:t>
            </a:r>
            <a:r>
              <a:rPr lang="en-US" altLang="en-US" dirty="0">
                <a:ea typeface="ＭＳ Ｐゴシック" panose="020B0600070205080204" pitchFamily="34" charset="-128"/>
              </a:rPr>
              <a:t> it starts at top level and hierarchically decompose the processor microarchitecture into units</a:t>
            </a:r>
            <a:r>
              <a:rPr lang="en-US" altLang="en-US" b="1" dirty="0">
                <a:ea typeface="ＭＳ Ｐゴシック" panose="020B0600070205080204" pitchFamily="34" charset="-128"/>
              </a:rPr>
              <a:t>.</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33227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079FD6C-BC55-2040-B5B9-CC26444B43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D67CC55-D953-5D45-9EAE-7C701A1E2947}" type="slidenum">
              <a:rPr lang="en-US" altLang="en-US" sz="1300"/>
              <a:pPr>
                <a:spcBef>
                  <a:spcPct val="0"/>
                </a:spcBef>
              </a:pPr>
              <a:t>16</a:t>
            </a:fld>
            <a:endParaRPr lang="en-US" altLang="en-US" sz="1300" dirty="0"/>
          </a:p>
        </p:txBody>
      </p:sp>
      <p:sp>
        <p:nvSpPr>
          <p:cNvPr id="50178" name="Rectangle 2">
            <a:extLst>
              <a:ext uri="{FF2B5EF4-FFF2-40B4-BE49-F238E27FC236}">
                <a16:creationId xmlns:a16="http://schemas.microsoft.com/office/drawing/2014/main" id="{2E7AF5AD-3DA0-9E42-9949-AA1670E7F61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E8B1A238-D71B-2042-ACE7-4E5CEC0C8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We can discompose the Simple 8-bits processor architecture into functional blocks and the design of these blocks. </a:t>
            </a:r>
          </a:p>
        </p:txBody>
      </p:sp>
    </p:spTree>
    <p:extLst>
      <p:ext uri="{BB962C8B-B14F-4D97-AF65-F5344CB8AC3E}">
        <p14:creationId xmlns:p14="http://schemas.microsoft.com/office/powerpoint/2010/main" val="291816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AD489113-593C-C743-885C-A2D4A176AC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116D12-D404-0248-8278-5769274638C3}" type="slidenum">
              <a:rPr lang="en-US" altLang="en-US" sz="1300"/>
              <a:pPr>
                <a:spcBef>
                  <a:spcPct val="0"/>
                </a:spcBef>
              </a:pPr>
              <a:t>17</a:t>
            </a:fld>
            <a:endParaRPr lang="en-US" altLang="en-US" sz="1300" dirty="0"/>
          </a:p>
        </p:txBody>
      </p:sp>
      <p:sp>
        <p:nvSpPr>
          <p:cNvPr id="52226" name="Rectangle 2">
            <a:extLst>
              <a:ext uri="{FF2B5EF4-FFF2-40B4-BE49-F238E27FC236}">
                <a16:creationId xmlns:a16="http://schemas.microsoft.com/office/drawing/2014/main" id="{C7A26A72-BA73-584E-B0AE-86854FB3E9BD}"/>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868F8630-D3CA-9B42-972F-91BACBA64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Calibri" panose="020F0502020204030204" pitchFamily="34" charset="0"/>
              </a:rPr>
              <a:t>HDLs or Hardware description languages such as </a:t>
            </a:r>
            <a:r>
              <a:rPr lang="en-GB" sz="1800" b="0" i="0" dirty="0">
                <a:solidFill>
                  <a:srgbClr val="000000"/>
                </a:solidFill>
                <a:effectLst/>
                <a:latin typeface="Times New Roman" panose="02020603050405020304" pitchFamily="18" charset="0"/>
              </a:rPr>
              <a:t>Verilog and VHDL</a:t>
            </a:r>
            <a:r>
              <a:rPr lang="en-GB" sz="1800" b="0" i="0" dirty="0">
                <a:solidFill>
                  <a:srgbClr val="000000"/>
                </a:solidFill>
                <a:effectLst/>
                <a:latin typeface="Calibri" panose="020F0502020204030204" pitchFamily="34" charset="0"/>
              </a:rPr>
              <a:t> are widely used in logic design.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Times New Roman" panose="02020603050405020304" pitchFamily="18" charset="0"/>
              </a:rPr>
              <a:t>They are used for documentation of logic functions and for simulation. They are also be used to synthesize gates directly from the HDL.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76786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180B88A5-493A-704D-A011-7B1AB15F2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B7EB4A-C344-E54E-9508-65E42FD0DDAA}" type="slidenum">
              <a:rPr lang="en-US" altLang="en-US" sz="1300"/>
              <a:pPr>
                <a:spcBef>
                  <a:spcPct val="0"/>
                </a:spcBef>
              </a:pPr>
              <a:t>18</a:t>
            </a:fld>
            <a:endParaRPr lang="en-US" altLang="en-US" sz="1300" dirty="0"/>
          </a:p>
        </p:txBody>
      </p:sp>
      <p:sp>
        <p:nvSpPr>
          <p:cNvPr id="54274" name="Rectangle 2">
            <a:extLst>
              <a:ext uri="{FF2B5EF4-FFF2-40B4-BE49-F238E27FC236}">
                <a16:creationId xmlns:a16="http://schemas.microsoft.com/office/drawing/2014/main" id="{132D4CBE-EEA5-A74F-B7A9-7867ACA6192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EB8D919-43DD-2245-87F9-F0994306DE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Calibri" panose="020F0502020204030204" pitchFamily="34" charset="0"/>
              </a:rPr>
              <a:t>In Verilog, a module defines a cell and each module must end with the </a:t>
            </a:r>
            <a:r>
              <a:rPr lang="en-GB" sz="1800" b="0" i="0" dirty="0" err="1">
                <a:solidFill>
                  <a:srgbClr val="000000"/>
                </a:solidFill>
                <a:effectLst/>
                <a:latin typeface="Calibri" panose="020F0502020204030204" pitchFamily="34" charset="0"/>
              </a:rPr>
              <a:t>endmodule</a:t>
            </a:r>
            <a:r>
              <a:rPr lang="en-GB" sz="1800" b="0" i="0" dirty="0">
                <a:solidFill>
                  <a:srgbClr val="000000"/>
                </a:solidFill>
                <a:effectLst/>
                <a:latin typeface="Calibri" panose="020F0502020204030204" pitchFamily="34" charset="0"/>
              </a:rPr>
              <a:t> statement. The inputs and outputs are declared much as in a C program.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For instance. A full adder is expressed structurally with sum and carry </a:t>
            </a:r>
            <a:r>
              <a:rPr lang="en-GB" sz="1800" b="0" i="0" dirty="0" err="1">
                <a:solidFill>
                  <a:srgbClr val="000000"/>
                </a:solidFill>
                <a:effectLst/>
                <a:latin typeface="Calibri" panose="020F0502020204030204" pitchFamily="34" charset="0"/>
              </a:rPr>
              <a:t>subcircuits</a:t>
            </a:r>
            <a:r>
              <a:rPr lang="en-GB" sz="1800" b="0" i="0" dirty="0">
                <a:solidFill>
                  <a:srgbClr val="000000"/>
                </a:solidFill>
                <a:effectLst/>
                <a:latin typeface="Calibri" panose="020F0502020204030204" pitchFamily="34" charset="0"/>
              </a:rPr>
              <a:t>.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While the sum and carry </a:t>
            </a:r>
            <a:r>
              <a:rPr lang="en-GB" sz="1800" b="0" i="0" dirty="0" err="1">
                <a:solidFill>
                  <a:srgbClr val="000000"/>
                </a:solidFill>
                <a:effectLst/>
                <a:latin typeface="Calibri" panose="020F0502020204030204" pitchFamily="34" charset="0"/>
              </a:rPr>
              <a:t>subcircuits</a:t>
            </a:r>
            <a:r>
              <a:rPr lang="en-GB" sz="1800" b="0" i="0" dirty="0">
                <a:solidFill>
                  <a:srgbClr val="000000"/>
                </a:solidFill>
                <a:effectLst/>
                <a:latin typeface="Calibri" panose="020F0502020204030204" pitchFamily="34" charset="0"/>
              </a:rPr>
              <a:t> are expressed </a:t>
            </a:r>
            <a:r>
              <a:rPr lang="en-GB" sz="1800" b="0" i="0" dirty="0" err="1">
                <a:solidFill>
                  <a:srgbClr val="000000"/>
                </a:solidFill>
                <a:effectLst/>
                <a:latin typeface="Calibri" panose="020F0502020204030204" pitchFamily="34" charset="0"/>
              </a:rPr>
              <a:t>behaviorally</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endParaRPr lang="en-US" dirty="0">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336144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33561B6-D023-1143-BAAF-A02E961C29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3F021A-B4F8-D84B-B540-8016FAE7F0FC}" type="slidenum">
              <a:rPr lang="en-US" altLang="en-US" sz="1300"/>
              <a:pPr>
                <a:spcBef>
                  <a:spcPct val="0"/>
                </a:spcBef>
              </a:pPr>
              <a:t>19</a:t>
            </a:fld>
            <a:endParaRPr lang="en-US" altLang="en-US" sz="1300" dirty="0"/>
          </a:p>
        </p:txBody>
      </p:sp>
      <p:sp>
        <p:nvSpPr>
          <p:cNvPr id="56322" name="Rectangle 2">
            <a:extLst>
              <a:ext uri="{FF2B5EF4-FFF2-40B4-BE49-F238E27FC236}">
                <a16:creationId xmlns:a16="http://schemas.microsoft.com/office/drawing/2014/main" id="{FEA6D47C-0818-3541-A823-B488F1811F0F}"/>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9179E8CA-E580-094B-BEA5-0371E448C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In designing circuits, the engineer must decide how the logic should be implemented. For example, the use of NANDS/NORs or ANDS/ORS gates. The engineer must consider fan-in or fan-out and how width of the transistors.</a:t>
            </a:r>
          </a:p>
          <a:p>
            <a:pPr eaLnBrk="1" hangingPunct="1"/>
            <a:endParaRPr lang="en-US" altLang="en-US" dirty="0">
              <a:ea typeface="ＭＳ Ｐゴシック"/>
              <a:cs typeface="Calibri"/>
            </a:endParaRPr>
          </a:p>
          <a:p>
            <a:pPr eaLnBrk="1" hangingPunct="1"/>
            <a:r>
              <a:rPr lang="en-US" altLang="en-US" dirty="0">
                <a:ea typeface="ＭＳ Ｐゴシック"/>
                <a:cs typeface="Calibri"/>
              </a:rPr>
              <a:t>These choices will affect the speed, area, and power.</a:t>
            </a:r>
          </a:p>
          <a:p>
            <a:pPr eaLnBrk="1" hangingPunct="1"/>
            <a:endParaRPr lang="en-US" altLang="en-US" dirty="0">
              <a:ea typeface="ＭＳ Ｐゴシック"/>
              <a:cs typeface="Calibri"/>
            </a:endParaRPr>
          </a:p>
          <a:p>
            <a:pPr eaLnBrk="1" hangingPunct="1"/>
            <a:r>
              <a:rPr lang="en-US" altLang="en-US" dirty="0">
                <a:ea typeface="ＭＳ Ｐゴシック"/>
                <a:cs typeface="Calibri"/>
              </a:rPr>
              <a:t>Logic synthesis makes these choices for you. It is good enough for many applications, but hand-crafted circuits are still better.</a:t>
            </a: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117775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2</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r>
              <a:rPr lang="en-US" dirty="0">
                <a:cs typeface="+mn-cs"/>
              </a:rPr>
              <a:t>By the end of this lecture, you should be able to:</a:t>
            </a:r>
          </a:p>
          <a:p>
            <a:pPr marL="285750" indent="-285750"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Describe and apply techniques for managing the design of complex systems. </a:t>
            </a:r>
          </a:p>
          <a:p>
            <a:pPr marL="285750" indent="-285750" algn="l" rtl="0" fontAlgn="base">
              <a:buFont typeface="Arial" panose="020B0604020202020204" pitchFamily="34" charset="0"/>
              <a:buChar char="•"/>
            </a:pPr>
            <a:r>
              <a:rPr lang="en-GB" sz="1800" b="0" i="0" dirty="0">
                <a:solidFill>
                  <a:srgbClr val="000000"/>
                </a:solidFill>
                <a:effectLst/>
                <a:latin typeface="Calibri"/>
                <a:ea typeface="ＭＳ Ｐゴシック"/>
                <a:cs typeface="Calibri"/>
              </a:rPr>
              <a:t>Describe the implementation of a </a:t>
            </a:r>
            <a:r>
              <a:rPr lang="en-GB" sz="1800" dirty="0">
                <a:solidFill>
                  <a:srgbClr val="000000"/>
                </a:solidFill>
                <a:latin typeface="Calibri"/>
                <a:ea typeface="ＭＳ Ｐゴシック"/>
                <a:cs typeface="Calibri"/>
              </a:rPr>
              <a:t>simple</a:t>
            </a:r>
            <a:r>
              <a:rPr lang="en-GB" sz="1800" b="0" i="0" dirty="0">
                <a:solidFill>
                  <a:srgbClr val="000000"/>
                </a:solidFill>
                <a:effectLst/>
                <a:latin typeface="Calibri"/>
                <a:ea typeface="ＭＳ Ｐゴシック"/>
                <a:cs typeface="Calibri"/>
              </a:rPr>
              <a:t> processor at abstraction levels including: Architecture, Microarchitecture, Logic Design, Circuit Design, Physical Design, Verification &amp; Test. </a:t>
            </a:r>
          </a:p>
          <a:p>
            <a:pPr eaLnBrk="1" hangingPunct="1">
              <a:defRPr/>
            </a:pPr>
            <a:endParaRPr lang="en-US" dirty="0">
              <a:cs typeface="+mn-cs"/>
            </a:endParaRPr>
          </a:p>
        </p:txBody>
      </p:sp>
    </p:spTree>
    <p:extLst>
      <p:ext uri="{BB962C8B-B14F-4D97-AF65-F5344CB8AC3E}">
        <p14:creationId xmlns:p14="http://schemas.microsoft.com/office/powerpoint/2010/main" val="134809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85C38B74-7A44-8C4F-94CE-8DDECAA5C3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440E3A-B673-CE45-82D2-4C28FDF111AD}" type="slidenum">
              <a:rPr lang="en-US" altLang="en-US" sz="1300"/>
              <a:pPr>
                <a:spcBef>
                  <a:spcPct val="0"/>
                </a:spcBef>
              </a:pPr>
              <a:t>20</a:t>
            </a:fld>
            <a:endParaRPr lang="en-US" altLang="en-US" sz="1300" dirty="0"/>
          </a:p>
        </p:txBody>
      </p:sp>
      <p:sp>
        <p:nvSpPr>
          <p:cNvPr id="58370" name="Rectangle 2">
            <a:extLst>
              <a:ext uri="{FF2B5EF4-FFF2-40B4-BE49-F238E27FC236}">
                <a16:creationId xmlns:a16="http://schemas.microsoft.com/office/drawing/2014/main" id="{B2A98384-09E3-804A-A95D-9541F951B3BC}"/>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1FA71E1-87D1-DD44-8EB2-DC9679E35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In Verilog,</a:t>
            </a:r>
            <a:r>
              <a:rPr lang="en-US" altLang="en-US" b="1" dirty="0">
                <a:ea typeface="ＭＳ Ｐゴシック" panose="020B0600070205080204" pitchFamily="34" charset="-128"/>
              </a:rPr>
              <a:t> </a:t>
            </a:r>
            <a:r>
              <a:rPr lang="en-US" altLang="en-US" b="0" dirty="0">
                <a:ea typeface="ＭＳ Ｐゴシック" panose="020B0600070205080204" pitchFamily="34" charset="-128"/>
              </a:rPr>
              <a:t>circuits can be specified </a:t>
            </a:r>
            <a:r>
              <a:rPr lang="en-US" altLang="en-US" dirty="0">
                <a:ea typeface="ＭＳ Ｐゴシック" panose="020B0600070205080204" pitchFamily="34" charset="-128"/>
              </a:rPr>
              <a:t>at transistor-level and logic-level.</a:t>
            </a:r>
          </a:p>
          <a:p>
            <a:pPr eaLnBrk="1" hangingPunct="1"/>
            <a:endParaRPr lang="en-US" altLang="en-US" dirty="0">
              <a:ea typeface="ＭＳ Ｐゴシック" panose="020B0600070205080204" pitchFamily="34" charset="-128"/>
            </a:endParaRPr>
          </a:p>
          <a:p>
            <a:pPr algn="l" rtl="0" fontAlgn="base"/>
            <a:r>
              <a:rPr lang="en-GB" sz="1800" b="0" i="0" dirty="0">
                <a:solidFill>
                  <a:srgbClr val="000000"/>
                </a:solidFill>
                <a:effectLst/>
                <a:latin typeface="Times New Roman" panose="02020603050405020304" pitchFamily="18" charset="0"/>
              </a:rPr>
              <a:t>For example, the figures below show two alternative circuit designs for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Times New Roman" panose="02020603050405020304" pitchFamily="18" charset="0"/>
              </a:rPr>
              <a:t>the carry circuit in a full adder.  </a:t>
            </a:r>
            <a:endParaRPr lang="en-GB" b="0" i="0" dirty="0">
              <a:solidFill>
                <a:srgbClr val="000000"/>
              </a:solidFill>
              <a:effectLst/>
              <a:latin typeface="Segoe UI" panose="020B0502040204020203" pitchFamily="34" charset="0"/>
            </a:endParaRPr>
          </a:p>
          <a:p>
            <a:pPr marL="342900" indent="-342900" algn="l" rtl="0" fontAlgn="base">
              <a:buFont typeface="+mj-lt"/>
              <a:buAutoNum type="arabicPeriod"/>
            </a:pPr>
            <a:r>
              <a:rPr lang="en-GB" sz="1800" b="0" i="0" dirty="0">
                <a:solidFill>
                  <a:srgbClr val="000000"/>
                </a:solidFill>
                <a:effectLst/>
                <a:latin typeface="Times New Roman" panose="02020603050405020304" pitchFamily="18" charset="0"/>
              </a:rPr>
              <a:t>The gate-level design on the left requires four stages of gate delays and </a:t>
            </a:r>
            <a:r>
              <a:rPr lang="en-GB" sz="1200" b="0" i="0" dirty="0">
                <a:solidFill>
                  <a:srgbClr val="000000"/>
                </a:solidFill>
                <a:effectLst/>
                <a:latin typeface="Times New Roman" panose="02020603050405020304" pitchFamily="18" charset="0"/>
              </a:rPr>
              <a:t>26 transistors (counting the transistors required to form the NAND and NOR plus their inverters to form AND </a:t>
            </a:r>
            <a:r>
              <a:rPr lang="en-GB" sz="1200" b="0" i="0" dirty="0" err="1">
                <a:solidFill>
                  <a:srgbClr val="000000"/>
                </a:solidFill>
                <a:effectLst/>
                <a:latin typeface="Times New Roman" panose="02020603050405020304" pitchFamily="18" charset="0"/>
              </a:rPr>
              <a:t>and</a:t>
            </a:r>
            <a:r>
              <a:rPr lang="en-GB" sz="1200" b="0" i="0" dirty="0">
                <a:solidFill>
                  <a:srgbClr val="000000"/>
                </a:solidFill>
                <a:effectLst/>
                <a:latin typeface="Times New Roman" panose="02020603050405020304" pitchFamily="18" charset="0"/>
              </a:rPr>
              <a:t> OR).</a:t>
            </a:r>
            <a:endParaRPr lang="en-GB" b="0" i="0" dirty="0">
              <a:solidFill>
                <a:srgbClr val="000000"/>
              </a:solidFill>
              <a:effectLst/>
              <a:latin typeface="Segoe UI" panose="020B0502040204020203" pitchFamily="34" charset="0"/>
            </a:endParaRPr>
          </a:p>
          <a:p>
            <a:pPr marL="342900" indent="-342900" algn="l" rtl="0" fontAlgn="base">
              <a:buFont typeface="+mj-lt"/>
              <a:buAutoNum type="arabicPeriod"/>
            </a:pPr>
            <a:r>
              <a:rPr lang="en-GB" sz="1800" b="0" i="0" dirty="0">
                <a:solidFill>
                  <a:srgbClr val="000000"/>
                </a:solidFill>
                <a:effectLst/>
                <a:latin typeface="Times New Roman" panose="02020603050405020304" pitchFamily="18" charset="0"/>
              </a:rPr>
              <a:t>The transistor-level design on right requires only two stages of gate delays and 12 transistors. This illustrates the benefits of CMOS technology.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219307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61A228CC-A9A1-8548-8700-87BD71ED5C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71F6D9-CAE1-BF48-A3DA-5874EFD0A499}" type="slidenum">
              <a:rPr lang="en-US" altLang="en-US" sz="1300"/>
              <a:pPr>
                <a:spcBef>
                  <a:spcPct val="0"/>
                </a:spcBef>
              </a:pPr>
              <a:t>21</a:t>
            </a:fld>
            <a:endParaRPr lang="en-US" altLang="en-US" sz="1300" dirty="0"/>
          </a:p>
        </p:txBody>
      </p:sp>
      <p:sp>
        <p:nvSpPr>
          <p:cNvPr id="60418" name="Rectangle 2">
            <a:extLst>
              <a:ext uri="{FF2B5EF4-FFF2-40B4-BE49-F238E27FC236}">
                <a16:creationId xmlns:a16="http://schemas.microsoft.com/office/drawing/2014/main" id="{75D25C9E-5E22-E540-8955-EB07C5710175}"/>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B17AE0CE-B426-254F-95C7-D00547AF0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b="0" i="0" dirty="0">
                <a:solidFill>
                  <a:srgbClr val="000000"/>
                </a:solidFill>
                <a:effectLst/>
                <a:latin typeface="Times New Roman" panose="02020603050405020304" pitchFamily="18" charset="0"/>
              </a:rPr>
              <a:t>The structural Verilog HDL is a common netlist format. The gate-level design shown above can be </a:t>
            </a:r>
            <a:r>
              <a:rPr lang="en-GB" sz="1800" b="0" i="0" dirty="0" err="1">
                <a:solidFill>
                  <a:srgbClr val="000000"/>
                </a:solidFill>
                <a:effectLst/>
                <a:latin typeface="Times New Roman" panose="02020603050405020304" pitchFamily="18" charset="0"/>
              </a:rPr>
              <a:t>netlisted</a:t>
            </a:r>
            <a:r>
              <a:rPr lang="en-GB" sz="1800" b="0" i="0" dirty="0">
                <a:solidFill>
                  <a:srgbClr val="000000"/>
                </a:solidFill>
                <a:effectLst/>
                <a:latin typeface="Times New Roman" panose="02020603050405020304" pitchFamily="18" charset="0"/>
              </a:rPr>
              <a:t> as above for simulation and verification. </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587524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375FBAC-4514-D144-BBC6-C8406335D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BB11DD9-4B49-FC47-BEDE-282D1B32A0D4}" type="slidenum">
              <a:rPr lang="en-US" altLang="en-US" sz="1300"/>
              <a:pPr>
                <a:spcBef>
                  <a:spcPct val="0"/>
                </a:spcBef>
              </a:pPr>
              <a:t>22</a:t>
            </a:fld>
            <a:endParaRPr lang="en-US" altLang="en-US" sz="1300" dirty="0"/>
          </a:p>
        </p:txBody>
      </p:sp>
      <p:sp>
        <p:nvSpPr>
          <p:cNvPr id="62466" name="Rectangle 2">
            <a:extLst>
              <a:ext uri="{FF2B5EF4-FFF2-40B4-BE49-F238E27FC236}">
                <a16:creationId xmlns:a16="http://schemas.microsoft.com/office/drawing/2014/main" id="{78F4C5EA-A7C3-644A-A8A6-71596F968C6A}"/>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4CB61951-3877-6847-9FEC-C08DE294C8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Times New Roman" panose="02020603050405020304" pitchFamily="18" charset="0"/>
              </a:rPr>
              <a:t>Transistors are expressed as: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ourier New" panose="02070309020205020404" pitchFamily="49" charset="0"/>
              </a:rPr>
              <a:t>Transistor-type name (drain, source, gate);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Courier New" panose="02070309020205020404" pitchFamily="49" charset="0"/>
              </a:rPr>
              <a:t>tranif1</a:t>
            </a:r>
            <a:r>
              <a:rPr lang="en-GB" sz="1800" b="0" i="0" dirty="0">
                <a:solidFill>
                  <a:srgbClr val="000000"/>
                </a:solidFill>
                <a:effectLst/>
                <a:latin typeface="Times New Roman" panose="02020603050405020304" pitchFamily="18" charset="0"/>
              </a:rPr>
              <a:t> corresponds to </a:t>
            </a:r>
            <a:r>
              <a:rPr lang="en-GB" sz="1800" b="0" i="0" dirty="0" err="1">
                <a:solidFill>
                  <a:srgbClr val="000000"/>
                </a:solidFill>
                <a:effectLst/>
                <a:latin typeface="Times New Roman" panose="02020603050405020304" pitchFamily="18" charset="0"/>
              </a:rPr>
              <a:t>nMOS</a:t>
            </a:r>
            <a:r>
              <a:rPr lang="en-GB" sz="1800" b="0" i="0" dirty="0">
                <a:solidFill>
                  <a:srgbClr val="000000"/>
                </a:solidFill>
                <a:effectLst/>
                <a:latin typeface="Times New Roman" panose="02020603050405020304" pitchFamily="18" charset="0"/>
              </a:rPr>
              <a:t> transistors that turn ON when the gate is 1 while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Courier New" panose="02070309020205020404" pitchFamily="49" charset="0"/>
              </a:rPr>
              <a:t>tranif0 </a:t>
            </a:r>
            <a:r>
              <a:rPr lang="en-GB" sz="1800" b="0" i="0" dirty="0">
                <a:solidFill>
                  <a:srgbClr val="000000"/>
                </a:solidFill>
                <a:effectLst/>
                <a:latin typeface="Times New Roman" panose="02020603050405020304" pitchFamily="18" charset="0"/>
              </a:rPr>
              <a:t>corresponds to </a:t>
            </a:r>
            <a:r>
              <a:rPr lang="en-GB" sz="1800" b="0" i="0" dirty="0" err="1">
                <a:solidFill>
                  <a:srgbClr val="000000"/>
                </a:solidFill>
                <a:effectLst/>
                <a:latin typeface="Times New Roman" panose="02020603050405020304" pitchFamily="18" charset="0"/>
              </a:rPr>
              <a:t>pMOS</a:t>
            </a:r>
            <a:r>
              <a:rPr lang="en-GB" sz="1800" b="0" i="0" dirty="0">
                <a:solidFill>
                  <a:srgbClr val="000000"/>
                </a:solidFill>
                <a:effectLst/>
                <a:latin typeface="Times New Roman" panose="02020603050405020304" pitchFamily="18" charset="0"/>
              </a:rPr>
              <a:t> transistors that turn ON when the gate is 0. </a:t>
            </a:r>
            <a:endParaRPr lang="en-GB"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25437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3A95D466-0A86-6947-8074-A25922065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BD24C9C-2ABE-9D4D-97C5-F3CC0E4AE691}" type="slidenum">
              <a:rPr lang="en-US" altLang="en-US" sz="1300"/>
              <a:pPr>
                <a:spcBef>
                  <a:spcPct val="0"/>
                </a:spcBef>
              </a:pPr>
              <a:t>23</a:t>
            </a:fld>
            <a:endParaRPr lang="en-US" altLang="en-US" sz="1300" dirty="0"/>
          </a:p>
        </p:txBody>
      </p:sp>
      <p:sp>
        <p:nvSpPr>
          <p:cNvPr id="64514" name="Rectangle 2">
            <a:extLst>
              <a:ext uri="{FF2B5EF4-FFF2-40B4-BE49-F238E27FC236}">
                <a16:creationId xmlns:a16="http://schemas.microsoft.com/office/drawing/2014/main" id="{E53D8CC8-E26A-9048-A1CF-6FFF58F6F9B7}"/>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477F8B19-D7CE-AD48-807C-5C3A628B1E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The spice netlist is a text-based representation of our circuit that can be used for simulation</a:t>
            </a:r>
            <a:r>
              <a:rPr lang="en-US" altLang="en-US" b="1" dirty="0">
                <a:ea typeface="ＭＳ Ｐゴシック" panose="020B0600070205080204" pitchFamily="34" charset="-128"/>
              </a:rPr>
              <a:t>.</a:t>
            </a:r>
            <a:r>
              <a:rPr lang="en-US" altLang="en-US" dirty="0">
                <a:ea typeface="ＭＳ Ｐゴシック" panose="020B0600070205080204" pitchFamily="34" charset="-128"/>
              </a:rPr>
              <a:t> </a:t>
            </a:r>
          </a:p>
          <a:p>
            <a:pPr eaLnBrk="1" hangingPunct="1"/>
            <a:endParaRPr lang="en-US" altLang="en-US" dirty="0">
              <a:ea typeface="ＭＳ Ｐゴシック" panose="020B0600070205080204" pitchFamily="34" charset="-128"/>
            </a:endParaRPr>
          </a:p>
          <a:p>
            <a:pPr algn="l" rtl="0" fontAlgn="base"/>
            <a:r>
              <a:rPr lang="en-GB" sz="1800" b="0" i="0" dirty="0">
                <a:solidFill>
                  <a:srgbClr val="000000"/>
                </a:solidFill>
                <a:effectLst/>
                <a:latin typeface="Times New Roman" panose="02020603050405020304" pitchFamily="18" charset="0"/>
              </a:rPr>
              <a:t>Because the description generated so far still does not give other information such as the speed of the gate or its power consumption, we have to specify the transistors size and the stray capacitance.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Verilog is poorly suited to structural descriptions since it does not give this level of detail.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SPICE is more suited for this, as it is a structural language.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Above are the SPICE specification at the circuit level of the transistor-level carry </a:t>
            </a:r>
            <a:r>
              <a:rPr lang="en-GB" sz="1800" b="0" i="0" dirty="0" err="1">
                <a:solidFill>
                  <a:srgbClr val="000000"/>
                </a:solidFill>
                <a:effectLst/>
                <a:latin typeface="Times New Roman" panose="02020603050405020304" pitchFamily="18" charset="0"/>
              </a:rPr>
              <a:t>subcircuit</a:t>
            </a:r>
            <a:r>
              <a:rPr lang="en-GB" sz="1800" b="0" i="0" dirty="0">
                <a:solidFill>
                  <a:srgbClr val="000000"/>
                </a:solidFill>
                <a:effectLst/>
                <a:latin typeface="Times New Roman" panose="02020603050405020304" pitchFamily="18" charset="0"/>
              </a:rPr>
              <a:t>.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30561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F97F3B5A-578C-1F44-9BD3-CF0195D81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F225BB6-AC8D-FF4E-94F0-8E3277A0AC0E}" type="slidenum">
              <a:rPr lang="en-US" altLang="en-US" sz="1300"/>
              <a:pPr>
                <a:spcBef>
                  <a:spcPct val="0"/>
                </a:spcBef>
              </a:pPr>
              <a:t>24</a:t>
            </a:fld>
            <a:endParaRPr lang="en-US" altLang="en-US" sz="1300" dirty="0"/>
          </a:p>
        </p:txBody>
      </p:sp>
      <p:sp>
        <p:nvSpPr>
          <p:cNvPr id="66562" name="Rectangle 2">
            <a:extLst>
              <a:ext uri="{FF2B5EF4-FFF2-40B4-BE49-F238E27FC236}">
                <a16:creationId xmlns:a16="http://schemas.microsoft.com/office/drawing/2014/main" id="{4DD16A22-9BEE-574B-94D9-574696CBD41D}"/>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62CB149-4F4B-A14D-8BDF-76B1D0A5ED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The physical design includes:</a:t>
            </a:r>
          </a:p>
          <a:p>
            <a:pPr marL="171450" indent="-171450" eaLnBrk="1" hangingPunct="1">
              <a:buFont typeface="Arial" panose="020B0604020202020204" pitchFamily="34" charset="0"/>
              <a:buChar char="•"/>
            </a:pPr>
            <a:r>
              <a:rPr lang="en-US" altLang="en-US" dirty="0">
                <a:ea typeface="ＭＳ Ｐゴシック"/>
                <a:cs typeface="Calibri"/>
              </a:rPr>
              <a:t>the floorplan,</a:t>
            </a:r>
          </a:p>
          <a:p>
            <a:pPr marL="171450" indent="-171450" eaLnBrk="1" hangingPunct="1">
              <a:buFont typeface="Arial" panose="020B0604020202020204" pitchFamily="34" charset="0"/>
              <a:buChar char="•"/>
            </a:pPr>
            <a:r>
              <a:rPr lang="en-US" altLang="en-US" dirty="0">
                <a:ea typeface="ＭＳ Ｐゴシック"/>
                <a:cs typeface="Calibri"/>
              </a:rPr>
              <a:t>standard cells, </a:t>
            </a:r>
            <a:endParaRPr lang="en-US" altLang="en-US" dirty="0">
              <a:ea typeface="ＭＳ Ｐゴシック" panose="020B0600070205080204" pitchFamily="34" charset="-128"/>
              <a:cs typeface="Calibri"/>
            </a:endParaRPr>
          </a:p>
          <a:p>
            <a:pPr marL="171450" indent="-171450" eaLnBrk="1" hangingPunct="1">
              <a:buFont typeface="Arial" panose="020B0604020202020204" pitchFamily="34" charset="0"/>
              <a:buChar char="•"/>
            </a:pPr>
            <a:r>
              <a:rPr lang="en-US" altLang="en-US" dirty="0">
                <a:ea typeface="ＭＳ Ｐゴシック"/>
                <a:cs typeface="Calibri"/>
              </a:rPr>
              <a:t>datapaths, </a:t>
            </a:r>
            <a:endParaRPr lang="en-US" altLang="en-US" dirty="0">
              <a:ea typeface="ＭＳ Ｐゴシック" panose="020B0600070205080204" pitchFamily="34" charset="-128"/>
              <a:cs typeface="Calibri"/>
            </a:endParaRPr>
          </a:p>
          <a:p>
            <a:pPr marL="171450" indent="-171450" eaLnBrk="1" hangingPunct="1">
              <a:buFont typeface="Arial" panose="020B0604020202020204" pitchFamily="34" charset="0"/>
              <a:buChar char="•"/>
            </a:pPr>
            <a:r>
              <a:rPr lang="en-US" altLang="en-US" dirty="0">
                <a:ea typeface="ＭＳ Ｐゴシック"/>
                <a:cs typeface="Calibri"/>
              </a:rPr>
              <a:t>and area estimation.</a:t>
            </a:r>
          </a:p>
        </p:txBody>
      </p:sp>
    </p:spTree>
    <p:extLst>
      <p:ext uri="{BB962C8B-B14F-4D97-AF65-F5344CB8AC3E}">
        <p14:creationId xmlns:p14="http://schemas.microsoft.com/office/powerpoint/2010/main" val="3429806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26CDD8F-BF8C-B14D-AF39-0FCCD0A8F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2811CD-22A4-DB4D-9B1B-16FC0DB25EDC}" type="slidenum">
              <a:rPr lang="en-US" altLang="en-US" sz="1300"/>
              <a:pPr>
                <a:spcBef>
                  <a:spcPct val="0"/>
                </a:spcBef>
              </a:pPr>
              <a:t>25</a:t>
            </a:fld>
            <a:endParaRPr lang="en-US" altLang="en-US" sz="1300" dirty="0"/>
          </a:p>
        </p:txBody>
      </p:sp>
      <p:sp>
        <p:nvSpPr>
          <p:cNvPr id="68610" name="Rectangle 2">
            <a:extLst>
              <a:ext uri="{FF2B5EF4-FFF2-40B4-BE49-F238E27FC236}">
                <a16:creationId xmlns:a16="http://schemas.microsoft.com/office/drawing/2014/main" id="{8B978027-515A-9842-9B24-661D7F3CED09}"/>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F0DE8B16-7B8D-8045-AE27-E7F27DF6E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endParaRPr lang="en-US" sz="1200" b="0" i="0" dirty="0">
              <a:solidFill>
                <a:schemeClr val="tx1"/>
              </a:solidFill>
              <a:effectLst/>
              <a:latin typeface="+mn-lt"/>
              <a:ea typeface="ＭＳ Ｐゴシック" panose="020B0600070205080204" pitchFamily="34" charset="-128"/>
            </a:endParaRPr>
          </a:p>
          <a:p>
            <a:pPr algn="l" rtl="0" fontAlgn="base"/>
            <a:r>
              <a:rPr lang="en-GB" sz="1800" b="0" i="0" dirty="0">
                <a:solidFill>
                  <a:srgbClr val="000000"/>
                </a:solidFill>
                <a:effectLst/>
                <a:latin typeface="Times New Roman" panose="02020603050405020304" pitchFamily="18" charset="0"/>
              </a:rPr>
              <a:t>The floorplan is used to estimate the area of major units in the chip and  to define their relative placements. It is essential: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To verify that the chip area can accommodate the proposed design and </a:t>
            </a:r>
            <a:endParaRPr lang="en-GB"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To plan wiring to estimate wire lengths and congestion.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Times New Roman" panose="02020603050405020304" pitchFamily="18"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Times New Roman" panose="02020603050405020304" pitchFamily="18" charset="0"/>
              </a:rPr>
              <a:t>Figure above shows the floorplan (drawn to scale and annotated with dimensions) for the Simple 8-bit Processor chip, surrounded by the pad frame. </a:t>
            </a:r>
            <a:endParaRPr lang="en-GB" b="0" i="0" dirty="0">
              <a:solidFill>
                <a:srgbClr val="000000"/>
              </a:solidFill>
              <a:effectLst/>
              <a:latin typeface="Segoe UI" panose="020B0502040204020203" pitchFamily="34" charset="0"/>
            </a:endParaRPr>
          </a:p>
          <a:p>
            <a:pPr algn="l" rtl="0" fontAlgn="base"/>
            <a:r>
              <a:rPr lang="en-GB" sz="1800" b="0" i="0">
                <a:solidFill>
                  <a:srgbClr val="000000"/>
                </a:solidFill>
                <a:effectLst/>
                <a:latin typeface="Times New Roman" panose="02020603050405020304" pitchFamily="18" charset="0"/>
              </a:rPr>
              <a:t>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063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529D768-0CA2-4945-8821-8E53B19B3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642097C-5A4B-2946-9C8A-2BFF3DA35C32}" type="slidenum">
              <a:rPr lang="en-US" altLang="en-US" sz="1300"/>
              <a:pPr>
                <a:spcBef>
                  <a:spcPct val="0"/>
                </a:spcBef>
              </a:pPr>
              <a:t>26</a:t>
            </a:fld>
            <a:endParaRPr lang="en-US" altLang="en-US" sz="1300" dirty="0"/>
          </a:p>
        </p:txBody>
      </p:sp>
      <p:sp>
        <p:nvSpPr>
          <p:cNvPr id="70658" name="Rectangle 2">
            <a:extLst>
              <a:ext uri="{FF2B5EF4-FFF2-40B4-BE49-F238E27FC236}">
                <a16:creationId xmlns:a16="http://schemas.microsoft.com/office/drawing/2014/main" id="{35F165F1-0894-A445-A6F3-E0FC28F96AE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9F4931F-B543-3C42-A644-FD014396F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Layout of the </a:t>
            </a:r>
            <a:r>
              <a:rPr lang="en-GB" sz="1200" b="0" i="0" dirty="0">
                <a:solidFill>
                  <a:srgbClr val="000000"/>
                </a:solidFill>
                <a:effectLst/>
                <a:latin typeface="Times New Roman" panose="02020603050405020304" pitchFamily="18" charset="0"/>
              </a:rPr>
              <a:t>Simple 8-bit </a:t>
            </a:r>
            <a:r>
              <a:rPr lang="en-US" altLang="en-US" dirty="0">
                <a:ea typeface="ＭＳ Ｐゴシック" panose="020B0600070205080204" pitchFamily="34" charset="-128"/>
              </a:rPr>
              <a:t>Processor. </a:t>
            </a:r>
          </a:p>
        </p:txBody>
      </p:sp>
    </p:spTree>
    <p:extLst>
      <p:ext uri="{BB962C8B-B14F-4D97-AF65-F5344CB8AC3E}">
        <p14:creationId xmlns:p14="http://schemas.microsoft.com/office/powerpoint/2010/main" val="2189041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C7B92D0-293C-A544-B1E3-5F015EC179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5E05E5-2FAE-8947-8094-17E8BB5FF8D0}" type="slidenum">
              <a:rPr lang="en-US" altLang="en-US" sz="1300"/>
              <a:pPr>
                <a:spcBef>
                  <a:spcPct val="0"/>
                </a:spcBef>
              </a:pPr>
              <a:t>27</a:t>
            </a:fld>
            <a:endParaRPr lang="en-US" altLang="en-US" sz="1300" dirty="0"/>
          </a:p>
        </p:txBody>
      </p:sp>
      <p:sp>
        <p:nvSpPr>
          <p:cNvPr id="72706" name="Rectangle 2">
            <a:extLst>
              <a:ext uri="{FF2B5EF4-FFF2-40B4-BE49-F238E27FC236}">
                <a16:creationId xmlns:a16="http://schemas.microsoft.com/office/drawing/2014/main" id="{049E75BF-D629-5A42-96D4-FFC7285628AC}"/>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34DB34DB-8F1C-894A-A5DF-36A062C1E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Standard cells in a library have:</a:t>
            </a:r>
          </a:p>
          <a:p>
            <a:pPr marL="171450" indent="-171450" eaLnBrk="1" hangingPunct="1">
              <a:buFont typeface="Arial" panose="020B0604020202020204" pitchFamily="34" charset="0"/>
              <a:buChar char="•"/>
            </a:pPr>
            <a:r>
              <a:rPr lang="en-US" altLang="en-US" dirty="0">
                <a:ea typeface="ＭＳ Ｐゴシック"/>
                <a:cs typeface="Calibri"/>
              </a:rPr>
              <a:t>-Use uniform height for cells and wells</a:t>
            </a:r>
          </a:p>
          <a:p>
            <a:pPr marL="171450" indent="-171450" eaLnBrk="1" hangingPunct="1">
              <a:buFont typeface="Arial" panose="020B0604020202020204" pitchFamily="34" charset="0"/>
              <a:buChar char="•"/>
            </a:pPr>
            <a:r>
              <a:rPr lang="en-US" altLang="en-US" dirty="0">
                <a:ea typeface="ＭＳ Ｐゴシック"/>
                <a:cs typeface="Calibri"/>
              </a:rPr>
              <a:t>Metal 1 for </a:t>
            </a:r>
            <a:r>
              <a:rPr lang="en-US" altLang="en-US" dirty="0" err="1">
                <a:ea typeface="ＭＳ Ｐゴシック"/>
                <a:cs typeface="Calibri"/>
              </a:rPr>
              <a:t>Vdd</a:t>
            </a:r>
            <a:r>
              <a:rPr lang="en-US" altLang="en-US" dirty="0">
                <a:ea typeface="ＭＳ Ｐゴシック"/>
                <a:cs typeface="Calibri"/>
              </a:rPr>
              <a:t> and GND rails.</a:t>
            </a:r>
          </a:p>
          <a:p>
            <a:pPr marL="171450" indent="-171450" eaLnBrk="1" hangingPunct="1">
              <a:buFont typeface="Arial" panose="020B0604020202020204" pitchFamily="34" charset="0"/>
              <a:buChar char="•"/>
            </a:pPr>
            <a:r>
              <a:rPr lang="en-US" altLang="en-US" dirty="0">
                <a:ea typeface="ＭＳ Ｐゴシック"/>
                <a:cs typeface="Calibri"/>
              </a:rPr>
              <a:t>Metal 2 for I/</a:t>
            </a:r>
            <a:r>
              <a:rPr lang="en-US" altLang="en-US" dirty="0" err="1">
                <a:ea typeface="ＭＳ Ｐゴシック"/>
                <a:cs typeface="Calibri"/>
              </a:rPr>
              <a:t>Os</a:t>
            </a:r>
            <a:endParaRPr lang="en-US" altLang="en-US" dirty="0">
              <a:ea typeface="ＭＳ Ｐゴシック" panose="020B0600070205080204" pitchFamily="34" charset="-128"/>
              <a:cs typeface="Calibri"/>
            </a:endParaRPr>
          </a:p>
          <a:p>
            <a:pPr marL="171450" indent="-171450" eaLnBrk="1" hangingPunct="1">
              <a:buFont typeface="Arial" panose="020B0604020202020204" pitchFamily="34" charset="0"/>
              <a:buChar char="•"/>
            </a:pPr>
            <a:r>
              <a:rPr lang="en-US" altLang="en-US" dirty="0">
                <a:ea typeface="ＭＳ Ｐゴシック"/>
                <a:cs typeface="Calibri"/>
              </a:rPr>
              <a:t>-Well/substrate tabs  </a:t>
            </a:r>
            <a:endParaRPr lang="en-US" altLang="en-US" dirty="0">
              <a:ea typeface="ＭＳ Ｐゴシック" panose="020B0600070205080204" pitchFamily="34" charset="-128"/>
              <a:cs typeface="Calibri"/>
            </a:endParaRPr>
          </a:p>
          <a:p>
            <a:pPr marL="171450" indent="-171450" eaLnBrk="1" hangingPunct="1">
              <a:buFont typeface="Arial" panose="020B0604020202020204" pitchFamily="34" charset="0"/>
              <a:buChar char="•"/>
            </a:pPr>
            <a:r>
              <a:rPr lang="en-US" altLang="en-US" dirty="0">
                <a:ea typeface="ＭＳ Ｐゴシック"/>
                <a:cs typeface="Calibri"/>
              </a:rPr>
              <a:t>-Exploit regularity </a:t>
            </a:r>
            <a:endParaRPr lang="en-US" altLang="en-US" dirty="0">
              <a:ea typeface="ＭＳ Ｐゴシック" panose="020B0600070205080204" pitchFamily="34" charset="-128"/>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2147736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C7D8F259-AC45-DF4F-8806-DC8E7DD19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A26E29-A017-C340-8A21-D12A80E0280A}" type="slidenum">
              <a:rPr lang="en-US" altLang="en-US" sz="1300"/>
              <a:pPr>
                <a:spcBef>
                  <a:spcPct val="0"/>
                </a:spcBef>
              </a:pPr>
              <a:t>28</a:t>
            </a:fld>
            <a:endParaRPr lang="en-US" altLang="en-US" sz="1300" dirty="0"/>
          </a:p>
        </p:txBody>
      </p:sp>
      <p:sp>
        <p:nvSpPr>
          <p:cNvPr id="74754" name="Rectangle 2">
            <a:extLst>
              <a:ext uri="{FF2B5EF4-FFF2-40B4-BE49-F238E27FC236}">
                <a16:creationId xmlns:a16="http://schemas.microsoft.com/office/drawing/2014/main" id="{70475902-D002-D040-8882-541A1B583083}"/>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1F945AEB-0F9E-2B4C-B741-37D2127EC4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a:cs typeface="Calibri"/>
              </a:rPr>
              <a:t>Layout of synthesized controller, obtained from synthesizing the HDL into a gate-level netlist of standard cells, which is then placed and routed using a standard tool. </a:t>
            </a:r>
            <a:endParaRPr lang="en-US" dirty="0"/>
          </a:p>
        </p:txBody>
      </p:sp>
    </p:spTree>
    <p:extLst>
      <p:ext uri="{BB962C8B-B14F-4D97-AF65-F5344CB8AC3E}">
        <p14:creationId xmlns:p14="http://schemas.microsoft.com/office/powerpoint/2010/main" val="2650812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306B87F4-A08D-8B48-95EE-FFF28CF9A4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53C8538-3F39-274E-B9B7-A63B613BD37B}" type="slidenum">
              <a:rPr lang="en-US" altLang="en-US" sz="1300"/>
              <a:pPr>
                <a:spcBef>
                  <a:spcPct val="0"/>
                </a:spcBef>
              </a:pPr>
              <a:t>29</a:t>
            </a:fld>
            <a:endParaRPr lang="en-US" altLang="en-US" sz="1300" dirty="0"/>
          </a:p>
        </p:txBody>
      </p:sp>
      <p:sp>
        <p:nvSpPr>
          <p:cNvPr id="76802" name="Rectangle 2">
            <a:extLst>
              <a:ext uri="{FF2B5EF4-FFF2-40B4-BE49-F238E27FC236}">
                <a16:creationId xmlns:a16="http://schemas.microsoft.com/office/drawing/2014/main" id="{61CD4473-5A0F-8A4E-BED7-4787E32923F3}"/>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CFD9762A-2D32-1F43-A36F-B178D04D00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Calibri" panose="020F0502020204030204" pitchFamily="34" charset="0"/>
              </a:rPr>
              <a:t>The synthesized controller area is mostly wires. The design could be smaller if wires run through/over cells; this will also result in faster performance and lower power consumption.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You must design snap-together cells for </a:t>
            </a:r>
            <a:r>
              <a:rPr lang="en-GB" sz="1800" b="0" i="0" dirty="0" err="1">
                <a:solidFill>
                  <a:srgbClr val="000000"/>
                </a:solidFill>
                <a:effectLst/>
                <a:latin typeface="Calibri" panose="020F0502020204030204" pitchFamily="34" charset="0"/>
              </a:rPr>
              <a:t>datapaths</a:t>
            </a:r>
            <a:r>
              <a:rPr lang="en-GB" sz="1800" b="0" i="0" dirty="0">
                <a:solidFill>
                  <a:srgbClr val="000000"/>
                </a:solidFill>
                <a:effectLst/>
                <a:latin typeface="Calibri" panose="020F0502020204030204" pitchFamily="34" charset="0"/>
              </a:rPr>
              <a:t> and arrays. Plan wires into cells and ensure connection by abutment to exploit locality. The process takes a lot of effort.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48178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82763AC-4336-2B4C-BD5B-7A6A9D2AC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2672D0E-231D-5647-AEAF-7BC68CE7E97D}" type="slidenum">
              <a:rPr lang="en-US" altLang="en-US" sz="1300"/>
              <a:pPr>
                <a:spcBef>
                  <a:spcPct val="0"/>
                </a:spcBef>
              </a:pPr>
              <a:t>3</a:t>
            </a:fld>
            <a:endParaRPr lang="en-US" altLang="en-US" sz="1300" dirty="0"/>
          </a:p>
        </p:txBody>
      </p:sp>
      <p:sp>
        <p:nvSpPr>
          <p:cNvPr id="19458" name="Rectangle 2">
            <a:extLst>
              <a:ext uri="{FF2B5EF4-FFF2-40B4-BE49-F238E27FC236}">
                <a16:creationId xmlns:a16="http://schemas.microsoft.com/office/drawing/2014/main" id="{09BA8D23-8CE0-CA48-BDEA-3F1A60F8779A}"/>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5CAE7D5A-9E0D-AC49-8D59-E5ABEC0889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a:cs typeface="Calibri"/>
            </a:endParaRPr>
          </a:p>
        </p:txBody>
      </p:sp>
    </p:spTree>
    <p:extLst>
      <p:ext uri="{BB962C8B-B14F-4D97-AF65-F5344CB8AC3E}">
        <p14:creationId xmlns:p14="http://schemas.microsoft.com/office/powerpoint/2010/main" val="1497576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E5CE562-CF68-954A-8658-199A24303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BF8D9CF-7F35-924A-864F-C07E7C8A56DB}" type="slidenum">
              <a:rPr lang="en-US" altLang="en-US" sz="1300"/>
              <a:pPr>
                <a:spcBef>
                  <a:spcPct val="0"/>
                </a:spcBef>
              </a:pPr>
              <a:t>30</a:t>
            </a:fld>
            <a:endParaRPr lang="en-US" altLang="en-US" sz="1300" dirty="0"/>
          </a:p>
        </p:txBody>
      </p:sp>
      <p:sp>
        <p:nvSpPr>
          <p:cNvPr id="78850" name="Rectangle 2">
            <a:extLst>
              <a:ext uri="{FF2B5EF4-FFF2-40B4-BE49-F238E27FC236}">
                <a16:creationId xmlns:a16="http://schemas.microsoft.com/office/drawing/2014/main" id="{E5220ADB-13AE-184A-BC2C-D4963229B7C7}"/>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C4C127AF-E6CC-4F48-BF15-74BF120BC9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Layout of Simple 8-bit Processor datapath; it contains 8-bit </a:t>
            </a:r>
            <a:r>
              <a:rPr lang="en-US" altLang="en-US" dirty="0" err="1">
                <a:ea typeface="ＭＳ Ｐゴシック"/>
                <a:cs typeface="Calibri"/>
              </a:rPr>
              <a:t>datapath</a:t>
            </a:r>
            <a:r>
              <a:rPr lang="en-US" altLang="en-US" dirty="0">
                <a:ea typeface="ＭＳ Ｐゴシック"/>
                <a:cs typeface="Calibri"/>
              </a:rPr>
              <a:t> built from the </a:t>
            </a:r>
            <a:r>
              <a:rPr lang="en-US" altLang="en-US" dirty="0" err="1">
                <a:ea typeface="ＭＳ Ｐゴシック"/>
                <a:cs typeface="Calibri"/>
              </a:rPr>
              <a:t>wordslices</a:t>
            </a:r>
            <a:r>
              <a:rPr lang="en-US" altLang="en-US" dirty="0">
                <a:ea typeface="ＭＳ Ｐゴシック"/>
                <a:cs typeface="Calibri"/>
              </a:rPr>
              <a:t> and a zipper at the top to drive control signals.</a:t>
            </a:r>
          </a:p>
        </p:txBody>
      </p:sp>
    </p:spTree>
    <p:extLst>
      <p:ext uri="{BB962C8B-B14F-4D97-AF65-F5344CB8AC3E}">
        <p14:creationId xmlns:p14="http://schemas.microsoft.com/office/powerpoint/2010/main" val="318518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C9FF42E-B6DB-124C-9697-35623B5AC8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7A09AA-7F30-D149-8269-EB5D8B5C2679}" type="slidenum">
              <a:rPr lang="en-US" altLang="en-US" sz="1300"/>
              <a:pPr>
                <a:spcBef>
                  <a:spcPct val="0"/>
                </a:spcBef>
              </a:pPr>
              <a:t>31</a:t>
            </a:fld>
            <a:endParaRPr lang="en-US" altLang="en-US" sz="1300" dirty="0"/>
          </a:p>
        </p:txBody>
      </p:sp>
      <p:sp>
        <p:nvSpPr>
          <p:cNvPr id="80898" name="Rectangle 2">
            <a:extLst>
              <a:ext uri="{FF2B5EF4-FFF2-40B4-BE49-F238E27FC236}">
                <a16:creationId xmlns:a16="http://schemas.microsoft.com/office/drawing/2014/main" id="{7A4EC79E-CA11-D94C-9428-9DD0CF4DD845}"/>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6DEA3417-BFB8-7748-8C41-9737600309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For </a:t>
            </a:r>
            <a:r>
              <a:rPr lang="en-US" altLang="en-US" dirty="0" err="1">
                <a:ea typeface="ＭＳ Ｐゴシック"/>
                <a:cs typeface="Calibri"/>
              </a:rPr>
              <a:t>bitslice</a:t>
            </a:r>
            <a:r>
              <a:rPr lang="en-US" altLang="en-US" dirty="0">
                <a:ea typeface="ＭＳ Ｐゴシック"/>
                <a:cs typeface="Calibri"/>
              </a:rPr>
              <a:t>, plan for cell ordering, dimension, and wiring track with the aim of arranging cells for wiring locality. </a:t>
            </a:r>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2945173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FF094340-8FE6-0F4F-BE99-1007F2A76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D7DD8D-1445-024D-AB82-36F722A9FFF5}" type="slidenum">
              <a:rPr lang="en-US" altLang="en-US" sz="1300"/>
              <a:pPr>
                <a:spcBef>
                  <a:spcPct val="0"/>
                </a:spcBef>
              </a:pPr>
              <a:t>32</a:t>
            </a:fld>
            <a:endParaRPr lang="en-US" altLang="en-US" sz="1300" dirty="0"/>
          </a:p>
        </p:txBody>
      </p:sp>
      <p:sp>
        <p:nvSpPr>
          <p:cNvPr id="82946" name="Rectangle 2">
            <a:extLst>
              <a:ext uri="{FF2B5EF4-FFF2-40B4-BE49-F238E27FC236}">
                <a16:creationId xmlns:a16="http://schemas.microsoft.com/office/drawing/2014/main" id="{F5A3DDD6-47ED-AF44-8DED-ED69F8FB6E6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11B3174-C89F-0C45-A820-877FA16E92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For area estimation, it is always good to compare your block with another that is already designed or estimate from the transistor counts.</a:t>
            </a:r>
          </a:p>
        </p:txBody>
      </p:sp>
    </p:spTree>
    <p:extLst>
      <p:ext uri="{BB962C8B-B14F-4D97-AF65-F5344CB8AC3E}">
        <p14:creationId xmlns:p14="http://schemas.microsoft.com/office/powerpoint/2010/main" val="293417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ACDBA00D-B054-974C-BCC1-422A32E6DE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41F1A4-E507-2D45-A7E8-E168043ABA10}" type="slidenum">
              <a:rPr lang="en-US" altLang="en-US" sz="1300"/>
              <a:pPr>
                <a:spcBef>
                  <a:spcPct val="0"/>
                </a:spcBef>
              </a:pPr>
              <a:t>33</a:t>
            </a:fld>
            <a:endParaRPr lang="en-US" altLang="en-US" sz="1300" dirty="0"/>
          </a:p>
        </p:txBody>
      </p:sp>
      <p:sp>
        <p:nvSpPr>
          <p:cNvPr id="84994" name="Rectangle 2">
            <a:extLst>
              <a:ext uri="{FF2B5EF4-FFF2-40B4-BE49-F238E27FC236}">
                <a16:creationId xmlns:a16="http://schemas.microsoft.com/office/drawing/2014/main" id="{013571B4-6596-E849-85FF-EB85EFE2237A}"/>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3E28EA84-FDE8-0C4C-BAC8-AC686954D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Calibri" panose="020F0502020204030204" pitchFamily="34" charset="0"/>
              </a:rPr>
              <a:t>It is important that we do design verification because fabrication is slow &amp; expensive.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Debugging chips is very hard because of the limited visibility into the operation.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We must prove that the design is right before building. This can be done by Logic simulation, Circuit simulation/formal verification</a:t>
            </a:r>
            <a:r>
              <a:rPr lang="en-GB" sz="1800" b="0" i="0" dirty="0">
                <a:solidFill>
                  <a:srgbClr val="000000"/>
                </a:solidFill>
                <a:effectLst/>
                <a:latin typeface="Arial" panose="020B0604020202020204" pitchFamily="34" charset="0"/>
              </a:rPr>
              <a:t>, </a:t>
            </a:r>
            <a:r>
              <a:rPr lang="en-GB" sz="1800" b="0" i="0" dirty="0">
                <a:solidFill>
                  <a:srgbClr val="000000"/>
                </a:solidFill>
                <a:effectLst/>
                <a:latin typeface="Calibri" panose="020F0502020204030204" pitchFamily="34" charset="0"/>
              </a:rPr>
              <a:t>Layout vs. schematic comparison</a:t>
            </a:r>
            <a:r>
              <a:rPr lang="en-GB" sz="1800" b="0" i="0" dirty="0">
                <a:solidFill>
                  <a:srgbClr val="000000"/>
                </a:solidFill>
                <a:effectLst/>
                <a:latin typeface="Arial" panose="020B0604020202020204" pitchFamily="34" charset="0"/>
              </a:rPr>
              <a:t>, </a:t>
            </a:r>
            <a:r>
              <a:rPr lang="en-GB" sz="1800" b="0" i="0" dirty="0">
                <a:solidFill>
                  <a:srgbClr val="000000"/>
                </a:solidFill>
                <a:effectLst/>
                <a:latin typeface="Calibri" panose="020F0502020204030204" pitchFamily="34" charset="0"/>
              </a:rPr>
              <a:t>Design &amp; electrical rule checks. </a:t>
            </a:r>
            <a:endParaRPr lang="en-GB" b="0" i="0" dirty="0">
              <a:solidFill>
                <a:srgbClr val="000000"/>
              </a:solidFill>
              <a:effectLst/>
              <a:latin typeface="Segoe UI" panose="020B0502040204020203" pitchFamily="34" charset="0"/>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2704906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17CCCCC5-0381-ED4F-A2D7-1E33D0718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7653DFE-5D9D-EF4B-A871-AE51B891D37E}" type="slidenum">
              <a:rPr lang="en-US" altLang="en-US" sz="1300"/>
              <a:pPr>
                <a:spcBef>
                  <a:spcPct val="0"/>
                </a:spcBef>
              </a:pPr>
              <a:t>34</a:t>
            </a:fld>
            <a:endParaRPr lang="en-US" altLang="en-US" sz="1300" dirty="0"/>
          </a:p>
        </p:txBody>
      </p:sp>
      <p:sp>
        <p:nvSpPr>
          <p:cNvPr id="87042" name="Rectangle 2">
            <a:extLst>
              <a:ext uri="{FF2B5EF4-FFF2-40B4-BE49-F238E27FC236}">
                <a16:creationId xmlns:a16="http://schemas.microsoft.com/office/drawing/2014/main" id="{8306B00B-337B-D543-9C90-BC985A9103CE}"/>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5D933471-BEE4-8547-82BF-78D1D220B8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In the fabrication &amp; packaging step, the layout of the design is sent out for fabrication. Usually take weeks, maybe10 weeks, to be fabricated in wafer that will be cut into individual dice. Finally, the die is bonded to the I/O pads of the package. Gold wires are used for bonding.</a:t>
            </a:r>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3203019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9E882100-B066-5F41-86BF-8DAA36845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93AF78-631D-7543-B1FD-0FCB8273864C}" type="slidenum">
              <a:rPr lang="en-US" altLang="en-US" sz="1300"/>
              <a:pPr>
                <a:spcBef>
                  <a:spcPct val="0"/>
                </a:spcBef>
              </a:pPr>
              <a:t>35</a:t>
            </a:fld>
            <a:endParaRPr lang="en-US" altLang="en-US" sz="1300" dirty="0"/>
          </a:p>
        </p:txBody>
      </p:sp>
      <p:sp>
        <p:nvSpPr>
          <p:cNvPr id="89090" name="Rectangle 2">
            <a:extLst>
              <a:ext uri="{FF2B5EF4-FFF2-40B4-BE49-F238E27FC236}">
                <a16:creationId xmlns:a16="http://schemas.microsoft.com/office/drawing/2014/main" id="{87EB8A68-ECAA-1446-BAAB-75F3559325B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191166E-BF18-2448-8147-2CDDF4752F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r>
              <a:rPr lang="en-GB" sz="1800" b="0" i="0" dirty="0">
                <a:solidFill>
                  <a:srgbClr val="000000"/>
                </a:solidFill>
                <a:effectLst/>
                <a:latin typeface="Times New Roman" panose="02020603050405020304" pitchFamily="18" charset="0"/>
              </a:rPr>
              <a:t>Finally, the chip is tested after fabrication for any design or manufacturing error.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Times New Roman" panose="02020603050405020304" pitchFamily="18" charset="0"/>
            </a:endParaRPr>
          </a:p>
          <a:p>
            <a:pPr algn="l" rtl="0" fontAlgn="base"/>
            <a:r>
              <a:rPr lang="en-GB" sz="1800" b="0" i="0" dirty="0">
                <a:solidFill>
                  <a:srgbClr val="000000"/>
                </a:solidFill>
                <a:effectLst/>
                <a:latin typeface="Calibri" panose="020F0502020204030204" pitchFamily="34" charset="0"/>
              </a:rPr>
              <a:t>A single dust particle or wafer defect kills a die, which may decrease the </a:t>
            </a:r>
            <a:r>
              <a:rPr lang="en-GB" sz="1800" b="0" i="0" dirty="0">
                <a:solidFill>
                  <a:srgbClr val="383838"/>
                </a:solidFill>
                <a:effectLst/>
                <a:latin typeface="Calibri" panose="020F0502020204030204" pitchFamily="34" charset="0"/>
              </a:rPr>
              <a:t>yields from 90% to </a:t>
            </a:r>
            <a:r>
              <a:rPr lang="en-GB" sz="1800" b="0" i="0" dirty="0">
                <a:solidFill>
                  <a:srgbClr val="000000"/>
                </a:solidFill>
                <a:effectLst/>
                <a:latin typeface="Calibri" panose="020F0502020204030204" pitchFamily="34" charset="0"/>
              </a:rPr>
              <a:t>&lt;1</a:t>
            </a:r>
            <a:r>
              <a:rPr lang="en-GB" sz="1800" b="0" i="0" dirty="0">
                <a:solidFill>
                  <a:srgbClr val="383838"/>
                </a:solidFill>
                <a:effectLst/>
                <a:latin typeface="Calibri" panose="020F0502020204030204" pitchFamily="34" charset="0"/>
              </a:rPr>
              <a:t>0%</a:t>
            </a:r>
            <a:r>
              <a:rPr lang="en-GB" sz="1800" b="0" i="0" dirty="0">
                <a:solidFill>
                  <a:srgbClr val="000000"/>
                </a:solidFill>
                <a:effectLst/>
                <a:latin typeface="Calibri" panose="020F0502020204030204" pitchFamily="34" charset="0"/>
              </a:rPr>
              <a:t>. Therefore, each part is tested </a:t>
            </a:r>
            <a:r>
              <a:rPr lang="en-GB" sz="1800" b="0" i="0" dirty="0">
                <a:solidFill>
                  <a:srgbClr val="383838"/>
                </a:solidFill>
                <a:effectLst/>
                <a:latin typeface="Calibri" panose="020F0502020204030204" pitchFamily="34" charset="0"/>
              </a:rPr>
              <a:t>before shipping to the customer</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4175990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A657AE95-B725-AD4B-B8F2-242F4437C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E08F5E4-10EA-A241-8E85-9B8C0F8CF547}" type="slidenum">
              <a:rPr lang="en-US" altLang="en-US" sz="1300"/>
              <a:pPr>
                <a:spcBef>
                  <a:spcPct val="0"/>
                </a:spcBef>
              </a:pPr>
              <a:t>36</a:t>
            </a:fld>
            <a:endParaRPr lang="en-US" altLang="en-US" sz="1300" dirty="0"/>
          </a:p>
        </p:txBody>
      </p:sp>
      <p:sp>
        <p:nvSpPr>
          <p:cNvPr id="93186" name="Rectangle 2">
            <a:extLst>
              <a:ext uri="{FF2B5EF4-FFF2-40B4-BE49-F238E27FC236}">
                <a16:creationId xmlns:a16="http://schemas.microsoft.com/office/drawing/2014/main" id="{57DDBDE2-1532-064A-A260-66617B7C5B96}"/>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E851E536-C4B7-5B4A-8C0D-B21C10054A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b="0" i="0" dirty="0">
                <a:solidFill>
                  <a:srgbClr val="383838"/>
                </a:solidFill>
                <a:effectLst/>
                <a:latin typeface="Calibri" panose="020F0502020204030204" pitchFamily="34" charset="0"/>
              </a:rPr>
              <a:t>The figure shows the layout of 1</a:t>
            </a:r>
            <a:r>
              <a:rPr lang="en-GB" sz="1800" b="0" i="0" baseline="30000" dirty="0">
                <a:solidFill>
                  <a:srgbClr val="383838"/>
                </a:solidFill>
                <a:effectLst/>
                <a:latin typeface="Calibri" panose="020F0502020204030204" pitchFamily="34" charset="0"/>
              </a:rPr>
              <a:t>st</a:t>
            </a:r>
            <a:r>
              <a:rPr lang="en-GB" sz="1800" b="0" i="0" dirty="0">
                <a:solidFill>
                  <a:srgbClr val="383838"/>
                </a:solidFill>
                <a:effectLst/>
                <a:latin typeface="Calibri" panose="020F0502020204030204" pitchFamily="34" charset="0"/>
              </a:rPr>
              <a:t> generation ARM processor. It has </a:t>
            </a:r>
            <a:r>
              <a:rPr lang="en-GB" sz="1800" b="0" i="0" dirty="0">
                <a:solidFill>
                  <a:srgbClr val="000000"/>
                </a:solidFill>
                <a:effectLst/>
                <a:latin typeface="Calibri" panose="020F0502020204030204" pitchFamily="34" charset="0"/>
              </a:rPr>
              <a:t>24,800 transistors , 3-stage pipeline, 8 MHz frequency , 3 mm process and an average power of 0.1 W. </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2260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90AADC1-970E-2249-B99E-FD540E71D9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4D02C1B-A6DE-454A-A591-4DDDFE416C63}" type="slidenum">
              <a:rPr lang="en-US" altLang="en-US" sz="1300"/>
              <a:pPr>
                <a:spcBef>
                  <a:spcPct val="0"/>
                </a:spcBef>
              </a:pPr>
              <a:t>4</a:t>
            </a:fld>
            <a:endParaRPr lang="en-US" altLang="en-US" sz="1300" dirty="0"/>
          </a:p>
        </p:txBody>
      </p:sp>
      <p:sp>
        <p:nvSpPr>
          <p:cNvPr id="23554" name="Rectangle 2">
            <a:extLst>
              <a:ext uri="{FF2B5EF4-FFF2-40B4-BE49-F238E27FC236}">
                <a16:creationId xmlns:a16="http://schemas.microsoft.com/office/drawing/2014/main" id="{481012DE-E055-3C4B-B9BD-E3608A3C495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FD081EF-8EF2-984A-91A7-0E2C688440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lang="en-GB" sz="1200" b="0" i="0" kern="1200" dirty="0">
                <a:solidFill>
                  <a:srgbClr val="000000"/>
                </a:solidFill>
                <a:effectLst/>
                <a:latin typeface="Times New Roman" panose="02020603050405020304" pitchFamily="18" charset="0"/>
                <a:ea typeface="ＭＳ Ｐゴシック" panose="020B0600070205080204" pitchFamily="34" charset="-128"/>
                <a:cs typeface="Calibri"/>
              </a:rPr>
              <a:t>Modern System-On-Chip (SOC) designs use millions or billions of transistors. </a:t>
            </a:r>
            <a:r>
              <a:rPr lang="en-US" altLang="en-US" dirty="0">
                <a:ea typeface="ＭＳ Ｐゴシック"/>
                <a:cs typeface="Calibri"/>
              </a:rPr>
              <a:t>To manage this complexity of SoC designs, structured designs and design partitioning processes are used. </a:t>
            </a:r>
            <a:endParaRPr lang="en-US" altLang="en-US" dirty="0">
              <a:ea typeface="ＭＳ Ｐゴシック" panose="020B0600070205080204" pitchFamily="34" charset="-128"/>
              <a:cs typeface="Calibri"/>
            </a:endParaRPr>
          </a:p>
          <a:p>
            <a:pPr algn="l" rtl="0" eaLnBrk="1" fontAlgn="base" hangingPunct="1">
              <a:spcBef>
                <a:spcPts val="600"/>
              </a:spcBef>
              <a:spcAft>
                <a:spcPct val="0"/>
              </a:spcAft>
            </a:pPr>
            <a:endParaRPr lang="en-GB" sz="1200" b="0" i="0" kern="1200" dirty="0">
              <a:solidFill>
                <a:srgbClr val="000000"/>
              </a:solidFill>
              <a:effectLst/>
              <a:latin typeface="Times New Roman" panose="02020603050405020304" pitchFamily="18" charset="0"/>
              <a:ea typeface="ＭＳ Ｐゴシック" panose="020B0600070205080204" pitchFamily="34" charset="-128"/>
              <a:cs typeface="Calibri"/>
            </a:endParaRPr>
          </a:p>
          <a:p>
            <a:pPr algn="l" rtl="0" eaLnBrk="1" fontAlgn="base" hangingPunct="1">
              <a:spcBef>
                <a:spcPts val="600"/>
              </a:spcBef>
              <a:spcAft>
                <a:spcPct val="0"/>
              </a:spcAft>
            </a:pPr>
            <a:r>
              <a:rPr lang="en-GB" sz="1200" b="0" i="0" kern="1200" dirty="0">
                <a:solidFill>
                  <a:srgbClr val="000000"/>
                </a:solidFill>
                <a:effectLst/>
                <a:latin typeface="Times New Roman" panose="02020603050405020304" pitchFamily="18" charset="0"/>
                <a:ea typeface="ＭＳ Ｐゴシック" panose="020B0600070205080204" pitchFamily="34" charset="-128"/>
                <a:cs typeface="Calibri"/>
              </a:rPr>
              <a:t>This approach enables large teams of engineers to work on different parts of the project for it to be successful.</a:t>
            </a:r>
          </a:p>
          <a:p>
            <a:pPr algn="l" rtl="0" eaLnBrk="1" fontAlgn="base" hangingPunct="1">
              <a:spcBef>
                <a:spcPts val="600"/>
              </a:spcBef>
              <a:spcAft>
                <a:spcPct val="0"/>
              </a:spcAft>
            </a:pPr>
            <a:endParaRPr lang="en-GB" sz="1200" b="0" i="0" kern="1200" dirty="0">
              <a:solidFill>
                <a:srgbClr val="000000"/>
              </a:solidFill>
              <a:effectLst/>
              <a:latin typeface="Times New Roman" panose="02020603050405020304" pitchFamily="18" charset="0"/>
              <a:ea typeface="ＭＳ Ｐゴシック" panose="020B0600070205080204" pitchFamily="34" charset="-128"/>
              <a:cs typeface="Calibri"/>
            </a:endParaRPr>
          </a:p>
          <a:p>
            <a:pPr algn="l" rtl="0" eaLnBrk="1" fontAlgn="base" hangingPunct="1">
              <a:spcBef>
                <a:spcPts val="600"/>
              </a:spcBef>
              <a:spcAft>
                <a:spcPct val="0"/>
              </a:spcAft>
            </a:pPr>
            <a:endParaRPr lang="en-GB" sz="1200" b="0" i="0" kern="1200" dirty="0">
              <a:solidFill>
                <a:srgbClr val="000000"/>
              </a:solidFill>
              <a:effectLst/>
              <a:latin typeface="Times New Roman" panose="02020603050405020304" pitchFamily="18" charset="0"/>
              <a:ea typeface="ＭＳ Ｐゴシック" panose="020B0600070205080204" pitchFamily="34" charset="-128"/>
              <a:cs typeface="Calibri"/>
            </a:endParaRPr>
          </a:p>
          <a:p>
            <a:pPr eaLnBrk="1" hangingPunct="1"/>
            <a:endParaRPr lang="en-GB" altLang="en-US" b="0" i="0" dirty="0">
              <a:solidFill>
                <a:srgbClr val="000000"/>
              </a:solidFill>
              <a:effectLst/>
              <a:latin typeface="Times New Roman" panose="02020603050405020304" pitchFamily="18" charset="0"/>
              <a:ea typeface="ＭＳ Ｐゴシック" panose="020B0600070205080204" pitchFamily="34" charset="-128"/>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309507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13EF492D-9272-C940-B429-3972EF2A1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9CEADCC-10C4-D14D-A422-702799989E78}" type="slidenum">
              <a:rPr lang="en-US" altLang="en-US" sz="1300"/>
              <a:pPr>
                <a:spcBef>
                  <a:spcPct val="0"/>
                </a:spcBef>
              </a:pPr>
              <a:t>5</a:t>
            </a:fld>
            <a:endParaRPr lang="en-US" altLang="en-US" sz="1300" dirty="0"/>
          </a:p>
        </p:txBody>
      </p:sp>
      <p:sp>
        <p:nvSpPr>
          <p:cNvPr id="25602" name="Rectangle 2">
            <a:extLst>
              <a:ext uri="{FF2B5EF4-FFF2-40B4-BE49-F238E27FC236}">
                <a16:creationId xmlns:a16="http://schemas.microsoft.com/office/drawing/2014/main" id="{A879CCF2-618F-D74C-A1C6-4A2C957F3373}"/>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5FC11D5B-7CDA-A948-B2DA-2266FD7A6C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Some structured designs are:</a:t>
            </a:r>
          </a:p>
          <a:p>
            <a:pPr eaLnBrk="1" hangingPunct="1"/>
            <a:endParaRPr lang="en-US" altLang="en-US" dirty="0">
              <a:ea typeface="ＭＳ Ｐゴシック" panose="020B0600070205080204" pitchFamily="34" charset="-128"/>
              <a:cs typeface="Calibri"/>
            </a:endParaRPr>
          </a:p>
          <a:p>
            <a:pPr eaLnBrk="1" hangingPunct="1"/>
            <a:r>
              <a:rPr lang="en-US" altLang="en-US" dirty="0">
                <a:ea typeface="ＭＳ Ｐゴシック"/>
                <a:cs typeface="Calibri"/>
              </a:rPr>
              <a:t>Hierarchy design approach that reduces the complexity of the system by dividing it into </a:t>
            </a:r>
            <a:r>
              <a:rPr lang="en-GB" b="0" i="0" dirty="0">
                <a:solidFill>
                  <a:srgbClr val="000000"/>
                </a:solidFill>
                <a:effectLst/>
                <a:latin typeface="WordVisi_MSFontService"/>
              </a:rPr>
              <a:t>small simple modules</a:t>
            </a:r>
            <a:r>
              <a:rPr lang="en-US" altLang="en-US" dirty="0">
                <a:ea typeface="ＭＳ Ｐゴシック"/>
                <a:cs typeface="Calibri"/>
              </a:rPr>
              <a:t>.</a:t>
            </a:r>
          </a:p>
          <a:p>
            <a:pPr eaLnBrk="1" hangingPunct="1"/>
            <a:endParaRPr lang="en-US" altLang="en-US" dirty="0">
              <a:ea typeface="ＭＳ Ｐゴシック" panose="020B0600070205080204" pitchFamily="34" charset="-128"/>
              <a:cs typeface="Calibri"/>
            </a:endParaRPr>
          </a:p>
          <a:p>
            <a:pPr eaLnBrk="1" hangingPunct="1"/>
            <a:r>
              <a:rPr lang="en-US" altLang="en-US" dirty="0">
                <a:ea typeface="ＭＳ Ｐゴシック"/>
                <a:cs typeface="Calibri"/>
              </a:rPr>
              <a:t>Regularity design approach means that we try to reuse modules whenever it’s possible, like a standard cell library </a:t>
            </a:r>
            <a:r>
              <a:rPr lang="en-US" b="0" i="0" dirty="0">
                <a:solidFill>
                  <a:srgbClr val="000000"/>
                </a:solidFill>
                <a:effectLst/>
                <a:latin typeface="WordVisi_MSFontService"/>
              </a:rPr>
              <a:t>to build complex systems</a:t>
            </a:r>
            <a:r>
              <a:rPr lang="en-US" altLang="en-US" dirty="0">
                <a:ea typeface="ＭＳ Ｐゴシック"/>
                <a:cs typeface="Calibri"/>
              </a:rPr>
              <a:t>.</a:t>
            </a:r>
          </a:p>
          <a:p>
            <a:pPr eaLnBrk="1" hangingPunct="1"/>
            <a:endParaRPr lang="en-US" altLang="en-US" dirty="0">
              <a:ea typeface="ＭＳ Ｐゴシック" panose="020B0600070205080204" pitchFamily="34" charset="-128"/>
              <a:cs typeface="Calibri"/>
            </a:endParaRPr>
          </a:p>
          <a:p>
            <a:pPr eaLnBrk="1" hangingPunct="1"/>
            <a:r>
              <a:rPr lang="en-US" altLang="en-US" dirty="0">
                <a:ea typeface="ＭＳ Ｐゴシック"/>
                <a:cs typeface="Calibri"/>
              </a:rPr>
              <a:t>Modularity design approach means modules are treated as black boxes with well-formed interfaces which interact with other black boxes using specified protocols between interfaces </a:t>
            </a:r>
            <a:r>
              <a:rPr lang="en-GB" b="0" i="0" dirty="0">
                <a:solidFill>
                  <a:srgbClr val="000000"/>
                </a:solidFill>
                <a:effectLst/>
                <a:latin typeface="WordVisi_MSFontService"/>
              </a:rPr>
              <a:t>to avoid unanticipated interactions.</a:t>
            </a:r>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a:p>
            <a:pPr eaLnBrk="1" hangingPunct="1"/>
            <a:r>
              <a:rPr lang="en-US" altLang="en-US" dirty="0">
                <a:ea typeface="ＭＳ Ｐゴシック"/>
                <a:cs typeface="Calibri"/>
              </a:rPr>
              <a:t>And locality design approach minimizes the use of long-distance connections by keeping modules that interact frequently physically close to each other. This enables information to be kept close to </a:t>
            </a:r>
            <a:r>
              <a:rPr lang="en-GB" sz="1800" b="0" i="0" dirty="0">
                <a:solidFill>
                  <a:srgbClr val="000000"/>
                </a:solidFill>
                <a:effectLst/>
                <a:latin typeface="Calibri" panose="020F0502020204030204" pitchFamily="34" charset="0"/>
              </a:rPr>
              <a:t>where it is used, physically and temporally. </a:t>
            </a:r>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354933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6802EA7-FA3B-1545-B600-837F0EDF2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ECBE2BF-DFB7-E149-8444-F65C0B43FA74}" type="slidenum">
              <a:rPr lang="en-US" altLang="en-US" sz="1300"/>
              <a:pPr>
                <a:spcBef>
                  <a:spcPct val="0"/>
                </a:spcBef>
              </a:pPr>
              <a:t>6</a:t>
            </a:fld>
            <a:endParaRPr lang="en-US" altLang="en-US" sz="1300" dirty="0"/>
          </a:p>
        </p:txBody>
      </p:sp>
      <p:sp>
        <p:nvSpPr>
          <p:cNvPr id="27650" name="Rectangle 2">
            <a:extLst>
              <a:ext uri="{FF2B5EF4-FFF2-40B4-BE49-F238E27FC236}">
                <a16:creationId xmlns:a16="http://schemas.microsoft.com/office/drawing/2014/main" id="{BA75BFA5-3FB9-8740-84CF-EBC6BA78015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4EBD6FD9-2D8F-2448-9275-A38FF64ACD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0" i="0" dirty="0">
                <a:solidFill>
                  <a:srgbClr val="000000"/>
                </a:solidFill>
                <a:effectLst/>
                <a:latin typeface="Calibri" panose="020F0502020204030204" pitchFamily="34" charset="0"/>
              </a:rPr>
              <a:t>VLSI design is often partitioned into following levels of abstraction:</a:t>
            </a:r>
          </a:p>
          <a:p>
            <a:pPr eaLnBrk="1" hangingPunct="1"/>
            <a:r>
              <a:rPr lang="en-US" altLang="en-US" dirty="0">
                <a:ea typeface="ＭＳ Ｐゴシック"/>
                <a:cs typeface="Calibri"/>
              </a:rPr>
              <a:t> </a:t>
            </a:r>
            <a:endParaRPr lang="en-US" altLang="en-US" dirty="0">
              <a:ea typeface="ＭＳ Ｐゴシック" panose="020B0600070205080204" pitchFamily="34" charset="-128"/>
              <a:cs typeface="Calibri"/>
            </a:endParaRPr>
          </a:p>
          <a:p>
            <a:pPr eaLnBrk="1" hangingPunct="1"/>
            <a:r>
              <a:rPr lang="en-US" altLang="en-US" b="1" dirty="0">
                <a:ea typeface="ＭＳ Ｐゴシック"/>
                <a:cs typeface="Calibri"/>
              </a:rPr>
              <a:t>Architecture: </a:t>
            </a:r>
            <a:r>
              <a:rPr lang="en-US" altLang="en-US" dirty="0">
                <a:ea typeface="ＭＳ Ｐゴシック"/>
                <a:cs typeface="Calibri"/>
              </a:rPr>
              <a:t>It d</a:t>
            </a:r>
            <a:r>
              <a:rPr lang="en-GB" sz="1800" b="0" i="0" dirty="0">
                <a:solidFill>
                  <a:srgbClr val="000000"/>
                </a:solidFill>
                <a:effectLst/>
                <a:latin typeface="Calibri" panose="020F0502020204030204" pitchFamily="34" charset="0"/>
              </a:rPr>
              <a:t>escribes the functions of the system </a:t>
            </a:r>
            <a:r>
              <a:rPr lang="en-US" altLang="en-US" sz="1800" dirty="0">
                <a:ea typeface="ＭＳ Ｐゴシック"/>
                <a:cs typeface="Calibri"/>
              </a:rPr>
              <a:t>from the user’s perspective. For example</a:t>
            </a:r>
            <a:r>
              <a:rPr lang="en-GB" sz="1800" b="0" i="0" dirty="0">
                <a:solidFill>
                  <a:srgbClr val="000000"/>
                </a:solidFill>
                <a:effectLst/>
                <a:latin typeface="Calibri" panose="020F0502020204030204" pitchFamily="34" charset="0"/>
              </a:rPr>
              <a:t>, the instruction set, register set, and memory model.  </a:t>
            </a:r>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a:p>
            <a:pPr eaLnBrk="1" hangingPunct="1"/>
            <a:r>
              <a:rPr lang="en-US" altLang="en-US" b="1" dirty="0">
                <a:ea typeface="ＭＳ Ｐゴシック"/>
                <a:cs typeface="Calibri"/>
              </a:rPr>
              <a:t>Microarchitecture: </a:t>
            </a:r>
            <a:r>
              <a:rPr lang="en-US" altLang="en-US" dirty="0">
                <a:ea typeface="ＭＳ Ｐゴシック"/>
                <a:cs typeface="Calibri"/>
              </a:rPr>
              <a:t>It d</a:t>
            </a:r>
            <a:r>
              <a:rPr lang="en-GB" sz="1800" b="0" i="0" dirty="0">
                <a:solidFill>
                  <a:srgbClr val="000000"/>
                </a:solidFill>
                <a:effectLst/>
                <a:latin typeface="Calibri" panose="020F0502020204030204" pitchFamily="34" charset="0"/>
              </a:rPr>
              <a:t>escribes the processor architecture, its registers and functional units. </a:t>
            </a:r>
            <a:r>
              <a:rPr lang="en-US" sz="1800" b="0" i="0" dirty="0">
                <a:solidFill>
                  <a:srgbClr val="000000"/>
                </a:solidFill>
                <a:effectLst/>
                <a:latin typeface="Calibri" panose="020F0502020204030204" pitchFamily="34" charset="0"/>
              </a:rPr>
              <a:t> For example, if the processor is single cycle, multicycle, pipelined or superscalar.</a:t>
            </a:r>
            <a:endParaRPr lang="en-US" altLang="en-US" dirty="0">
              <a:ea typeface="ＭＳ Ｐゴシック"/>
              <a:cs typeface="Calibri"/>
            </a:endParaRPr>
          </a:p>
          <a:p>
            <a:pPr eaLnBrk="1" hangingPunct="1"/>
            <a:endParaRPr lang="en-US" altLang="en-US" dirty="0">
              <a:ea typeface="ＭＳ Ｐゴシック"/>
              <a:cs typeface="Calibri"/>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en-US" altLang="en-US" b="1" dirty="0">
                <a:ea typeface="ＭＳ Ｐゴシック"/>
                <a:cs typeface="Calibri"/>
              </a:rPr>
              <a:t>Logic: </a:t>
            </a:r>
            <a:r>
              <a:rPr lang="en-US" altLang="en-US" dirty="0">
                <a:ea typeface="ＭＳ Ｐゴシック"/>
                <a:cs typeface="Calibri"/>
              </a:rPr>
              <a:t>It d</a:t>
            </a:r>
            <a:r>
              <a:rPr lang="en-GB" sz="1800" b="0" i="0" dirty="0">
                <a:solidFill>
                  <a:srgbClr val="000000"/>
                </a:solidFill>
                <a:effectLst/>
                <a:latin typeface="Calibri" panose="020F0502020204030204" pitchFamily="34" charset="0"/>
              </a:rPr>
              <a:t>escribes how functional units are constructed. For instance, ripple carry, carry lookahead, carry select adders.</a:t>
            </a:r>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en-US" altLang="en-US" b="1" dirty="0">
                <a:ea typeface="ＭＳ Ｐゴシック"/>
                <a:cs typeface="Calibri"/>
              </a:rPr>
              <a:t>Circuit: </a:t>
            </a:r>
            <a:r>
              <a:rPr lang="en-US" altLang="en-US" dirty="0">
                <a:ea typeface="ＭＳ Ｐゴシック"/>
                <a:cs typeface="Calibri"/>
              </a:rPr>
              <a:t>It d</a:t>
            </a:r>
            <a:r>
              <a:rPr lang="en-GB" sz="1800" b="0" i="0" dirty="0">
                <a:solidFill>
                  <a:srgbClr val="000000"/>
                </a:solidFill>
                <a:effectLst/>
                <a:latin typeface="Calibri" panose="020F0502020204030204" pitchFamily="34" charset="0"/>
              </a:rPr>
              <a:t>escribes how transistors are used to implement the logic. For instance, complementary CMOS, pass transistors, and domino. </a:t>
            </a:r>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en-US" altLang="en-US" b="1" dirty="0">
                <a:ea typeface="ＭＳ Ｐゴシック"/>
                <a:cs typeface="Calibri"/>
              </a:rPr>
              <a:t>Physical: </a:t>
            </a:r>
            <a:r>
              <a:rPr lang="en-US" altLang="en-US" dirty="0">
                <a:ea typeface="ＭＳ Ｐゴシック"/>
                <a:cs typeface="Calibri"/>
              </a:rPr>
              <a:t>It d</a:t>
            </a:r>
            <a:r>
              <a:rPr lang="en-GB" sz="1800" b="0" i="0" dirty="0">
                <a:solidFill>
                  <a:srgbClr val="000000"/>
                </a:solidFill>
                <a:effectLst/>
                <a:latin typeface="Calibri" panose="020F0502020204030204" pitchFamily="34" charset="0"/>
              </a:rPr>
              <a:t>escribes the layout of the chip. For instance, </a:t>
            </a:r>
            <a:r>
              <a:rPr lang="en-GB" sz="1800" b="0" i="0" dirty="0" err="1">
                <a:solidFill>
                  <a:srgbClr val="000000"/>
                </a:solidFill>
                <a:effectLst/>
                <a:latin typeface="Calibri" panose="020F0502020204030204" pitchFamily="34" charset="0"/>
              </a:rPr>
              <a:t>datapaths</a:t>
            </a:r>
            <a:r>
              <a:rPr lang="en-GB" sz="1800" b="0" i="0" dirty="0">
                <a:solidFill>
                  <a:srgbClr val="000000"/>
                </a:solidFill>
                <a:effectLst/>
                <a:latin typeface="Calibri" panose="020F0502020204030204" pitchFamily="34" charset="0"/>
              </a:rPr>
              <a:t>, memories, and random logic.</a:t>
            </a:r>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110863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9779E60-431B-C443-9D24-017B2BE39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687EB6-8BC5-9F4A-82D8-FEF53FB3A3BD}" type="slidenum">
              <a:rPr lang="en-US" altLang="en-US" sz="1300"/>
              <a:pPr>
                <a:spcBef>
                  <a:spcPct val="0"/>
                </a:spcBef>
              </a:pPr>
              <a:t>7</a:t>
            </a:fld>
            <a:endParaRPr lang="en-US" altLang="en-US" sz="1300" dirty="0"/>
          </a:p>
        </p:txBody>
      </p:sp>
      <p:sp>
        <p:nvSpPr>
          <p:cNvPr id="31746" name="Rectangle 2">
            <a:extLst>
              <a:ext uri="{FF2B5EF4-FFF2-40B4-BE49-F238E27FC236}">
                <a16:creationId xmlns:a16="http://schemas.microsoft.com/office/drawing/2014/main" id="{3DC2B6E6-CFF5-3F49-A2D4-CB4DD2A70AD0}"/>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88EB6F11-D1E4-6E45-AB9D-7EEECF7A32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ea typeface="ＭＳ Ｐゴシック" panose="020B0600070205080204" pitchFamily="34" charset="-128"/>
              </a:rPr>
              <a:t>The processor will have 8-bit registers (RO-R7)  and use 8-bit datapath. The program counter in R7.</a:t>
            </a:r>
          </a:p>
        </p:txBody>
      </p:sp>
    </p:spTree>
    <p:extLst>
      <p:ext uri="{BB962C8B-B14F-4D97-AF65-F5344CB8AC3E}">
        <p14:creationId xmlns:p14="http://schemas.microsoft.com/office/powerpoint/2010/main" val="216288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81A21A3-0D53-9B43-99B6-B2DF4AA68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76E98D7-2FB3-7349-9AA8-74E8A5D69E63}" type="slidenum">
              <a:rPr lang="en-US" altLang="en-US" sz="1300"/>
              <a:pPr>
                <a:spcBef>
                  <a:spcPct val="0"/>
                </a:spcBef>
              </a:pPr>
              <a:t>8</a:t>
            </a:fld>
            <a:endParaRPr lang="en-US" altLang="en-US" sz="1300" dirty="0"/>
          </a:p>
        </p:txBody>
      </p:sp>
      <p:sp>
        <p:nvSpPr>
          <p:cNvPr id="33794" name="Rectangle 2">
            <a:extLst>
              <a:ext uri="{FF2B5EF4-FFF2-40B4-BE49-F238E27FC236}">
                <a16:creationId xmlns:a16="http://schemas.microsoft.com/office/drawing/2014/main" id="{E8DA8BA2-6576-DC4A-BDCE-AEFC1682BFC7}"/>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0779500D-DA9A-3948-93B6-352E9F70F3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a:cs typeface="Calibri"/>
              </a:rPr>
              <a:t>Instruction set are the recognized instructions or command in machine code that are recognized by a processor. </a:t>
            </a:r>
          </a:p>
          <a:p>
            <a:pPr eaLnBrk="1" hangingPunct="1"/>
            <a:endParaRPr lang="en-US" altLang="en-US" dirty="0">
              <a:ea typeface="ＭＳ Ｐゴシック"/>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114723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6BBDB2B2-A6FA-874D-B96F-044158699A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3A7FAE8-2EC5-934E-996D-4E7815ECA02F}" type="slidenum">
              <a:rPr lang="en-US" altLang="en-US" sz="1300"/>
              <a:pPr>
                <a:spcBef>
                  <a:spcPct val="0"/>
                </a:spcBef>
              </a:pPr>
              <a:t>9</a:t>
            </a:fld>
            <a:endParaRPr lang="en-US" altLang="en-US" sz="1300" dirty="0"/>
          </a:p>
        </p:txBody>
      </p:sp>
      <p:sp>
        <p:nvSpPr>
          <p:cNvPr id="35842" name="Rectangle 2">
            <a:extLst>
              <a:ext uri="{FF2B5EF4-FFF2-40B4-BE49-F238E27FC236}">
                <a16:creationId xmlns:a16="http://schemas.microsoft.com/office/drawing/2014/main" id="{842FFA0A-991A-8B41-BE9D-FC04BD4BBBF3}"/>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7F5070DE-FBF0-584B-ABF3-2E7B9444F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Because of the 8-bit datapath, 32-bit instruction encoding will be fetched over four cycles.</a:t>
            </a:r>
          </a:p>
          <a:p>
            <a:pPr eaLnBrk="1" hangingPunct="1"/>
            <a:endParaRPr lang="en-US" altLang="en-US" dirty="0">
              <a:ea typeface="ＭＳ Ｐゴシック" panose="020B0600070205080204" pitchFamily="34" charset="-128"/>
            </a:endParaRPr>
          </a:p>
          <a:p>
            <a:r>
              <a:rPr lang="en-US" dirty="0">
                <a:ea typeface="ＭＳ Ｐゴシック"/>
                <a:cs typeface="Calibri"/>
              </a:rPr>
              <a:t>The format of these instructions varies according to its use</a:t>
            </a:r>
            <a:r>
              <a:rPr lang="en-US" b="0" dirty="0">
                <a:ea typeface="ＭＳ Ｐゴシック"/>
                <a:cs typeface="Calibri"/>
              </a:rPr>
              <a:t>.</a:t>
            </a:r>
            <a:r>
              <a:rPr lang="en-US" altLang="en-US" dirty="0">
                <a:ea typeface="ＭＳ Ｐゴシック"/>
                <a:cs typeface="Calibri"/>
              </a:rPr>
              <a:t> For example:</a:t>
            </a:r>
            <a:endParaRPr lang="en-US" dirty="0"/>
          </a:p>
          <a:p>
            <a:r>
              <a:rPr lang="en-US" dirty="0">
                <a:ea typeface="ＭＳ Ｐゴシック"/>
                <a:cs typeface="Calibri"/>
              </a:rPr>
              <a:t>In the case of data processing, the immediate values are the first 8 bits, but in the case of memory and branch, the values will be the first 12 and 24 bits, respectively. </a:t>
            </a:r>
            <a:endParaRPr lang="en-US" dirty="0">
              <a:cs typeface="Calibri"/>
            </a:endParaRPr>
          </a:p>
          <a:p>
            <a:pPr eaLnBrk="1" hangingPunct="1"/>
            <a:endParaRPr lang="en-US" altLang="en-US" dirty="0">
              <a:ea typeface="ＭＳ Ｐゴシック" panose="020B0600070205080204" pitchFamily="34" charset="-128"/>
              <a:cs typeface="Calibri"/>
            </a:endParaRPr>
          </a:p>
        </p:txBody>
      </p:sp>
    </p:spTree>
    <p:extLst>
      <p:ext uri="{BB962C8B-B14F-4D97-AF65-F5344CB8AC3E}">
        <p14:creationId xmlns:p14="http://schemas.microsoft.com/office/powerpoint/2010/main" val="2672145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492549"/>
            <a:ext cx="12192000" cy="6857999"/>
          </a:xfrm>
          <a:prstGeom prst="rect">
            <a:avLst/>
          </a:prstGeom>
        </p:spPr>
      </p:pic>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0" y="3037466"/>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5999" y="4556980"/>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531972"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90"/>
            <a:ext cx="11233150" cy="4087104"/>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1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478301"/>
            <a:ext cx="11233150" cy="654760"/>
          </a:xfrm>
        </p:spPr>
        <p:txBody>
          <a:bodyPr/>
          <a:lstStyle/>
          <a:p>
            <a:r>
              <a:rPr lang="en-US"/>
              <a:t>Click to edit Master title style</a:t>
            </a:r>
          </a:p>
        </p:txBody>
      </p:sp>
      <p:sp>
        <p:nvSpPr>
          <p:cNvPr id="3" name="Content Placeholder 2"/>
          <p:cNvSpPr>
            <a:spLocks noGrp="1"/>
          </p:cNvSpPr>
          <p:nvPr>
            <p:ph idx="1"/>
          </p:nvPr>
        </p:nvSpPr>
        <p:spPr>
          <a:xfrm>
            <a:off x="479425" y="1133061"/>
            <a:ext cx="11243088" cy="4600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280847B-9A7E-BA46-810D-F75EAE9DB87B}"/>
              </a:ext>
            </a:extLst>
          </p:cNvPr>
          <p:cNvSpPr>
            <a:spLocks noGrp="1" noChangeArrowheads="1"/>
          </p:cNvSpPr>
          <p:nvPr>
            <p:ph type="ftr" sz="quarter" idx="10"/>
          </p:nvPr>
        </p:nvSpPr>
        <p:spPr>
          <a:xfrm>
            <a:off x="0" y="0"/>
            <a:ext cx="0" cy="0"/>
          </a:xfrm>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315F1EF-53E7-C540-9856-2EEA75515F0D}"/>
              </a:ext>
            </a:extLst>
          </p:cNvPr>
          <p:cNvSpPr>
            <a:spLocks noGrp="1" noChangeArrowheads="1"/>
          </p:cNvSpPr>
          <p:nvPr>
            <p:ph type="sldNum" sz="quarter" idx="11"/>
          </p:nvPr>
        </p:nvSpPr>
        <p:spPr>
          <a:xfrm>
            <a:off x="0" y="0"/>
            <a:ext cx="0" cy="0"/>
          </a:xfrm>
          <a:ln/>
        </p:spPr>
        <p:txBody>
          <a:bodyPr/>
          <a:lstStyle>
            <a:lvl1pPr>
              <a:defRPr/>
            </a:lvl1pPr>
          </a:lstStyle>
          <a:p>
            <a:pPr>
              <a:defRPr/>
            </a:pPr>
            <a:fld id="{42B5FBF0-ABAE-FA4B-A2FF-2B6EEB7B5CA1}" type="slidenum">
              <a:rPr lang="en-US" altLang="en-US" smtClean="0"/>
              <a:pPr>
                <a:defRPr/>
              </a:pPr>
              <a:t>‹#›</a:t>
            </a:fld>
            <a:endParaRPr lang="en-US" altLang="en-US" dirty="0"/>
          </a:p>
        </p:txBody>
      </p:sp>
    </p:spTree>
    <p:extLst>
      <p:ext uri="{BB962C8B-B14F-4D97-AF65-F5344CB8AC3E}">
        <p14:creationId xmlns:p14="http://schemas.microsoft.com/office/powerpoint/2010/main" val="1131590286"/>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685800"/>
          </a:xfrm>
        </p:spPr>
        <p:txBody>
          <a:bodyPr/>
          <a:lstStyle/>
          <a:p>
            <a:r>
              <a:rPr lang="en-US"/>
              <a:t>Click to edit Master title style</a:t>
            </a:r>
          </a:p>
        </p:txBody>
      </p:sp>
      <p:sp>
        <p:nvSpPr>
          <p:cNvPr id="3" name="Text Placeholder 2"/>
          <p:cNvSpPr>
            <a:spLocks noGrp="1"/>
          </p:cNvSpPr>
          <p:nvPr>
            <p:ph type="body" sz="half" idx="1"/>
          </p:nvPr>
        </p:nvSpPr>
        <p:spPr>
          <a:xfrm>
            <a:off x="914400" y="15240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08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86200"/>
            <a:ext cx="508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3">
            <a:extLst>
              <a:ext uri="{FF2B5EF4-FFF2-40B4-BE49-F238E27FC236}">
                <a16:creationId xmlns:a16="http://schemas.microsoft.com/office/drawing/2014/main" id="{2C4663BE-7398-F34C-B2B4-70B1819BA44B}"/>
              </a:ext>
            </a:extLst>
          </p:cNvPr>
          <p:cNvSpPr>
            <a:spLocks noGrp="1" noChangeArrowheads="1"/>
          </p:cNvSpPr>
          <p:nvPr>
            <p:ph type="ftr" sz="quarter" idx="10"/>
          </p:nvPr>
        </p:nvSpPr>
        <p:spPr/>
        <p:txBody>
          <a:bodyPr/>
          <a:lstStyle>
            <a:lvl1pPr>
              <a:defRPr/>
            </a:lvl1pPr>
          </a:lstStyle>
          <a:p>
            <a:pPr>
              <a:defRPr/>
            </a:pPr>
            <a:endParaRPr lang="en-US" dirty="0"/>
          </a:p>
        </p:txBody>
      </p:sp>
      <p:sp>
        <p:nvSpPr>
          <p:cNvPr id="7" name="Slide Number Placeholder 14">
            <a:extLst>
              <a:ext uri="{FF2B5EF4-FFF2-40B4-BE49-F238E27FC236}">
                <a16:creationId xmlns:a16="http://schemas.microsoft.com/office/drawing/2014/main" id="{4E212D4A-5505-5A4E-99E6-831180AC2A63}"/>
              </a:ext>
            </a:extLst>
          </p:cNvPr>
          <p:cNvSpPr>
            <a:spLocks noGrp="1" noChangeArrowheads="1"/>
          </p:cNvSpPr>
          <p:nvPr>
            <p:ph type="sldNum" sz="quarter" idx="11"/>
          </p:nvPr>
        </p:nvSpPr>
        <p:spPr/>
        <p:txBody>
          <a:bodyPr/>
          <a:lstStyle>
            <a:lvl1pPr>
              <a:defRPr smtClean="0"/>
            </a:lvl1pPr>
          </a:lstStyle>
          <a:p>
            <a:pPr>
              <a:defRPr/>
            </a:pPr>
            <a:fld id="{8AA0D7E0-CC2C-F04F-B702-BB7BE4A79AC4}" type="slidenum">
              <a:rPr lang="en-US" altLang="en-US"/>
              <a:pPr>
                <a:defRPr/>
              </a:pPr>
              <a:t>‹#›</a:t>
            </a:fld>
            <a:endParaRPr lang="en-US" altLang="en-US" dirty="0"/>
          </a:p>
        </p:txBody>
      </p:sp>
    </p:spTree>
    <p:extLst>
      <p:ext uri="{BB962C8B-B14F-4D97-AF65-F5344CB8AC3E}">
        <p14:creationId xmlns:p14="http://schemas.microsoft.com/office/powerpoint/2010/main" val="4267542145"/>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60098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20"/>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 </a:t>
            </a:r>
          </a:p>
        </p:txBody>
      </p:sp>
      <p:pic>
        <p:nvPicPr>
          <p:cNvPr id="3" name="Picture 2">
            <a:extLst>
              <a:ext uri="{FF2B5EF4-FFF2-40B4-BE49-F238E27FC236}">
                <a16:creationId xmlns:a16="http://schemas.microsoft.com/office/drawing/2014/main" id="{9A012347-3565-314A-935A-F06376FE34D5}"/>
              </a:ext>
            </a:extLst>
          </p:cNvPr>
          <p:cNvPicPr>
            <a:picLocks noChangeAspect="1"/>
          </p:cNvPicPr>
          <p:nvPr userDrawn="1"/>
        </p:nvPicPr>
        <p:blipFill>
          <a:blip r:embed="rId8"/>
          <a:stretch>
            <a:fillRect/>
          </a:stretch>
        </p:blipFill>
        <p:spPr>
          <a:xfrm>
            <a:off x="10938720" y="6378893"/>
            <a:ext cx="774267" cy="23683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0" r:id="rId1"/>
    <p:sldLayoutId id="2147485440" r:id="rId2"/>
    <p:sldLayoutId id="2147485441" r:id="rId3"/>
    <p:sldLayoutId id="2147485453" r:id="rId4"/>
    <p:sldLayoutId id="2147485512" r:id="rId5"/>
    <p:sldLayoutId id="2147485513" r:id="rId6"/>
  </p:sldLayoutIdLst>
  <p:hf sldNum="0"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4114800" y="2669243"/>
            <a:ext cx="7094538" cy="1519514"/>
          </a:xfrm>
        </p:spPr>
        <p:txBody>
          <a:bodyPr/>
          <a:lstStyle/>
          <a:p>
            <a:r>
              <a:rPr lang="en-US" dirty="0">
                <a:ea typeface="ＭＳ Ｐゴシック"/>
              </a:rPr>
              <a:t>CMOS VLSI Design</a:t>
            </a:r>
            <a:br>
              <a:rPr lang="en-US" dirty="0"/>
            </a:br>
            <a:br>
              <a:rPr lang="en-US" dirty="0"/>
            </a:br>
            <a:r>
              <a:rPr lang="en-US" dirty="0">
                <a:ea typeface="ＭＳ Ｐゴシック"/>
              </a:rPr>
              <a:t>Lecture 3:</a:t>
            </a:r>
            <a:br>
              <a:rPr lang="en-US" dirty="0"/>
            </a:br>
            <a:r>
              <a:rPr lang="en-US" dirty="0">
                <a:ea typeface="ＭＳ Ｐゴシック"/>
              </a:rPr>
              <a:t>Simple Processor Example</a:t>
            </a:r>
          </a:p>
        </p:txBody>
      </p:sp>
    </p:spTree>
    <p:extLst>
      <p:ext uri="{BB962C8B-B14F-4D97-AF65-F5344CB8AC3E}">
        <p14:creationId xmlns:p14="http://schemas.microsoft.com/office/powerpoint/2010/main" val="81206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a:extLst>
              <a:ext uri="{FF2B5EF4-FFF2-40B4-BE49-F238E27FC236}">
                <a16:creationId xmlns:a16="http://schemas.microsoft.com/office/drawing/2014/main" id="{8D0100B6-99FF-5E4E-B775-C6840602BDE3}"/>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Fibonacci (C)</a:t>
            </a:r>
          </a:p>
        </p:txBody>
      </p:sp>
      <p:sp>
        <p:nvSpPr>
          <p:cNvPr id="36868" name="Rectangle 3">
            <a:extLst>
              <a:ext uri="{FF2B5EF4-FFF2-40B4-BE49-F238E27FC236}">
                <a16:creationId xmlns:a16="http://schemas.microsoft.com/office/drawing/2014/main" id="{3758C680-73DE-1A42-8EBB-B7A149AA7E25}"/>
              </a:ext>
            </a:extLst>
          </p:cNvPr>
          <p:cNvSpPr>
            <a:spLocks noGrp="1" noChangeArrowheads="1"/>
          </p:cNvSpPr>
          <p:nvPr>
            <p:ph type="body" idx="1"/>
          </p:nvPr>
        </p:nvSpPr>
        <p:spPr/>
        <p:txBody>
          <a:bodyPr/>
          <a:lstStyle/>
          <a:p>
            <a:pPr eaLnBrk="1" hangingPunct="1">
              <a:buFont typeface="Wingdings" pitchFamily="2" charset="2"/>
              <a:buNone/>
            </a:pPr>
            <a:r>
              <a:rPr lang="en-US" altLang="en-US" dirty="0">
                <a:ea typeface="ＭＳ Ｐゴシック" panose="020B0600070205080204" pitchFamily="34" charset="-128"/>
              </a:rPr>
              <a:t>f</a:t>
            </a:r>
            <a:r>
              <a:rPr lang="en-US" altLang="en-US" baseline="-25000" dirty="0">
                <a:ea typeface="ＭＳ Ｐゴシック" panose="020B0600070205080204" pitchFamily="34" charset="-128"/>
              </a:rPr>
              <a:t>0</a:t>
            </a:r>
            <a:r>
              <a:rPr lang="en-US" altLang="en-US" dirty="0">
                <a:ea typeface="ＭＳ Ｐゴシック" panose="020B0600070205080204" pitchFamily="34" charset="-128"/>
              </a:rPr>
              <a:t> = 1; f</a:t>
            </a:r>
            <a:r>
              <a:rPr lang="en-US" altLang="en-US" baseline="-25000" dirty="0">
                <a:ea typeface="ＭＳ Ｐゴシック" panose="020B0600070205080204" pitchFamily="34" charset="-128"/>
              </a:rPr>
              <a:t>-1</a:t>
            </a:r>
            <a:r>
              <a:rPr lang="en-US" altLang="en-US" dirty="0">
                <a:ea typeface="ＭＳ Ｐゴシック" panose="020B0600070205080204" pitchFamily="34" charset="-128"/>
              </a:rPr>
              <a:t> = -1</a:t>
            </a:r>
          </a:p>
          <a:p>
            <a:pPr eaLnBrk="1" hangingPunct="1">
              <a:buFont typeface="Wingdings" pitchFamily="2" charset="2"/>
              <a:buNone/>
            </a:pPr>
            <a:r>
              <a:rPr lang="en-US" altLang="en-US" dirty="0">
                <a:ea typeface="ＭＳ Ｐゴシック" panose="020B0600070205080204" pitchFamily="34" charset="-128"/>
              </a:rPr>
              <a:t>f</a:t>
            </a:r>
            <a:r>
              <a:rPr lang="en-US" altLang="en-US" baseline="-25000" dirty="0">
                <a:ea typeface="ＭＳ Ｐゴシック" panose="020B0600070205080204" pitchFamily="34" charset="-128"/>
              </a:rPr>
              <a:t>n</a:t>
            </a:r>
            <a:r>
              <a:rPr lang="en-US" altLang="en-US" dirty="0">
                <a:ea typeface="ＭＳ Ｐゴシック" panose="020B0600070205080204" pitchFamily="34" charset="-128"/>
              </a:rPr>
              <a:t> = f</a:t>
            </a:r>
            <a:r>
              <a:rPr lang="en-US" altLang="en-US" baseline="-25000" dirty="0">
                <a:ea typeface="ＭＳ Ｐゴシック" panose="020B0600070205080204" pitchFamily="34" charset="-128"/>
              </a:rPr>
              <a:t>n-1</a:t>
            </a:r>
            <a:r>
              <a:rPr lang="en-US" altLang="en-US" dirty="0">
                <a:ea typeface="ＭＳ Ｐゴシック" panose="020B0600070205080204" pitchFamily="34" charset="-128"/>
              </a:rPr>
              <a:t> + f</a:t>
            </a:r>
            <a:r>
              <a:rPr lang="en-US" altLang="en-US" baseline="-25000" dirty="0">
                <a:ea typeface="ＭＳ Ｐゴシック" panose="020B0600070205080204" pitchFamily="34" charset="-128"/>
              </a:rPr>
              <a:t>n-2</a:t>
            </a:r>
          </a:p>
          <a:p>
            <a:pPr eaLnBrk="1" hangingPunct="1">
              <a:buFont typeface="Wingdings" pitchFamily="2" charset="2"/>
              <a:buNone/>
            </a:pPr>
            <a:r>
              <a:rPr lang="en-US" altLang="en-US" dirty="0">
                <a:ea typeface="ＭＳ Ｐゴシック" panose="020B0600070205080204" pitchFamily="34" charset="-128"/>
              </a:rPr>
              <a:t>f = 1, 1, 2, 3, 5, 8, 13, …</a:t>
            </a:r>
          </a:p>
        </p:txBody>
      </p:sp>
      <p:pic>
        <p:nvPicPr>
          <p:cNvPr id="36869" name="Picture 4">
            <a:extLst>
              <a:ext uri="{FF2B5EF4-FFF2-40B4-BE49-F238E27FC236}">
                <a16:creationId xmlns:a16="http://schemas.microsoft.com/office/drawing/2014/main" id="{0F9333C9-BB3A-9B47-B43B-4B9523E649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819401"/>
            <a:ext cx="75438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11597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E34040C5-01D4-2140-83B3-822BF6F579B0}"/>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Fibonacci (Assembly)</a:t>
            </a:r>
          </a:p>
        </p:txBody>
      </p:sp>
      <p:sp>
        <p:nvSpPr>
          <p:cNvPr id="38916" name="Rectangle 6">
            <a:extLst>
              <a:ext uri="{FF2B5EF4-FFF2-40B4-BE49-F238E27FC236}">
                <a16:creationId xmlns:a16="http://schemas.microsoft.com/office/drawing/2014/main" id="{548FB998-B8FC-6B49-81B0-D614EE3274A1}"/>
              </a:ext>
            </a:extLst>
          </p:cNvPr>
          <p:cNvSpPr>
            <a:spLocks noGrp="1" noChangeArrowheads="1"/>
          </p:cNvSpPr>
          <p:nvPr>
            <p:ph type="body" idx="1"/>
          </p:nvPr>
        </p:nvSpPr>
        <p:spPr>
          <a:noFill/>
        </p:spPr>
        <p:txBody>
          <a:bodyPr/>
          <a:lstStyle/>
          <a:p>
            <a:pPr marL="0" indent="0">
              <a:buNone/>
            </a:pPr>
            <a:r>
              <a:rPr lang="en-US" altLang="en-US" sz="1800" dirty="0">
                <a:ea typeface="ＭＳ Ｐゴシック" panose="020B0600070205080204" pitchFamily="34" charset="-128"/>
              </a:rPr>
              <a:t># fib.asm</a:t>
            </a:r>
          </a:p>
          <a:p>
            <a:pPr marL="0" indent="0">
              <a:buNone/>
            </a:pPr>
            <a:r>
              <a:rPr lang="en-US" altLang="en-US" sz="1800" dirty="0">
                <a:ea typeface="ＭＳ Ｐゴシック" panose="020B0600070205080204" pitchFamily="34" charset="-128"/>
              </a:rPr>
              <a:t># Register usage: R0 = 0, R3 = n, R4 = f1, R5 = f2</a:t>
            </a:r>
          </a:p>
          <a:p>
            <a:pPr marL="0" indent="0">
              <a:buNone/>
            </a:pPr>
            <a:r>
              <a:rPr lang="en-US" altLang="en-US" sz="1800" dirty="0">
                <a:ea typeface="ＭＳ Ｐゴシック" panose="020B0600070205080204" pitchFamily="34" charset="-128"/>
              </a:rPr>
              <a:t># Put result in address 255</a:t>
            </a:r>
          </a:p>
          <a:p>
            <a:pPr marL="0" indent="0">
              <a:buNone/>
            </a:pPr>
            <a:r>
              <a:rPr lang="en-US" altLang="en-US" sz="1800" dirty="0">
                <a:ea typeface="ＭＳ Ｐゴシック" panose="020B0600070205080204" pitchFamily="34" charset="-128"/>
              </a:rPr>
              <a:t>fib	add R3, R0, #8		# initialize n = 8</a:t>
            </a:r>
          </a:p>
          <a:p>
            <a:pPr marL="0" indent="0">
              <a:buNone/>
            </a:pPr>
            <a:r>
              <a:rPr lang="en-US" altLang="en-US" sz="1800" dirty="0">
                <a:ea typeface="ＭＳ Ｐゴシック" panose="020B0600070205080204" pitchFamily="34" charset="-128"/>
              </a:rPr>
              <a:t>	add R4, R0, #1		# initialize f1 = 1</a:t>
            </a:r>
          </a:p>
          <a:p>
            <a:pPr marL="0" indent="0">
              <a:buNone/>
            </a:pPr>
            <a:r>
              <a:rPr lang="en-US" altLang="en-US" sz="1800" dirty="0">
                <a:ea typeface="ＭＳ Ｐゴシック" panose="020B0600070205080204" pitchFamily="34" charset="-128"/>
              </a:rPr>
              <a:t>	add R5, R0, #-1		# initialize f2 = -1</a:t>
            </a:r>
          </a:p>
          <a:p>
            <a:pPr marL="0" indent="0">
              <a:buNone/>
            </a:pPr>
            <a:r>
              <a:rPr lang="en-US" altLang="en-US" sz="1800" dirty="0">
                <a:ea typeface="ＭＳ Ｐゴシック" panose="020B0600070205080204" pitchFamily="34" charset="-128"/>
              </a:rPr>
              <a:t>loop	subs R3, R0, end		# n = 0?</a:t>
            </a:r>
          </a:p>
          <a:p>
            <a:pPr marL="0" indent="0">
              <a:buNone/>
            </a:pPr>
            <a:r>
              <a:rPr lang="en-US" altLang="en-US" sz="1800" dirty="0">
                <a:ea typeface="ＭＳ Ｐゴシック" panose="020B0600070205080204" pitchFamily="34" charset="-128"/>
              </a:rPr>
              <a:t>	beq done		# then done</a:t>
            </a:r>
          </a:p>
          <a:p>
            <a:pPr marL="0" indent="0">
              <a:buNone/>
            </a:pPr>
            <a:r>
              <a:rPr lang="en-US" altLang="en-US" sz="1800" dirty="0">
                <a:ea typeface="ＭＳ Ｐゴシック" panose="020B0600070205080204" pitchFamily="34" charset="-128"/>
              </a:rPr>
              <a:t>	add R4, R4, R5		# f1 = f1 + f2</a:t>
            </a:r>
          </a:p>
          <a:p>
            <a:pPr marL="0" indent="0">
              <a:buNone/>
            </a:pPr>
            <a:r>
              <a:rPr lang="en-US" altLang="en-US" sz="1800" dirty="0">
                <a:ea typeface="ＭＳ Ｐゴシック" panose="020B0600070205080204" pitchFamily="34" charset="-128"/>
              </a:rPr>
              <a:t>	sub R5, R4, R5		# f2 = f1 – f2</a:t>
            </a:r>
          </a:p>
          <a:p>
            <a:pPr marL="0" indent="0">
              <a:buNone/>
            </a:pPr>
            <a:r>
              <a:rPr lang="en-US" altLang="en-US" sz="1800" dirty="0">
                <a:ea typeface="ＭＳ Ｐゴシック" panose="020B0600070205080204" pitchFamily="34" charset="-128"/>
              </a:rPr>
              <a:t>	add R3, R3, #-1		# n = n-1</a:t>
            </a:r>
          </a:p>
          <a:p>
            <a:pPr marL="0" indent="0">
              <a:buNone/>
            </a:pPr>
            <a:r>
              <a:rPr lang="en-US" altLang="en-US" sz="1800" dirty="0">
                <a:ea typeface="ＭＳ Ｐゴシック" panose="020B0600070205080204" pitchFamily="34" charset="-128"/>
              </a:rPr>
              <a:t>	b loop			# repeat until done</a:t>
            </a:r>
          </a:p>
          <a:p>
            <a:pPr marL="0" indent="0">
              <a:buNone/>
            </a:pPr>
            <a:r>
              <a:rPr lang="en-US" altLang="en-US" sz="1800" dirty="0">
                <a:ea typeface="ＭＳ Ｐゴシック" panose="020B0600070205080204" pitchFamily="34" charset="-128"/>
              </a:rPr>
              <a:t>done	str R4, [R0, #255]		# store result in adr 255</a:t>
            </a:r>
          </a:p>
        </p:txBody>
      </p:sp>
    </p:spTree>
    <p:extLst>
      <p:ext uri="{BB962C8B-B14F-4D97-AF65-F5344CB8AC3E}">
        <p14:creationId xmlns:p14="http://schemas.microsoft.com/office/powerpoint/2010/main" val="36481504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DE57E5F9-4B7B-C348-9319-DCAD52E85757}"/>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ARM Microarchitecture</a:t>
            </a:r>
          </a:p>
        </p:txBody>
      </p:sp>
      <p:sp>
        <p:nvSpPr>
          <p:cNvPr id="40964" name="Rectangle 3">
            <a:extLst>
              <a:ext uri="{FF2B5EF4-FFF2-40B4-BE49-F238E27FC236}">
                <a16:creationId xmlns:a16="http://schemas.microsoft.com/office/drawing/2014/main" id="{6AD0AB00-4AF4-ED41-BBD9-E712A49F37DE}"/>
              </a:ext>
            </a:extLst>
          </p:cNvPr>
          <p:cNvSpPr>
            <a:spLocks noGrp="1" noChangeArrowheads="1"/>
          </p:cNvSpPr>
          <p:nvPr>
            <p:ph type="body" idx="1"/>
          </p:nvPr>
        </p:nvSpPr>
        <p:spPr/>
        <p:txBody>
          <a:bodyPr vert="horz" lIns="0" tIns="0" rIns="0" bIns="0" rtlCol="0" anchor="t">
            <a:noAutofit/>
          </a:bodyPr>
          <a:lstStyle/>
          <a:p>
            <a:pPr eaLnBrk="1" hangingPunct="1"/>
            <a:r>
              <a:rPr lang="en-US" altLang="en-US">
                <a:ea typeface="ＭＳ Ｐゴシック"/>
              </a:rPr>
              <a:t>Multicycle </a:t>
            </a:r>
            <a:r>
              <a:rPr lang="en-US" altLang="en-US">
                <a:latin typeface="Calibri"/>
                <a:ea typeface="ＭＳ Ｐゴシック"/>
              </a:rPr>
              <a:t>microarchitecture</a:t>
            </a:r>
            <a:r>
              <a:rPr lang="en-US" altLang="en-US">
                <a:ea typeface="ＭＳ Ｐゴシック"/>
              </a:rPr>
              <a:t> ( Harris DDCA ARM Ed.)</a:t>
            </a:r>
          </a:p>
        </p:txBody>
      </p:sp>
      <p:sp>
        <p:nvSpPr>
          <p:cNvPr id="40965" name="Rectangle 5">
            <a:extLst>
              <a:ext uri="{FF2B5EF4-FFF2-40B4-BE49-F238E27FC236}">
                <a16:creationId xmlns:a16="http://schemas.microsoft.com/office/drawing/2014/main" id="{C07D5F79-FECB-1843-AD97-8FA2699A9A62}"/>
              </a:ext>
            </a:extLst>
          </p:cNvPr>
          <p:cNvSpPr>
            <a:spLocks noChangeArrowheads="1"/>
          </p:cNvSpPr>
          <p:nvPr/>
        </p:nvSpPr>
        <p:spPr bwMode="auto">
          <a:xfrm>
            <a:off x="3352800" y="19018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40966" name="Picture 7">
            <a:extLst>
              <a:ext uri="{FF2B5EF4-FFF2-40B4-BE49-F238E27FC236}">
                <a16:creationId xmlns:a16="http://schemas.microsoft.com/office/drawing/2014/main" id="{0ADE9B25-748B-0B4B-A189-2A7791A319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2054226"/>
            <a:ext cx="723423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28534"/>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FD1DC9A6-08EE-564D-A46F-5C70A8B3507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Multicycle Controller</a:t>
            </a:r>
          </a:p>
        </p:txBody>
      </p:sp>
      <p:sp>
        <p:nvSpPr>
          <p:cNvPr id="43012" name="Rectangle 5">
            <a:extLst>
              <a:ext uri="{FF2B5EF4-FFF2-40B4-BE49-F238E27FC236}">
                <a16:creationId xmlns:a16="http://schemas.microsoft.com/office/drawing/2014/main" id="{35602C77-E8C0-C64B-9C59-93AF799D328D}"/>
              </a:ext>
            </a:extLst>
          </p:cNvPr>
          <p:cNvSpPr>
            <a:spLocks noChangeArrowheads="1"/>
          </p:cNvSpPr>
          <p:nvPr/>
        </p:nvSpPr>
        <p:spPr bwMode="auto">
          <a:xfrm>
            <a:off x="3357563" y="8731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43013" name="Picture 6">
            <a:extLst>
              <a:ext uri="{FF2B5EF4-FFF2-40B4-BE49-F238E27FC236}">
                <a16:creationId xmlns:a16="http://schemas.microsoft.com/office/drawing/2014/main" id="{F281F5F5-D443-654A-845A-8211D5F407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447801"/>
            <a:ext cx="448945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710714"/>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a:extLst>
              <a:ext uri="{FF2B5EF4-FFF2-40B4-BE49-F238E27FC236}">
                <a16:creationId xmlns:a16="http://schemas.microsoft.com/office/drawing/2014/main" id="{A188A854-0DE9-E947-A047-DBDCC6F95F30}"/>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Multicycle FSM</a:t>
            </a:r>
          </a:p>
        </p:txBody>
      </p:sp>
      <p:sp>
        <p:nvSpPr>
          <p:cNvPr id="45060" name="Rectangle 5">
            <a:extLst>
              <a:ext uri="{FF2B5EF4-FFF2-40B4-BE49-F238E27FC236}">
                <a16:creationId xmlns:a16="http://schemas.microsoft.com/office/drawing/2014/main" id="{64E8E426-0952-0443-ACE4-98274DD3D5C4}"/>
              </a:ext>
            </a:extLst>
          </p:cNvPr>
          <p:cNvSpPr>
            <a:spLocks noChangeArrowheads="1"/>
          </p:cNvSpPr>
          <p:nvPr/>
        </p:nvSpPr>
        <p:spPr bwMode="auto">
          <a:xfrm>
            <a:off x="3357563" y="8731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45061" name="Picture 6">
            <a:extLst>
              <a:ext uri="{FF2B5EF4-FFF2-40B4-BE49-F238E27FC236}">
                <a16:creationId xmlns:a16="http://schemas.microsoft.com/office/drawing/2014/main" id="{B27CEFF3-8ED1-7444-8609-4945820835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1939" y="1558926"/>
            <a:ext cx="404812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8520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77A3465B-2434-4E4C-A2F7-4A818889EF9E}"/>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Logic Design</a:t>
            </a:r>
          </a:p>
        </p:txBody>
      </p:sp>
      <p:sp>
        <p:nvSpPr>
          <p:cNvPr id="47108" name="Rectangle 3">
            <a:extLst>
              <a:ext uri="{FF2B5EF4-FFF2-40B4-BE49-F238E27FC236}">
                <a16:creationId xmlns:a16="http://schemas.microsoft.com/office/drawing/2014/main" id="{52FCDB4A-BC7C-1642-A8A7-6A75AAE2D986}"/>
              </a:ext>
            </a:extLst>
          </p:cNvPr>
          <p:cNvSpPr>
            <a:spLocks noGrp="1" noChangeArrowheads="1"/>
          </p:cNvSpPr>
          <p:nvPr>
            <p:ph type="body" idx="1"/>
          </p:nvPr>
        </p:nvSpPr>
        <p:spPr/>
        <p:txBody>
          <a:bodyPr vert="horz" lIns="0" tIns="0" rIns="0" bIns="0" rtlCol="0" anchor="t">
            <a:noAutofit/>
          </a:bodyPr>
          <a:lstStyle/>
          <a:p>
            <a:pPr eaLnBrk="1" hangingPunct="1"/>
            <a:r>
              <a:rPr lang="en-US" altLang="en-US" dirty="0">
                <a:ea typeface="ＭＳ Ｐゴシック"/>
              </a:rPr>
              <a:t>Start at top level</a:t>
            </a:r>
          </a:p>
          <a:p>
            <a:pPr marL="581025" lvl="1" indent="-166370"/>
            <a:r>
              <a:rPr lang="en-US" altLang="en-US" dirty="0">
                <a:ea typeface="ＭＳ Ｐゴシック"/>
              </a:rPr>
              <a:t>Hierarchically decompose simplified processor into units</a:t>
            </a:r>
            <a:endParaRPr lang="en-US" altLang="en-US" dirty="0">
              <a:ea typeface="ＭＳ Ｐゴシック"/>
              <a:cs typeface="Calibri"/>
            </a:endParaRPr>
          </a:p>
        </p:txBody>
      </p:sp>
      <p:sp>
        <p:nvSpPr>
          <p:cNvPr id="47109" name="Rectangle 5">
            <a:extLst>
              <a:ext uri="{FF2B5EF4-FFF2-40B4-BE49-F238E27FC236}">
                <a16:creationId xmlns:a16="http://schemas.microsoft.com/office/drawing/2014/main" id="{7CB491BB-37CF-7142-999B-4A6A80004055}"/>
              </a:ext>
            </a:extLst>
          </p:cNvPr>
          <p:cNvSpPr>
            <a:spLocks noChangeArrowheads="1"/>
          </p:cNvSpPr>
          <p:nvPr/>
        </p:nvSpPr>
        <p:spPr bwMode="auto">
          <a:xfrm>
            <a:off x="4179888" y="28924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4" name="Picture 3" descr="A picture containing computer&#10;&#10;Description automatically generated">
            <a:extLst>
              <a:ext uri="{FF2B5EF4-FFF2-40B4-BE49-F238E27FC236}">
                <a16:creationId xmlns:a16="http://schemas.microsoft.com/office/drawing/2014/main" id="{94ADBA9B-8AE4-4744-8357-114F5AE2591D}"/>
              </a:ext>
            </a:extLst>
          </p:cNvPr>
          <p:cNvPicPr>
            <a:picLocks noChangeAspect="1"/>
          </p:cNvPicPr>
          <p:nvPr/>
        </p:nvPicPr>
        <p:blipFill>
          <a:blip r:embed="rId3"/>
          <a:stretch>
            <a:fillRect/>
          </a:stretch>
        </p:blipFill>
        <p:spPr>
          <a:xfrm>
            <a:off x="2925026" y="2224428"/>
            <a:ext cx="5826862" cy="3893343"/>
          </a:xfrm>
          <a:prstGeom prst="rect">
            <a:avLst/>
          </a:prstGeom>
        </p:spPr>
      </p:pic>
    </p:spTree>
    <p:extLst>
      <p:ext uri="{BB962C8B-B14F-4D97-AF65-F5344CB8AC3E}">
        <p14:creationId xmlns:p14="http://schemas.microsoft.com/office/powerpoint/2010/main" val="44280686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9086BB78-306B-0648-896E-28E20042E2EA}"/>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Hierarchical Design</a:t>
            </a:r>
          </a:p>
        </p:txBody>
      </p:sp>
      <p:graphicFrame>
        <p:nvGraphicFramePr>
          <p:cNvPr id="49156" name="Object 3">
            <a:extLst>
              <a:ext uri="{FF2B5EF4-FFF2-40B4-BE49-F238E27FC236}">
                <a16:creationId xmlns:a16="http://schemas.microsoft.com/office/drawing/2014/main" id="{2D392AFE-DFFE-A54A-A9C2-D4A9AF11077A}"/>
              </a:ext>
            </a:extLst>
          </p:cNvPr>
          <p:cNvGraphicFramePr>
            <a:graphicFrameLocks noGrp="1" noChangeAspect="1"/>
          </p:cNvGraphicFramePr>
          <p:nvPr>
            <p:ph type="body" idx="1"/>
          </p:nvPr>
        </p:nvGraphicFramePr>
        <p:xfrm>
          <a:off x="3086101" y="1524000"/>
          <a:ext cx="6018213" cy="4572000"/>
        </p:xfrm>
        <a:graphic>
          <a:graphicData uri="http://schemas.openxmlformats.org/presentationml/2006/ole">
            <mc:AlternateContent xmlns:mc="http://schemas.openxmlformats.org/markup-compatibility/2006">
              <mc:Choice xmlns:v="urn:schemas-microsoft-com:vml" Requires="v">
                <p:oleObj spid="_x0000_s1026" name="VISIO" r:id="rId4" imgW="16637000" imgH="12611100" progId="Visio.Drawing.6">
                  <p:embed/>
                </p:oleObj>
              </mc:Choice>
              <mc:Fallback>
                <p:oleObj name="VISIO" r:id="rId4" imgW="16637000" imgH="12611100" progId="Visio.Drawing.6">
                  <p:embed/>
                  <p:pic>
                    <p:nvPicPr>
                      <p:cNvPr id="49156" name="Object 3">
                        <a:extLst>
                          <a:ext uri="{FF2B5EF4-FFF2-40B4-BE49-F238E27FC236}">
                            <a16:creationId xmlns:a16="http://schemas.microsoft.com/office/drawing/2014/main" id="{2D392AFE-DFFE-A54A-A9C2-D4A9AF110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1" y="1524000"/>
                        <a:ext cx="60182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7" name="TextBox 1">
            <a:extLst>
              <a:ext uri="{FF2B5EF4-FFF2-40B4-BE49-F238E27FC236}">
                <a16:creationId xmlns:a16="http://schemas.microsoft.com/office/drawing/2014/main" id="{EA5AE7ED-3FEB-2342-80EC-5AB31C6C9DE6}"/>
              </a:ext>
            </a:extLst>
          </p:cNvPr>
          <p:cNvSpPr txBox="1">
            <a:spLocks noChangeArrowheads="1"/>
          </p:cNvSpPr>
          <p:nvPr/>
        </p:nvSpPr>
        <p:spPr bwMode="auto">
          <a:xfrm>
            <a:off x="4579072" y="1532659"/>
            <a:ext cx="24764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dirty="0">
                <a:latin typeface="Arial"/>
                <a:ea typeface="ＭＳ Ｐゴシック"/>
                <a:cs typeface="Arial"/>
              </a:rPr>
              <a:t>Simplified Processor</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946557"/>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38D2F3C9-9EC2-214A-BAD8-D354EF59132E}"/>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HDLs</a:t>
            </a:r>
          </a:p>
        </p:txBody>
      </p:sp>
      <p:sp>
        <p:nvSpPr>
          <p:cNvPr id="51204" name="Rectangle 3">
            <a:extLst>
              <a:ext uri="{FF2B5EF4-FFF2-40B4-BE49-F238E27FC236}">
                <a16:creationId xmlns:a16="http://schemas.microsoft.com/office/drawing/2014/main" id="{2E0CBD6E-C9C1-214A-B4BE-6F0FB4C23A7B}"/>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Hardware Description Languages</a:t>
            </a:r>
          </a:p>
          <a:p>
            <a:pPr lvl="1" eaLnBrk="1" hangingPunct="1"/>
            <a:r>
              <a:rPr lang="en-US" altLang="en-US" dirty="0">
                <a:ea typeface="ＭＳ Ｐゴシック" panose="020B0600070205080204" pitchFamily="34" charset="-128"/>
              </a:rPr>
              <a:t>Widely used in logic design</a:t>
            </a:r>
          </a:p>
          <a:p>
            <a:pPr lvl="1" eaLnBrk="1" hangingPunct="1"/>
            <a:r>
              <a:rPr lang="en-US" altLang="en-US" dirty="0">
                <a:ea typeface="ＭＳ Ｐゴシック" panose="020B0600070205080204" pitchFamily="34" charset="-128"/>
              </a:rPr>
              <a:t>Verilog and VHDL</a:t>
            </a:r>
          </a:p>
          <a:p>
            <a:pPr eaLnBrk="1" hangingPunct="1"/>
            <a:r>
              <a:rPr lang="en-US" altLang="en-US" dirty="0">
                <a:ea typeface="ＭＳ Ｐゴシック" panose="020B0600070205080204" pitchFamily="34" charset="-128"/>
              </a:rPr>
              <a:t>Describe hardware using code</a:t>
            </a:r>
          </a:p>
          <a:p>
            <a:pPr lvl="1" eaLnBrk="1" hangingPunct="1"/>
            <a:r>
              <a:rPr lang="en-US" altLang="en-US" dirty="0">
                <a:ea typeface="ＭＳ Ｐゴシック" panose="020B0600070205080204" pitchFamily="34" charset="-128"/>
              </a:rPr>
              <a:t>Document logic functions</a:t>
            </a:r>
          </a:p>
          <a:p>
            <a:pPr lvl="1" eaLnBrk="1" hangingPunct="1"/>
            <a:r>
              <a:rPr lang="en-US" altLang="en-US" dirty="0">
                <a:ea typeface="ＭＳ Ｐゴシック" panose="020B0600070205080204" pitchFamily="34" charset="-128"/>
              </a:rPr>
              <a:t>Simulate logic before building</a:t>
            </a:r>
          </a:p>
          <a:p>
            <a:pPr lvl="1" eaLnBrk="1" hangingPunct="1"/>
            <a:r>
              <a:rPr lang="en-US" altLang="en-US" dirty="0">
                <a:ea typeface="ＭＳ Ｐゴシック" panose="020B0600070205080204" pitchFamily="34" charset="-128"/>
              </a:rPr>
              <a:t>Synthesize code into gates and layout</a:t>
            </a:r>
          </a:p>
          <a:p>
            <a:pPr lvl="2" eaLnBrk="1" hangingPunct="1"/>
            <a:r>
              <a:rPr lang="en-US" altLang="en-US" dirty="0">
                <a:ea typeface="ＭＳ Ｐゴシック" panose="020B0600070205080204" pitchFamily="34" charset="-128"/>
              </a:rPr>
              <a:t>Requires a library of standard cells</a:t>
            </a:r>
          </a:p>
        </p:txBody>
      </p:sp>
    </p:spTree>
    <p:extLst>
      <p:ext uri="{BB962C8B-B14F-4D97-AF65-F5344CB8AC3E}">
        <p14:creationId xmlns:p14="http://schemas.microsoft.com/office/powerpoint/2010/main" val="1126330845"/>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a:extLst>
              <a:ext uri="{FF2B5EF4-FFF2-40B4-BE49-F238E27FC236}">
                <a16:creationId xmlns:a16="http://schemas.microsoft.com/office/drawing/2014/main" id="{2A67827F-1D8A-EB4A-AF1A-EF919362E152}"/>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Verilog Example</a:t>
            </a:r>
          </a:p>
        </p:txBody>
      </p:sp>
      <p:sp>
        <p:nvSpPr>
          <p:cNvPr id="53252" name="Rectangle 3">
            <a:extLst>
              <a:ext uri="{FF2B5EF4-FFF2-40B4-BE49-F238E27FC236}">
                <a16:creationId xmlns:a16="http://schemas.microsoft.com/office/drawing/2014/main" id="{FB0C998C-6F18-CE46-943F-FD58560C2811}"/>
              </a:ext>
            </a:extLst>
          </p:cNvPr>
          <p:cNvSpPr>
            <a:spLocks noGrp="1" noChangeArrowheads="1"/>
          </p:cNvSpPr>
          <p:nvPr>
            <p:ph type="body" idx="1"/>
          </p:nvPr>
        </p:nvSpPr>
        <p:spPr/>
        <p:txBody>
          <a:bodyPr/>
          <a:lstStyle/>
          <a:p>
            <a:pPr marL="3175" indent="-3175">
              <a:buNone/>
            </a:pPr>
            <a:r>
              <a:rPr lang="en-US" altLang="en-US" sz="2000" b="1" dirty="0">
                <a:latin typeface="Courier New" panose="02070309020205020404" pitchFamily="49" charset="0"/>
                <a:ea typeface="ＭＳ Ｐゴシック" panose="020B0600070205080204" pitchFamily="34" charset="-128"/>
              </a:rPr>
              <a:t>module</a:t>
            </a:r>
            <a:r>
              <a:rPr lang="en-US" altLang="en-US" sz="2000" dirty="0">
                <a:latin typeface="Courier New" panose="02070309020205020404" pitchFamily="49" charset="0"/>
                <a:ea typeface="ＭＳ Ｐゴシック" panose="020B0600070205080204" pitchFamily="34" charset="-128"/>
              </a:rPr>
              <a:t> fulladder(</a:t>
            </a:r>
            <a:r>
              <a:rPr lang="en-US" altLang="en-US" sz="2000" b="1" dirty="0">
                <a:latin typeface="Courier New" panose="02070309020205020404" pitchFamily="49" charset="0"/>
                <a:ea typeface="ＭＳ Ｐゴシック" panose="020B0600070205080204" pitchFamily="34" charset="-128"/>
              </a:rPr>
              <a:t>input</a:t>
            </a:r>
            <a:r>
              <a:rPr lang="en-US" altLang="en-US" sz="2000" dirty="0">
                <a:latin typeface="Courier New" panose="02070309020205020404" pitchFamily="49" charset="0"/>
                <a:ea typeface="ＭＳ Ｐゴシック" panose="020B0600070205080204" pitchFamily="34" charset="-128"/>
              </a:rPr>
              <a:t>  a, b, c, </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r>
              <a:rPr lang="en-US" altLang="en-US" sz="2000" b="1" dirty="0">
                <a:latin typeface="Courier New" panose="02070309020205020404" pitchFamily="49" charset="0"/>
                <a:ea typeface="ＭＳ Ｐゴシック" panose="020B0600070205080204" pitchFamily="34" charset="-128"/>
              </a:rPr>
              <a:t>output</a:t>
            </a:r>
            <a:r>
              <a:rPr lang="en-US" altLang="en-US" sz="2000" dirty="0">
                <a:latin typeface="Courier New" panose="02070309020205020404" pitchFamily="49" charset="0"/>
                <a:ea typeface="ＭＳ Ｐゴシック" panose="020B0600070205080204" pitchFamily="34" charset="-128"/>
              </a:rPr>
              <a:t> s, cout);</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sum		s1(a, b, c, s);</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carry	c1(a, b, c, cout);</a:t>
            </a:r>
            <a:endParaRPr lang="en-US" altLang="en-US" sz="2000" dirty="0">
              <a:ea typeface="ＭＳ Ｐゴシック" panose="020B0600070205080204" pitchFamily="34" charset="-128"/>
            </a:endParaRPr>
          </a:p>
          <a:p>
            <a:pPr marL="3175" indent="-3175">
              <a:buNone/>
            </a:pPr>
            <a:r>
              <a:rPr lang="en-US" altLang="en-US" sz="2000" b="1" dirty="0">
                <a:latin typeface="Courier New" panose="02070309020205020404" pitchFamily="49" charset="0"/>
                <a:ea typeface="ＭＳ Ｐゴシック" panose="020B0600070205080204" pitchFamily="34" charset="-128"/>
              </a:rPr>
              <a:t>endmodule</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endParaRPr lang="en-US" altLang="en-US" sz="2000" dirty="0">
              <a:ea typeface="ＭＳ Ｐゴシック" panose="020B0600070205080204" pitchFamily="34" charset="-128"/>
            </a:endParaRPr>
          </a:p>
          <a:p>
            <a:pPr marL="3175" indent="-3175">
              <a:buNone/>
            </a:pPr>
            <a:r>
              <a:rPr lang="en-US" altLang="en-US" sz="2000" b="1" dirty="0">
                <a:latin typeface="Courier New" panose="02070309020205020404" pitchFamily="49" charset="0"/>
                <a:ea typeface="ＭＳ Ｐゴシック" panose="020B0600070205080204" pitchFamily="34" charset="-128"/>
              </a:rPr>
              <a:t>module</a:t>
            </a:r>
            <a:r>
              <a:rPr lang="en-US" altLang="en-US" sz="2000" dirty="0">
                <a:latin typeface="Courier New" panose="02070309020205020404" pitchFamily="49" charset="0"/>
                <a:ea typeface="ＭＳ Ｐゴシック" panose="020B0600070205080204" pitchFamily="34" charset="-128"/>
              </a:rPr>
              <a:t> carry(</a:t>
            </a:r>
            <a:r>
              <a:rPr lang="en-US" altLang="en-US" sz="2000" b="1" dirty="0">
                <a:latin typeface="Courier New" panose="02070309020205020404" pitchFamily="49" charset="0"/>
                <a:ea typeface="ＭＳ Ｐゴシック" panose="020B0600070205080204" pitchFamily="34" charset="-128"/>
              </a:rPr>
              <a:t>input</a:t>
            </a:r>
            <a:r>
              <a:rPr lang="en-US" altLang="en-US" sz="2000" dirty="0">
                <a:latin typeface="Courier New" panose="02070309020205020404" pitchFamily="49" charset="0"/>
                <a:ea typeface="ＭＳ Ｐゴシック" panose="020B0600070205080204" pitchFamily="34" charset="-128"/>
              </a:rPr>
              <a:t>  a, b, c, </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r>
              <a:rPr lang="en-US" altLang="en-US" sz="2000" b="1" dirty="0">
                <a:latin typeface="Courier New" panose="02070309020205020404" pitchFamily="49" charset="0"/>
                <a:ea typeface="ＭＳ Ｐゴシック" panose="020B0600070205080204" pitchFamily="34" charset="-128"/>
              </a:rPr>
              <a:t>output</a:t>
            </a:r>
            <a:r>
              <a:rPr lang="en-US" altLang="en-US" sz="2000" dirty="0">
                <a:latin typeface="Courier New" panose="02070309020205020404" pitchFamily="49" charset="0"/>
                <a:ea typeface="ＭＳ Ｐゴシック" panose="020B0600070205080204" pitchFamily="34" charset="-128"/>
              </a:rPr>
              <a:t> cout)</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endParaRPr lang="en-US" altLang="en-US" sz="2000" dirty="0">
              <a:ea typeface="ＭＳ Ｐゴシック" panose="020B0600070205080204" pitchFamily="34" charset="-128"/>
            </a:endParaRPr>
          </a:p>
          <a:p>
            <a:pPr marL="3175" indent="-3175">
              <a:buNone/>
            </a:pPr>
            <a:r>
              <a:rPr lang="en-US" altLang="en-US" sz="2000" dirty="0">
                <a:latin typeface="Courier New" panose="02070309020205020404" pitchFamily="49" charset="0"/>
                <a:ea typeface="ＭＳ Ｐゴシック" panose="020B0600070205080204" pitchFamily="34" charset="-128"/>
              </a:rPr>
              <a:t>	  </a:t>
            </a:r>
            <a:r>
              <a:rPr lang="en-US" altLang="en-US" sz="2000" b="1" dirty="0">
                <a:latin typeface="Courier New" panose="02070309020205020404" pitchFamily="49" charset="0"/>
                <a:ea typeface="ＭＳ Ｐゴシック" panose="020B0600070205080204" pitchFamily="34" charset="-128"/>
              </a:rPr>
              <a:t>assign</a:t>
            </a:r>
            <a:r>
              <a:rPr lang="en-US" altLang="en-US" sz="2000" dirty="0">
                <a:latin typeface="Courier New" panose="02070309020205020404" pitchFamily="49" charset="0"/>
                <a:ea typeface="ＭＳ Ｐゴシック" panose="020B0600070205080204" pitchFamily="34" charset="-128"/>
              </a:rPr>
              <a:t> cout = (a&amp;b) | (a&amp;c) | (b&amp;c);</a:t>
            </a:r>
            <a:endParaRPr lang="en-US" altLang="en-US" sz="2000" dirty="0">
              <a:ea typeface="ＭＳ Ｐゴシック" panose="020B0600070205080204" pitchFamily="34" charset="-128"/>
            </a:endParaRPr>
          </a:p>
          <a:p>
            <a:pPr marL="3175" indent="-3175">
              <a:buNone/>
            </a:pPr>
            <a:r>
              <a:rPr lang="en-US" altLang="en-US" sz="2000" b="1" dirty="0">
                <a:latin typeface="Courier New" panose="02070309020205020404" pitchFamily="49" charset="0"/>
                <a:ea typeface="ＭＳ Ｐゴシック" panose="020B0600070205080204" pitchFamily="34" charset="-128"/>
              </a:rPr>
              <a:t>endmodule</a:t>
            </a:r>
            <a:endParaRPr lang="en-US" altLang="en-US" sz="2000" dirty="0">
              <a:ea typeface="ＭＳ Ｐゴシック" panose="020B0600070205080204" pitchFamily="34" charset="-128"/>
            </a:endParaRPr>
          </a:p>
        </p:txBody>
      </p:sp>
      <p:sp>
        <p:nvSpPr>
          <p:cNvPr id="53253" name="Rectangle 5">
            <a:extLst>
              <a:ext uri="{FF2B5EF4-FFF2-40B4-BE49-F238E27FC236}">
                <a16:creationId xmlns:a16="http://schemas.microsoft.com/office/drawing/2014/main" id="{8F6B0FB6-2342-1143-9E12-1DFA95F3DB04}"/>
              </a:ext>
            </a:extLst>
          </p:cNvPr>
          <p:cNvSpPr>
            <a:spLocks noChangeArrowheads="1"/>
          </p:cNvSpPr>
          <p:nvPr/>
        </p:nvSpPr>
        <p:spPr bwMode="auto">
          <a:xfrm>
            <a:off x="4754563" y="26717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6" name="Picture 5" descr="A close up of a logo&#10;&#10;Description automatically generated">
            <a:extLst>
              <a:ext uri="{FF2B5EF4-FFF2-40B4-BE49-F238E27FC236}">
                <a16:creationId xmlns:a16="http://schemas.microsoft.com/office/drawing/2014/main" id="{4DBB1FB3-18D6-414A-90EE-015AD9A7A3F3}"/>
              </a:ext>
            </a:extLst>
          </p:cNvPr>
          <p:cNvPicPr>
            <a:picLocks noChangeAspect="1"/>
          </p:cNvPicPr>
          <p:nvPr/>
        </p:nvPicPr>
        <p:blipFill>
          <a:blip r:embed="rId3"/>
          <a:stretch>
            <a:fillRect/>
          </a:stretch>
        </p:blipFill>
        <p:spPr>
          <a:xfrm>
            <a:off x="5673578" y="1937657"/>
            <a:ext cx="5351776" cy="2790655"/>
          </a:xfrm>
          <a:prstGeom prst="rect">
            <a:avLst/>
          </a:prstGeom>
        </p:spPr>
      </p:pic>
    </p:spTree>
    <p:extLst>
      <p:ext uri="{BB962C8B-B14F-4D97-AF65-F5344CB8AC3E}">
        <p14:creationId xmlns:p14="http://schemas.microsoft.com/office/powerpoint/2010/main" val="1038132957"/>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a:extLst>
              <a:ext uri="{FF2B5EF4-FFF2-40B4-BE49-F238E27FC236}">
                <a16:creationId xmlns:a16="http://schemas.microsoft.com/office/drawing/2014/main" id="{E92AC107-E955-F748-950B-893016AEBF6E}"/>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Circuit Design</a:t>
            </a:r>
          </a:p>
        </p:txBody>
      </p:sp>
      <p:sp>
        <p:nvSpPr>
          <p:cNvPr id="55300" name="Rectangle 3">
            <a:extLst>
              <a:ext uri="{FF2B5EF4-FFF2-40B4-BE49-F238E27FC236}">
                <a16:creationId xmlns:a16="http://schemas.microsoft.com/office/drawing/2014/main" id="{852016BB-1809-854D-A0FF-217CC761AABB}"/>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How should logic be implemented?</a:t>
            </a:r>
          </a:p>
          <a:p>
            <a:pPr lvl="1" eaLnBrk="1" hangingPunct="1"/>
            <a:r>
              <a:rPr lang="en-US" altLang="en-US" dirty="0">
                <a:ea typeface="ＭＳ Ｐゴシック" panose="020B0600070205080204" pitchFamily="34" charset="-128"/>
              </a:rPr>
              <a:t>NANDs and NORs vs. ANDs and ORs?</a:t>
            </a:r>
          </a:p>
          <a:p>
            <a:pPr lvl="1" eaLnBrk="1" hangingPunct="1"/>
            <a:r>
              <a:rPr lang="en-US" altLang="en-US" dirty="0">
                <a:ea typeface="ＭＳ Ｐゴシック" panose="020B0600070205080204" pitchFamily="34" charset="-128"/>
              </a:rPr>
              <a:t>Fan-in and fan-out?</a:t>
            </a:r>
          </a:p>
          <a:p>
            <a:pPr lvl="1" eaLnBrk="1" hangingPunct="1"/>
            <a:r>
              <a:rPr lang="en-US" altLang="en-US" dirty="0">
                <a:ea typeface="ＭＳ Ｐゴシック" panose="020B0600070205080204" pitchFamily="34" charset="-128"/>
              </a:rPr>
              <a:t>How wide should transistors be?</a:t>
            </a:r>
          </a:p>
          <a:p>
            <a:pPr eaLnBrk="1" hangingPunct="1"/>
            <a:r>
              <a:rPr lang="en-US" altLang="en-US" dirty="0">
                <a:ea typeface="ＭＳ Ｐゴシック" panose="020B0600070205080204" pitchFamily="34" charset="-128"/>
              </a:rPr>
              <a:t>These choices affect speed, area, power</a:t>
            </a:r>
          </a:p>
          <a:p>
            <a:pPr eaLnBrk="1" hangingPunct="1"/>
            <a:r>
              <a:rPr lang="en-US" altLang="en-US" dirty="0">
                <a:ea typeface="ＭＳ Ｐゴシック" panose="020B0600070205080204" pitchFamily="34" charset="-128"/>
              </a:rPr>
              <a:t>Logic synthesis makes these choices for you</a:t>
            </a:r>
          </a:p>
          <a:p>
            <a:pPr lvl="1" eaLnBrk="1" hangingPunct="1"/>
            <a:r>
              <a:rPr lang="en-US" altLang="en-US" dirty="0">
                <a:ea typeface="ＭＳ Ｐゴシック" panose="020B0600070205080204" pitchFamily="34" charset="-128"/>
              </a:rPr>
              <a:t>Good enough for many applications</a:t>
            </a:r>
          </a:p>
          <a:p>
            <a:pPr lvl="1" eaLnBrk="1" hangingPunct="1"/>
            <a:r>
              <a:rPr lang="en-US" altLang="en-US" dirty="0">
                <a:ea typeface="ＭＳ Ｐゴシック" panose="020B0600070205080204" pitchFamily="34" charset="-128"/>
              </a:rPr>
              <a:t>Hand-crafted circuits are still better</a:t>
            </a:r>
          </a:p>
        </p:txBody>
      </p:sp>
    </p:spTree>
    <p:extLst>
      <p:ext uri="{BB962C8B-B14F-4D97-AF65-F5344CB8AC3E}">
        <p14:creationId xmlns:p14="http://schemas.microsoft.com/office/powerpoint/2010/main" val="332516542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US" dirty="0">
                <a:cs typeface="+mj-cs"/>
              </a:rPr>
              <a:t>Learning Objectives</a:t>
            </a: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vert="horz" lIns="0" tIns="0" rIns="0" bIns="0" rtlCol="0" anchor="t">
            <a:noAutofit/>
          </a:bodyPr>
          <a:lstStyle/>
          <a:p>
            <a:pPr marL="0" indent="0">
              <a:buNone/>
            </a:pPr>
            <a:r>
              <a:rPr lang="en-US" altLang="en-US" dirty="0">
                <a:ea typeface="ＭＳ Ｐゴシック" panose="020B0600070205080204" pitchFamily="34" charset="-128"/>
              </a:rPr>
              <a:t>At the end of this lecture, you should be able to</a:t>
            </a:r>
          </a:p>
          <a:p>
            <a:r>
              <a:rPr lang="en-GB" altLang="en-US" dirty="0">
                <a:ea typeface="ＭＳ Ｐゴシック" panose="020B0600070205080204" pitchFamily="34" charset="-128"/>
              </a:rPr>
              <a:t>Describe and apply techniques for managing the design of complex systems. </a:t>
            </a:r>
          </a:p>
          <a:p>
            <a:r>
              <a:rPr lang="en-GB" altLang="en-US" dirty="0">
                <a:ea typeface="ＭＳ Ｐゴシック"/>
              </a:rPr>
              <a:t>Describe the implementation of a simple processor at abstraction levels including: Architecture, Microarchitecture, Logic Design, Circuit Design, Physical Design, Verification &amp; Test. </a:t>
            </a:r>
            <a:endParaRPr lang="en-US" dirty="0">
              <a:cs typeface="+mn-cs"/>
            </a:endParaRPr>
          </a:p>
        </p:txBody>
      </p:sp>
    </p:spTree>
    <p:extLst>
      <p:ext uri="{BB962C8B-B14F-4D97-AF65-F5344CB8AC3E}">
        <p14:creationId xmlns:p14="http://schemas.microsoft.com/office/powerpoint/2010/main" val="1136888500"/>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82C07417-43C0-4047-AC39-2E76D6408FF6}"/>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Example: Carry Logic</a:t>
            </a:r>
          </a:p>
        </p:txBody>
      </p:sp>
      <p:sp>
        <p:nvSpPr>
          <p:cNvPr id="57348" name="Rectangle 3">
            <a:extLst>
              <a:ext uri="{FF2B5EF4-FFF2-40B4-BE49-F238E27FC236}">
                <a16:creationId xmlns:a16="http://schemas.microsoft.com/office/drawing/2014/main" id="{9743974D-3497-9243-8D11-9CBC2AEF13FA}"/>
              </a:ext>
            </a:extLst>
          </p:cNvPr>
          <p:cNvSpPr>
            <a:spLocks noGrp="1" noChangeArrowheads="1"/>
          </p:cNvSpPr>
          <p:nvPr>
            <p:ph type="body" sz="half" idx="1"/>
          </p:nvPr>
        </p:nvSpPr>
        <p:spPr>
          <a:xfrm>
            <a:off x="2209800" y="1524000"/>
            <a:ext cx="7620000" cy="4572000"/>
          </a:xfrm>
        </p:spPr>
        <p:txBody>
          <a:bodyPr/>
          <a:lstStyle/>
          <a:p>
            <a:pPr eaLnBrk="1" hangingPunct="1"/>
            <a:r>
              <a:rPr lang="en-US" altLang="en-US" sz="2000" b="1" dirty="0">
                <a:latin typeface="Courier New" panose="02070309020205020404" pitchFamily="49" charset="0"/>
                <a:ea typeface="ＭＳ Ｐゴシック" panose="020B0600070205080204" pitchFamily="34" charset="-128"/>
              </a:rPr>
              <a:t>assign</a:t>
            </a:r>
            <a:r>
              <a:rPr lang="en-US" altLang="en-US" sz="2000" dirty="0">
                <a:latin typeface="Courier New" panose="02070309020205020404" pitchFamily="49" charset="0"/>
                <a:ea typeface="ＭＳ Ｐゴシック" panose="020B0600070205080204" pitchFamily="34" charset="-128"/>
              </a:rPr>
              <a:t> cout = (a&amp;b) | (a&amp;c) | (b&amp;c);</a:t>
            </a:r>
          </a:p>
        </p:txBody>
      </p:sp>
      <p:sp>
        <p:nvSpPr>
          <p:cNvPr id="57350" name="Text Box 5">
            <a:extLst>
              <a:ext uri="{FF2B5EF4-FFF2-40B4-BE49-F238E27FC236}">
                <a16:creationId xmlns:a16="http://schemas.microsoft.com/office/drawing/2014/main" id="{BEBFD882-FF74-8747-92E4-33FDD4B408B3}"/>
              </a:ext>
            </a:extLst>
          </p:cNvPr>
          <p:cNvSpPr txBox="1">
            <a:spLocks noChangeArrowheads="1"/>
          </p:cNvSpPr>
          <p:nvPr/>
        </p:nvSpPr>
        <p:spPr bwMode="auto">
          <a:xfrm>
            <a:off x="3733800" y="54864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dirty="0"/>
              <a:t>Transistors?  Gate Delays?</a:t>
            </a:r>
          </a:p>
        </p:txBody>
      </p:sp>
      <p:pic>
        <p:nvPicPr>
          <p:cNvPr id="8" name="Content Placeholder 7" descr="A close up of a logo&#10;&#10;Description automatically generated">
            <a:extLst>
              <a:ext uri="{FF2B5EF4-FFF2-40B4-BE49-F238E27FC236}">
                <a16:creationId xmlns:a16="http://schemas.microsoft.com/office/drawing/2014/main" id="{EE13C765-7E27-4F31-AB78-6680C2F5650B}"/>
              </a:ext>
            </a:extLst>
          </p:cNvPr>
          <p:cNvPicPr>
            <a:picLocks noGrp="1" noChangeAspect="1"/>
          </p:cNvPicPr>
          <p:nvPr>
            <p:ph sz="quarter" idx="2"/>
          </p:nvPr>
        </p:nvPicPr>
        <p:blipFill>
          <a:blip r:embed="rId3"/>
          <a:stretch>
            <a:fillRect/>
          </a:stretch>
        </p:blipFill>
        <p:spPr>
          <a:xfrm>
            <a:off x="2557698" y="2579118"/>
            <a:ext cx="7320000" cy="2602482"/>
          </a:xfrm>
        </p:spPr>
      </p:pic>
    </p:spTree>
    <p:extLst>
      <p:ext uri="{BB962C8B-B14F-4D97-AF65-F5344CB8AC3E}">
        <p14:creationId xmlns:p14="http://schemas.microsoft.com/office/powerpoint/2010/main" val="223040006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73CA0854-3BED-044A-897D-7316C812B076}"/>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Gate-level Netlist</a:t>
            </a:r>
          </a:p>
        </p:txBody>
      </p:sp>
      <p:sp>
        <p:nvSpPr>
          <p:cNvPr id="59396" name="Rectangle 4">
            <a:extLst>
              <a:ext uri="{FF2B5EF4-FFF2-40B4-BE49-F238E27FC236}">
                <a16:creationId xmlns:a16="http://schemas.microsoft.com/office/drawing/2014/main" id="{0244B8AB-D87A-A842-BB6F-547F8F1006FD}"/>
              </a:ext>
            </a:extLst>
          </p:cNvPr>
          <p:cNvSpPr>
            <a:spLocks noChangeArrowheads="1"/>
          </p:cNvSpPr>
          <p:nvPr/>
        </p:nvSpPr>
        <p:spPr bwMode="auto">
          <a:xfrm>
            <a:off x="2209800" y="1600200"/>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dirty="0">
                <a:latin typeface="Courier New" panose="02070309020205020404" pitchFamily="49" charset="0"/>
              </a:rPr>
              <a:t>module</a:t>
            </a:r>
            <a:r>
              <a:rPr lang="en-US" altLang="en-US" dirty="0">
                <a:latin typeface="Courier New" panose="02070309020205020404" pitchFamily="49" charset="0"/>
              </a:rPr>
              <a:t> carry(</a:t>
            </a:r>
            <a:r>
              <a:rPr lang="en-US" altLang="en-US" b="1" dirty="0">
                <a:latin typeface="Courier New" panose="02070309020205020404" pitchFamily="49" charset="0"/>
              </a:rPr>
              <a:t>input</a:t>
            </a:r>
            <a:r>
              <a:rPr lang="en-US" altLang="en-US" dirty="0">
                <a:latin typeface="Courier New" panose="02070309020205020404" pitchFamily="49" charset="0"/>
              </a:rPr>
              <a:t>  a, b, c, </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output</a:t>
            </a:r>
            <a:r>
              <a:rPr lang="en-US" altLang="en-US" dirty="0">
                <a:latin typeface="Courier New" panose="02070309020205020404" pitchFamily="49" charset="0"/>
              </a:rPr>
              <a:t> cout)</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wire</a:t>
            </a:r>
            <a:r>
              <a:rPr lang="en-US" altLang="en-US" dirty="0">
                <a:latin typeface="Courier New" panose="02070309020205020404" pitchFamily="49" charset="0"/>
              </a:rPr>
              <a:t>   x, y, z;</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and</a:t>
            </a:r>
            <a:r>
              <a:rPr lang="en-US" altLang="en-US" dirty="0">
                <a:latin typeface="Courier New" panose="02070309020205020404" pitchFamily="49" charset="0"/>
              </a:rPr>
              <a:t> g1(x, a, b);</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and</a:t>
            </a:r>
            <a:r>
              <a:rPr lang="en-US" altLang="en-US" dirty="0">
                <a:latin typeface="Courier New" panose="02070309020205020404" pitchFamily="49" charset="0"/>
              </a:rPr>
              <a:t> g2(y, a, c);</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and</a:t>
            </a:r>
            <a:r>
              <a:rPr lang="en-US" altLang="en-US" dirty="0">
                <a:latin typeface="Courier New" panose="02070309020205020404" pitchFamily="49" charset="0"/>
              </a:rPr>
              <a:t> g3(z, b, c);</a:t>
            </a:r>
            <a:endParaRPr lang="en-US" altLang="en-US" dirty="0">
              <a:latin typeface="Times New Roman" panose="02020603050405020304" pitchFamily="18" charset="0"/>
            </a:endParaRPr>
          </a:p>
          <a:p>
            <a:pPr>
              <a:spcBef>
                <a:spcPct val="0"/>
              </a:spcBef>
              <a:buFontTx/>
              <a:buNone/>
            </a:pPr>
            <a:r>
              <a:rPr lang="en-US" altLang="en-US" dirty="0">
                <a:latin typeface="Courier New" panose="02070309020205020404" pitchFamily="49" charset="0"/>
              </a:rPr>
              <a:t>	</a:t>
            </a:r>
            <a:r>
              <a:rPr lang="en-US" altLang="en-US" b="1" dirty="0">
                <a:latin typeface="Courier New" panose="02070309020205020404" pitchFamily="49" charset="0"/>
              </a:rPr>
              <a:t>or</a:t>
            </a:r>
            <a:r>
              <a:rPr lang="en-US" altLang="en-US" dirty="0">
                <a:latin typeface="Courier New" panose="02070309020205020404" pitchFamily="49" charset="0"/>
              </a:rPr>
              <a:t>  g4(cout, x, y, z);</a:t>
            </a:r>
            <a:endParaRPr lang="en-US" altLang="en-US" dirty="0">
              <a:latin typeface="Times New Roman" panose="02020603050405020304" pitchFamily="18" charset="0"/>
            </a:endParaRPr>
          </a:p>
          <a:p>
            <a:pPr>
              <a:spcBef>
                <a:spcPct val="0"/>
              </a:spcBef>
              <a:buFontTx/>
              <a:buNone/>
            </a:pPr>
            <a:r>
              <a:rPr lang="en-US" altLang="en-US" b="1" dirty="0">
                <a:latin typeface="Courier New" panose="02070309020205020404" pitchFamily="49" charset="0"/>
              </a:rPr>
              <a:t>endmodule</a:t>
            </a:r>
            <a:r>
              <a:rPr lang="en-US" altLang="en-US" dirty="0">
                <a:latin typeface="Times New Roman" panose="02020603050405020304" pitchFamily="18" charset="0"/>
              </a:rPr>
              <a:t> </a:t>
            </a:r>
          </a:p>
        </p:txBody>
      </p:sp>
      <p:pic>
        <p:nvPicPr>
          <p:cNvPr id="4" name="Picture 3" descr="A close up of a logo&#10;&#10;Description automatically generated">
            <a:extLst>
              <a:ext uri="{FF2B5EF4-FFF2-40B4-BE49-F238E27FC236}">
                <a16:creationId xmlns:a16="http://schemas.microsoft.com/office/drawing/2014/main" id="{0ACAA53C-D676-4935-9B7C-1E4114DBAE91}"/>
              </a:ext>
            </a:extLst>
          </p:cNvPr>
          <p:cNvPicPr>
            <a:picLocks noChangeAspect="1"/>
          </p:cNvPicPr>
          <p:nvPr/>
        </p:nvPicPr>
        <p:blipFill>
          <a:blip r:embed="rId3"/>
          <a:stretch>
            <a:fillRect/>
          </a:stretch>
        </p:blipFill>
        <p:spPr>
          <a:xfrm>
            <a:off x="7974828" y="2180500"/>
            <a:ext cx="3737747" cy="2678859"/>
          </a:xfrm>
          <a:prstGeom prst="rect">
            <a:avLst/>
          </a:prstGeom>
        </p:spPr>
      </p:pic>
    </p:spTree>
    <p:extLst>
      <p:ext uri="{BB962C8B-B14F-4D97-AF65-F5344CB8AC3E}">
        <p14:creationId xmlns:p14="http://schemas.microsoft.com/office/powerpoint/2010/main" val="20717768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a:extLst>
              <a:ext uri="{FF2B5EF4-FFF2-40B4-BE49-F238E27FC236}">
                <a16:creationId xmlns:a16="http://schemas.microsoft.com/office/drawing/2014/main" id="{6702881A-C9CB-1C45-AECB-B2A45BA1CF14}"/>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Transistor-Level Netlist</a:t>
            </a:r>
          </a:p>
        </p:txBody>
      </p:sp>
      <p:sp>
        <p:nvSpPr>
          <p:cNvPr id="61445" name="Rectangle 5">
            <a:extLst>
              <a:ext uri="{FF2B5EF4-FFF2-40B4-BE49-F238E27FC236}">
                <a16:creationId xmlns:a16="http://schemas.microsoft.com/office/drawing/2014/main" id="{2281279C-87DA-4A42-928A-7AB16B21B038}"/>
              </a:ext>
            </a:extLst>
          </p:cNvPr>
          <p:cNvSpPr>
            <a:spLocks noChangeArrowheads="1"/>
          </p:cNvSpPr>
          <p:nvPr/>
        </p:nvSpPr>
        <p:spPr bwMode="auto">
          <a:xfrm>
            <a:off x="2209800" y="1524001"/>
            <a:ext cx="5715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a:latin typeface="Courier New" panose="02070309020205020404" pitchFamily="49" charset="0"/>
              </a:rPr>
              <a:t>module</a:t>
            </a:r>
            <a:r>
              <a:rPr lang="en-US" altLang="en-US" sz="1600" dirty="0">
                <a:latin typeface="Courier New" panose="02070309020205020404" pitchFamily="49" charset="0"/>
              </a:rPr>
              <a:t> carry(</a:t>
            </a:r>
            <a:r>
              <a:rPr lang="en-US" altLang="en-US" sz="1600" b="1" dirty="0">
                <a:latin typeface="Courier New" panose="02070309020205020404" pitchFamily="49" charset="0"/>
              </a:rPr>
              <a:t>input</a:t>
            </a:r>
            <a:r>
              <a:rPr lang="en-US" altLang="en-US" sz="1600" dirty="0">
                <a:latin typeface="Courier New" panose="02070309020205020404" pitchFamily="49" charset="0"/>
              </a:rPr>
              <a:t>  a, b, c, </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output</a:t>
            </a:r>
            <a:r>
              <a:rPr lang="en-US" altLang="en-US" sz="1600" dirty="0">
                <a:latin typeface="Courier New" panose="02070309020205020404" pitchFamily="49" charset="0"/>
              </a:rPr>
              <a:t> cout)</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wire</a:t>
            </a:r>
            <a:r>
              <a:rPr lang="en-US" altLang="en-US" sz="1600" dirty="0">
                <a:latin typeface="Courier New" panose="02070309020205020404" pitchFamily="49" charset="0"/>
              </a:rPr>
              <a:t>	 i1, i2, i3, i4, cn;</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tranif1 </a:t>
            </a:r>
            <a:r>
              <a:rPr lang="en-US" altLang="en-US" sz="1600" dirty="0">
                <a:latin typeface="Courier New" panose="02070309020205020404" pitchFamily="49" charset="0"/>
              </a:rPr>
              <a:t>n1(i1, 0, a);</a:t>
            </a:r>
            <a:endParaRPr lang="en-US" altLang="en-US" sz="1600" dirty="0">
              <a:latin typeface="Times New Roman" panose="02020603050405020304" pitchFamily="18" charset="0"/>
            </a:endParaRPr>
          </a:p>
          <a:p>
            <a:pPr>
              <a:spcBef>
                <a:spcPct val="0"/>
              </a:spcBef>
              <a:buFontTx/>
              <a:buNone/>
            </a:pPr>
            <a:r>
              <a:rPr lang="en-US" altLang="en-US" sz="1600" b="1" dirty="0">
                <a:latin typeface="Courier New" panose="02070309020205020404" pitchFamily="49" charset="0"/>
              </a:rPr>
              <a:t>	tranif1 </a:t>
            </a:r>
            <a:r>
              <a:rPr lang="en-US" altLang="en-US" sz="1600" dirty="0">
                <a:latin typeface="Courier New" panose="02070309020205020404" pitchFamily="49" charset="0"/>
              </a:rPr>
              <a:t>n2(i1, 0, b);</a:t>
            </a:r>
            <a:endParaRPr lang="en-US" altLang="en-US" sz="1600" dirty="0">
              <a:latin typeface="Times New Roman" panose="02020603050405020304" pitchFamily="18" charset="0"/>
            </a:endParaRPr>
          </a:p>
          <a:p>
            <a:pPr>
              <a:spcBef>
                <a:spcPct val="0"/>
              </a:spcBef>
              <a:buFontTx/>
              <a:buNone/>
            </a:pPr>
            <a:r>
              <a:rPr lang="en-US" altLang="en-US" sz="1600" b="1" dirty="0">
                <a:latin typeface="Courier New" panose="02070309020205020404" pitchFamily="49" charset="0"/>
              </a:rPr>
              <a:t>	tranif1 </a:t>
            </a:r>
            <a:r>
              <a:rPr lang="en-US" altLang="en-US" sz="1600" dirty="0">
                <a:latin typeface="Courier New" panose="02070309020205020404" pitchFamily="49" charset="0"/>
              </a:rPr>
              <a:t>n3(cn, i1, c);</a:t>
            </a:r>
            <a:endParaRPr lang="en-US" altLang="en-US" sz="1600" dirty="0">
              <a:latin typeface="Times New Roman" panose="02020603050405020304" pitchFamily="18" charset="0"/>
            </a:endParaRPr>
          </a:p>
          <a:p>
            <a:pPr>
              <a:spcBef>
                <a:spcPct val="0"/>
              </a:spcBef>
              <a:buFontTx/>
              <a:buNone/>
            </a:pPr>
            <a:r>
              <a:rPr lang="en-US" altLang="en-US" sz="1600" b="1" dirty="0">
                <a:latin typeface="Courier New" panose="02070309020205020404" pitchFamily="49" charset="0"/>
              </a:rPr>
              <a:t>	tranif1 </a:t>
            </a:r>
            <a:r>
              <a:rPr lang="en-US" altLang="en-US" sz="1600" dirty="0">
                <a:latin typeface="Courier New" panose="02070309020205020404" pitchFamily="49" charset="0"/>
              </a:rPr>
              <a:t>n4(i2, 0, b);</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tranif1 </a:t>
            </a:r>
            <a:r>
              <a:rPr lang="en-US" altLang="en-US" sz="1600" dirty="0">
                <a:latin typeface="Courier New" panose="02070309020205020404" pitchFamily="49" charset="0"/>
              </a:rPr>
              <a:t>n5(cn, i2, a);</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p1(i3, 1, a);</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p2(i3, 1, b);</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p3(cn, i3, c);</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p4(i4, 1, b);</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p5(cn, i4, a);</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tranif1 </a:t>
            </a:r>
            <a:r>
              <a:rPr lang="en-US" altLang="en-US" sz="1600" dirty="0">
                <a:latin typeface="Courier New" panose="02070309020205020404" pitchFamily="49" charset="0"/>
              </a:rPr>
              <a:t>n6(cout, 0, cn);</a:t>
            </a:r>
            <a:endParaRPr lang="en-US" altLang="en-US" sz="1600" dirty="0">
              <a:latin typeface="Times New Roman" panose="02020603050405020304" pitchFamily="18" charset="0"/>
            </a:endParaRPr>
          </a:p>
          <a:p>
            <a:pPr>
              <a:spcBef>
                <a:spcPct val="0"/>
              </a:spcBef>
              <a:buFontTx/>
              <a:buNone/>
            </a:pPr>
            <a:r>
              <a:rPr lang="en-US" altLang="en-US" sz="1600" dirty="0">
                <a:latin typeface="Courier New" panose="02070309020205020404" pitchFamily="49" charset="0"/>
              </a:rPr>
              <a:t>	</a:t>
            </a:r>
            <a:r>
              <a:rPr lang="en-US" altLang="en-US" sz="1600" b="1" dirty="0">
                <a:latin typeface="Courier New" panose="02070309020205020404" pitchFamily="49" charset="0"/>
              </a:rPr>
              <a:t>tranif0 </a:t>
            </a:r>
            <a:r>
              <a:rPr lang="en-US" altLang="en-US" sz="1600" dirty="0">
                <a:latin typeface="Courier New" panose="02070309020205020404" pitchFamily="49" charset="0"/>
              </a:rPr>
              <a:t>p6(cout, 1, cn);</a:t>
            </a:r>
            <a:endParaRPr lang="en-US" altLang="en-US" sz="1600" dirty="0">
              <a:latin typeface="Times New Roman" panose="02020603050405020304" pitchFamily="18" charset="0"/>
            </a:endParaRPr>
          </a:p>
          <a:p>
            <a:pPr>
              <a:spcBef>
                <a:spcPct val="0"/>
              </a:spcBef>
              <a:buFontTx/>
              <a:buNone/>
            </a:pPr>
            <a:r>
              <a:rPr lang="en-US" altLang="en-US" sz="1600" b="1" dirty="0">
                <a:latin typeface="Courier New" panose="02070309020205020404" pitchFamily="49" charset="0"/>
              </a:rPr>
              <a:t>endmodule</a:t>
            </a:r>
            <a:r>
              <a:rPr lang="en-US" altLang="en-US" sz="1600" dirty="0">
                <a:latin typeface="Times New Roman" panose="02020603050405020304" pitchFamily="18" charset="0"/>
              </a:rPr>
              <a:t> </a:t>
            </a:r>
          </a:p>
        </p:txBody>
      </p:sp>
      <p:pic>
        <p:nvPicPr>
          <p:cNvPr id="3" name="Picture 2" descr="A close up of a logo&#10;&#10;Description automatically generated">
            <a:extLst>
              <a:ext uri="{FF2B5EF4-FFF2-40B4-BE49-F238E27FC236}">
                <a16:creationId xmlns:a16="http://schemas.microsoft.com/office/drawing/2014/main" id="{46C903AE-B8E0-4060-A8EC-41A141B15176}"/>
              </a:ext>
            </a:extLst>
          </p:cNvPr>
          <p:cNvPicPr>
            <a:picLocks noChangeAspect="1"/>
          </p:cNvPicPr>
          <p:nvPr/>
        </p:nvPicPr>
        <p:blipFill>
          <a:blip r:embed="rId3"/>
          <a:stretch>
            <a:fillRect/>
          </a:stretch>
        </p:blipFill>
        <p:spPr>
          <a:xfrm>
            <a:off x="6573948" y="2806995"/>
            <a:ext cx="4925567" cy="2173698"/>
          </a:xfrm>
          <a:prstGeom prst="rect">
            <a:avLst/>
          </a:prstGeom>
        </p:spPr>
      </p:pic>
    </p:spTree>
    <p:extLst>
      <p:ext uri="{BB962C8B-B14F-4D97-AF65-F5344CB8AC3E}">
        <p14:creationId xmlns:p14="http://schemas.microsoft.com/office/powerpoint/2010/main" val="118313706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a:extLst>
              <a:ext uri="{FF2B5EF4-FFF2-40B4-BE49-F238E27FC236}">
                <a16:creationId xmlns:a16="http://schemas.microsoft.com/office/drawing/2014/main" id="{843E785E-5494-6546-BEF2-58BBE1CD7FE3}"/>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SPICE Netlist</a:t>
            </a:r>
          </a:p>
        </p:txBody>
      </p:sp>
      <p:sp>
        <p:nvSpPr>
          <p:cNvPr id="63492" name="Rectangle 6">
            <a:extLst>
              <a:ext uri="{FF2B5EF4-FFF2-40B4-BE49-F238E27FC236}">
                <a16:creationId xmlns:a16="http://schemas.microsoft.com/office/drawing/2014/main" id="{B54631A4-F7AD-B146-A25C-29374A1D7C88}"/>
              </a:ext>
            </a:extLst>
          </p:cNvPr>
          <p:cNvSpPr>
            <a:spLocks noGrp="1" noChangeArrowheads="1"/>
          </p:cNvSpPr>
          <p:nvPr>
            <p:ph type="body" idx="1"/>
          </p:nvPr>
        </p:nvSpPr>
        <p:spPr>
          <a:noFill/>
        </p:spPr>
        <p:txBody>
          <a:bodyPr/>
          <a:lstStyle/>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a:t>
            </a:r>
            <a:r>
              <a:rPr lang="en-US" altLang="en-US" sz="1400" b="1" dirty="0">
                <a:latin typeface="Courier New" panose="02070309020205020404" pitchFamily="49" charset="0"/>
                <a:ea typeface="ＭＳ Ｐゴシック" panose="020B0600070205080204" pitchFamily="34" charset="-128"/>
              </a:rPr>
              <a:t>SUBCKT</a:t>
            </a:r>
            <a:r>
              <a:rPr lang="en-US" altLang="en-US" sz="1400" dirty="0">
                <a:latin typeface="Courier New" panose="02070309020205020404" pitchFamily="49" charset="0"/>
                <a:ea typeface="ＭＳ Ｐゴシック" panose="020B0600070205080204" pitchFamily="34" charset="-128"/>
              </a:rPr>
              <a:t> CARRY A B C COUT VDD GND</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MN1 I1 A GND GND NMOS W=1U L=0.18U AD=0.3P AS=0.5P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MN2 I1 B GND GND NMOS W=1U L=0.18U AD=0.3P AS=0.5P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MN3 CN C I1 GND NMOS W=1U L=0.18U AD=0.5P AS=0.5P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MN4 I2 B GND GND NMOS W=1U L=0.18U AD=0.15P AS=0.5P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MN5 CN A I2 GND NMOS W=1U L=0.18U AD=0.5P AS=0.15P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MP1 I3 A VDD </a:t>
            </a:r>
            <a:r>
              <a:rPr lang="en-US" altLang="en-US" sz="1400" dirty="0" err="1">
                <a:latin typeface="Courier New" panose="02070309020205020404" pitchFamily="49" charset="0"/>
                <a:ea typeface="ＭＳ Ｐゴシック" panose="020B0600070205080204" pitchFamily="34" charset="-128"/>
              </a:rPr>
              <a:t>VDD</a:t>
            </a:r>
            <a:r>
              <a:rPr lang="en-US" altLang="en-US" sz="1400" dirty="0">
                <a:latin typeface="Courier New" panose="02070309020205020404" pitchFamily="49" charset="0"/>
                <a:ea typeface="ＭＳ Ｐゴシック" panose="020B0600070205080204" pitchFamily="34" charset="-128"/>
              </a:rPr>
              <a:t> PMOS W=2U L=0.18U AD=0.6P AS=1 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MP2 I3 B VDD </a:t>
            </a:r>
            <a:r>
              <a:rPr lang="en-US" altLang="en-US" sz="1400" dirty="0" err="1">
                <a:latin typeface="Courier New" panose="02070309020205020404" pitchFamily="49" charset="0"/>
                <a:ea typeface="ＭＳ Ｐゴシック" panose="020B0600070205080204" pitchFamily="34" charset="-128"/>
              </a:rPr>
              <a:t>VDD</a:t>
            </a:r>
            <a:r>
              <a:rPr lang="en-US" altLang="en-US" sz="1400" dirty="0">
                <a:latin typeface="Courier New" panose="02070309020205020404" pitchFamily="49" charset="0"/>
                <a:ea typeface="ＭＳ Ｐゴシック" panose="020B0600070205080204" pitchFamily="34" charset="-128"/>
              </a:rPr>
              <a:t> PMOS W=2U L=0.18U AD=0.6P AS=1P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MP3 CN C I3 VDD PMOS W=2U L=0.18U AD=1P AS=1P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MP4 I4 B VDD </a:t>
            </a:r>
            <a:r>
              <a:rPr lang="en-US" altLang="en-US" sz="1400" dirty="0" err="1">
                <a:latin typeface="Courier New" panose="02070309020205020404" pitchFamily="49" charset="0"/>
                <a:ea typeface="ＭＳ Ｐゴシック" panose="020B0600070205080204" pitchFamily="34" charset="-128"/>
              </a:rPr>
              <a:t>VDD</a:t>
            </a:r>
            <a:r>
              <a:rPr lang="en-US" altLang="en-US" sz="1400" dirty="0">
                <a:latin typeface="Courier New" panose="02070309020205020404" pitchFamily="49" charset="0"/>
                <a:ea typeface="ＭＳ Ｐゴシック" panose="020B0600070205080204" pitchFamily="34" charset="-128"/>
              </a:rPr>
              <a:t> PMOS W=2U L=0.18U AD=0.3P AS=1P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MP5 CN A I4 VDD PMOS W=2U L=0.18U AD=1P AS=0.3P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MN6 COUT CN GND GND NMOS W=2U L=0.18U AD=1P AS=1P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MP6 COUT CN VDD </a:t>
            </a:r>
            <a:r>
              <a:rPr lang="en-US" altLang="en-US" sz="1400" dirty="0" err="1">
                <a:latin typeface="Courier New" panose="02070309020205020404" pitchFamily="49" charset="0"/>
                <a:ea typeface="ＭＳ Ｐゴシック" panose="020B0600070205080204" pitchFamily="34" charset="-128"/>
              </a:rPr>
              <a:t>VDD</a:t>
            </a:r>
            <a:r>
              <a:rPr lang="en-US" altLang="en-US" sz="1400" dirty="0">
                <a:latin typeface="Courier New" panose="02070309020205020404" pitchFamily="49" charset="0"/>
                <a:ea typeface="ＭＳ Ｐゴシック" panose="020B0600070205080204" pitchFamily="34" charset="-128"/>
              </a:rPr>
              <a:t> PMOS W=4U L=0.18U AD=2P AS=2P</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CI1 I1 GND 2FF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CI3 I3 GND 3FF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CA A GND 4FF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CB B GND 4FF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CC C GND 2FF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CCN CN GND 4FF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CCOUT COUT GND 2FF</a:t>
            </a:r>
          </a:p>
          <a:p>
            <a:pPr indent="-227013">
              <a:spcBef>
                <a:spcPct val="0"/>
              </a:spcBef>
              <a:buNone/>
              <a:tabLst>
                <a:tab pos="457200" algn="r"/>
                <a:tab pos="2743200" algn="ctr"/>
                <a:tab pos="5486400" algn="r"/>
              </a:tabLst>
            </a:pPr>
            <a:r>
              <a:rPr lang="en-US" altLang="en-US" sz="1400" dirty="0">
                <a:latin typeface="Courier New" panose="02070309020205020404" pitchFamily="49" charset="0"/>
                <a:ea typeface="ＭＳ Ｐゴシック" panose="020B0600070205080204" pitchFamily="34" charset="-128"/>
              </a:rPr>
              <a:t>.</a:t>
            </a:r>
            <a:r>
              <a:rPr lang="en-US" altLang="en-US" sz="1400" b="1" dirty="0">
                <a:latin typeface="Courier New" panose="02070309020205020404" pitchFamily="49" charset="0"/>
                <a:ea typeface="ＭＳ Ｐゴシック" panose="020B0600070205080204" pitchFamily="34" charset="-128"/>
              </a:rPr>
              <a:t>ENDS</a:t>
            </a:r>
            <a:r>
              <a:rPr lang="en-US" altLang="en-US" sz="1400" dirty="0">
                <a:latin typeface="Courier New" panose="02070309020205020404" pitchFamily="49" charset="0"/>
                <a:ea typeface="ＭＳ Ｐゴシック" panose="020B0600070205080204" pitchFamily="34" charset="-128"/>
              </a:rPr>
              <a:t> </a:t>
            </a:r>
          </a:p>
        </p:txBody>
      </p:sp>
    </p:spTree>
    <p:extLst>
      <p:ext uri="{BB962C8B-B14F-4D97-AF65-F5344CB8AC3E}">
        <p14:creationId xmlns:p14="http://schemas.microsoft.com/office/powerpoint/2010/main" val="242419724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a:extLst>
              <a:ext uri="{FF2B5EF4-FFF2-40B4-BE49-F238E27FC236}">
                <a16:creationId xmlns:a16="http://schemas.microsoft.com/office/drawing/2014/main" id="{592600A1-837E-8C46-BFCF-63027C582892}"/>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Physical Design</a:t>
            </a:r>
          </a:p>
        </p:txBody>
      </p:sp>
      <p:sp>
        <p:nvSpPr>
          <p:cNvPr id="65540" name="Rectangle 3">
            <a:extLst>
              <a:ext uri="{FF2B5EF4-FFF2-40B4-BE49-F238E27FC236}">
                <a16:creationId xmlns:a16="http://schemas.microsoft.com/office/drawing/2014/main" id="{FE4703A2-2B19-634F-B370-B4F3BBEF78C6}"/>
              </a:ext>
            </a:extLst>
          </p:cNvPr>
          <p:cNvSpPr>
            <a:spLocks noGrp="1" noChangeArrowheads="1"/>
          </p:cNvSpPr>
          <p:nvPr>
            <p:ph type="body" idx="1"/>
          </p:nvPr>
        </p:nvSpPr>
        <p:spPr/>
        <p:txBody>
          <a:bodyPr/>
          <a:lstStyle/>
          <a:p>
            <a:pPr eaLnBrk="1" hangingPunct="1"/>
            <a:r>
              <a:rPr lang="en-US" altLang="en-US" dirty="0">
                <a:solidFill>
                  <a:schemeClr val="tx1"/>
                </a:solidFill>
                <a:ea typeface="ＭＳ Ｐゴシック" panose="020B0600070205080204" pitchFamily="34" charset="-128"/>
              </a:rPr>
              <a:t>Floorplan</a:t>
            </a:r>
          </a:p>
          <a:p>
            <a:pPr eaLnBrk="1" hangingPunct="1"/>
            <a:r>
              <a:rPr lang="en-US" altLang="en-US" dirty="0">
                <a:ea typeface="ＭＳ Ｐゴシック" panose="020B0600070205080204" pitchFamily="34" charset="-128"/>
              </a:rPr>
              <a:t>Standard cells</a:t>
            </a:r>
          </a:p>
          <a:p>
            <a:pPr lvl="1" eaLnBrk="1" hangingPunct="1"/>
            <a:r>
              <a:rPr lang="en-US" altLang="en-US" dirty="0">
                <a:ea typeface="ＭＳ Ｐゴシック" panose="020B0600070205080204" pitchFamily="34" charset="-128"/>
              </a:rPr>
              <a:t>Place &amp; route</a:t>
            </a:r>
          </a:p>
          <a:p>
            <a:pPr eaLnBrk="1" hangingPunct="1"/>
            <a:r>
              <a:rPr lang="en-US" altLang="en-US" dirty="0">
                <a:ea typeface="ＭＳ Ｐゴシック" panose="020B0600070205080204" pitchFamily="34" charset="-128"/>
              </a:rPr>
              <a:t>Datapaths</a:t>
            </a:r>
          </a:p>
          <a:p>
            <a:pPr lvl="1" eaLnBrk="1" hangingPunct="1"/>
            <a:r>
              <a:rPr lang="en-US" altLang="en-US" dirty="0">
                <a:ea typeface="ＭＳ Ｐゴシック" panose="020B0600070205080204" pitchFamily="34" charset="-128"/>
              </a:rPr>
              <a:t>Slice planning</a:t>
            </a:r>
          </a:p>
          <a:p>
            <a:pPr eaLnBrk="1" hangingPunct="1"/>
            <a:r>
              <a:rPr lang="en-US" altLang="en-US" dirty="0">
                <a:ea typeface="ＭＳ Ｐゴシック" panose="020B0600070205080204" pitchFamily="34" charset="-128"/>
              </a:rPr>
              <a:t>Area estimation</a:t>
            </a:r>
          </a:p>
        </p:txBody>
      </p:sp>
    </p:spTree>
    <p:extLst>
      <p:ext uri="{BB962C8B-B14F-4D97-AF65-F5344CB8AC3E}">
        <p14:creationId xmlns:p14="http://schemas.microsoft.com/office/powerpoint/2010/main" val="4000198315"/>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a:extLst>
              <a:ext uri="{FF2B5EF4-FFF2-40B4-BE49-F238E27FC236}">
                <a16:creationId xmlns:a16="http://schemas.microsoft.com/office/drawing/2014/main" id="{175FDFE5-F87C-7E41-9E20-F857296E6707}"/>
              </a:ext>
            </a:extLst>
          </p:cNvPr>
          <p:cNvSpPr>
            <a:spLocks noGrp="1" noChangeArrowheads="1"/>
          </p:cNvSpPr>
          <p:nvPr>
            <p:ph type="title"/>
          </p:nvPr>
        </p:nvSpPr>
        <p:spPr/>
        <p:txBody>
          <a:bodyPr/>
          <a:lstStyle/>
          <a:p>
            <a:r>
              <a:rPr lang="en-US" dirty="0">
                <a:ea typeface="+mn-lt"/>
                <a:cs typeface="+mn-lt"/>
              </a:rPr>
              <a:t>Simplified Processor</a:t>
            </a:r>
            <a:r>
              <a:rPr lang="en-US" altLang="en-US" dirty="0">
                <a:ea typeface="ＭＳ Ｐゴシック"/>
              </a:rPr>
              <a:t> Floorplan</a:t>
            </a:r>
            <a:endParaRPr lang="en-US" dirty="0"/>
          </a:p>
        </p:txBody>
      </p:sp>
      <p:pic>
        <p:nvPicPr>
          <p:cNvPr id="4" name="Picture 3" descr="A screen shot of a computer&#10;&#10;Description automatically generated">
            <a:extLst>
              <a:ext uri="{FF2B5EF4-FFF2-40B4-BE49-F238E27FC236}">
                <a16:creationId xmlns:a16="http://schemas.microsoft.com/office/drawing/2014/main" id="{A4EE0F8B-DC3E-488F-A349-C90A933D3E21}"/>
              </a:ext>
            </a:extLst>
          </p:cNvPr>
          <p:cNvPicPr>
            <a:picLocks noChangeAspect="1"/>
          </p:cNvPicPr>
          <p:nvPr/>
        </p:nvPicPr>
        <p:blipFill>
          <a:blip r:embed="rId3"/>
          <a:stretch>
            <a:fillRect/>
          </a:stretch>
        </p:blipFill>
        <p:spPr>
          <a:xfrm>
            <a:off x="3576836" y="1133061"/>
            <a:ext cx="5038327" cy="5039832"/>
          </a:xfrm>
          <a:prstGeom prst="rect">
            <a:avLst/>
          </a:prstGeom>
        </p:spPr>
      </p:pic>
    </p:spTree>
    <p:extLst>
      <p:ext uri="{BB962C8B-B14F-4D97-AF65-F5344CB8AC3E}">
        <p14:creationId xmlns:p14="http://schemas.microsoft.com/office/powerpoint/2010/main" val="420290309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a:extLst>
              <a:ext uri="{FF2B5EF4-FFF2-40B4-BE49-F238E27FC236}">
                <a16:creationId xmlns:a16="http://schemas.microsoft.com/office/drawing/2014/main" id="{33FF7DE5-542D-A343-826D-CB405818C683}"/>
              </a:ext>
            </a:extLst>
          </p:cNvPr>
          <p:cNvSpPr>
            <a:spLocks noGrp="1" noChangeArrowheads="1"/>
          </p:cNvSpPr>
          <p:nvPr>
            <p:ph type="title"/>
          </p:nvPr>
        </p:nvSpPr>
        <p:spPr/>
        <p:txBody>
          <a:bodyPr/>
          <a:lstStyle/>
          <a:p>
            <a:r>
              <a:rPr lang="en-US" dirty="0">
                <a:ea typeface="+mn-lt"/>
                <a:cs typeface="+mn-lt"/>
              </a:rPr>
              <a:t>8-bit Processor</a:t>
            </a:r>
            <a:r>
              <a:rPr lang="en-US" altLang="en-US" dirty="0">
                <a:ea typeface="ＭＳ Ｐゴシック"/>
              </a:rPr>
              <a:t> Layout</a:t>
            </a:r>
            <a:endParaRPr lang="en-US" dirty="0"/>
          </a:p>
        </p:txBody>
      </p:sp>
      <p:pic>
        <p:nvPicPr>
          <p:cNvPr id="2" name="Picture 1">
            <a:extLst>
              <a:ext uri="{FF2B5EF4-FFF2-40B4-BE49-F238E27FC236}">
                <a16:creationId xmlns:a16="http://schemas.microsoft.com/office/drawing/2014/main" id="{6A0572CE-C020-714B-A6C6-307FFABFF193}"/>
              </a:ext>
            </a:extLst>
          </p:cNvPr>
          <p:cNvPicPr>
            <a:picLocks noChangeAspect="1"/>
          </p:cNvPicPr>
          <p:nvPr/>
        </p:nvPicPr>
        <p:blipFill>
          <a:blip r:embed="rId3"/>
          <a:stretch>
            <a:fillRect/>
          </a:stretch>
        </p:blipFill>
        <p:spPr>
          <a:xfrm>
            <a:off x="3810000" y="1471840"/>
            <a:ext cx="4657014" cy="4624160"/>
          </a:xfrm>
          <a:prstGeom prst="rect">
            <a:avLst/>
          </a:prstGeom>
        </p:spPr>
      </p:pic>
    </p:spTree>
    <p:extLst>
      <p:ext uri="{BB962C8B-B14F-4D97-AF65-F5344CB8AC3E}">
        <p14:creationId xmlns:p14="http://schemas.microsoft.com/office/powerpoint/2010/main" val="285081681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FCF786E3-8AA4-C24A-B5C8-C4270D3F867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Standard Cells</a:t>
            </a:r>
          </a:p>
        </p:txBody>
      </p:sp>
      <p:sp>
        <p:nvSpPr>
          <p:cNvPr id="71684" name="Rectangle 6">
            <a:extLst>
              <a:ext uri="{FF2B5EF4-FFF2-40B4-BE49-F238E27FC236}">
                <a16:creationId xmlns:a16="http://schemas.microsoft.com/office/drawing/2014/main" id="{1FEFA63E-DF1B-7E45-A722-0132139B53AF}"/>
              </a:ext>
            </a:extLst>
          </p:cNvPr>
          <p:cNvSpPr>
            <a:spLocks noGrp="1" noChangeArrowheads="1"/>
          </p:cNvSpPr>
          <p:nvPr>
            <p:ph type="body" idx="1"/>
          </p:nvPr>
        </p:nvSpPr>
        <p:spPr>
          <a:noFill/>
        </p:spPr>
        <p:txBody>
          <a:bodyPr/>
          <a:lstStyle/>
          <a:p>
            <a:pPr eaLnBrk="1" hangingPunct="1"/>
            <a:r>
              <a:rPr lang="en-US" altLang="en-US" dirty="0">
                <a:ea typeface="ＭＳ Ｐゴシック" panose="020B0600070205080204" pitchFamily="34" charset="-128"/>
              </a:rPr>
              <a:t>Uniform cell height</a:t>
            </a:r>
          </a:p>
          <a:p>
            <a:pPr eaLnBrk="1" hangingPunct="1"/>
            <a:r>
              <a:rPr lang="en-US" altLang="en-US" dirty="0">
                <a:ea typeface="ＭＳ Ｐゴシック" panose="020B0600070205080204" pitchFamily="34" charset="-128"/>
              </a:rPr>
              <a:t>Uniform well height</a:t>
            </a:r>
          </a:p>
          <a:p>
            <a:pPr eaLnBrk="1" hangingPunct="1"/>
            <a:r>
              <a:rPr lang="en-US" altLang="en-US" dirty="0">
                <a:ea typeface="ＭＳ Ｐゴシック" panose="020B0600070205080204" pitchFamily="34" charset="-128"/>
              </a:rPr>
              <a:t>M1 V</a:t>
            </a:r>
            <a:r>
              <a:rPr lang="en-US" altLang="en-US" baseline="-25000" dirty="0">
                <a:ea typeface="ＭＳ Ｐゴシック" panose="020B0600070205080204" pitchFamily="34" charset="-128"/>
              </a:rPr>
              <a:t>DD</a:t>
            </a:r>
            <a:r>
              <a:rPr lang="en-US" altLang="en-US" dirty="0">
                <a:ea typeface="ＭＳ Ｐゴシック" panose="020B0600070205080204" pitchFamily="34" charset="-128"/>
              </a:rPr>
              <a:t> and GND rails</a:t>
            </a:r>
          </a:p>
          <a:p>
            <a:pPr eaLnBrk="1" hangingPunct="1"/>
            <a:r>
              <a:rPr lang="en-US" altLang="en-US" dirty="0">
                <a:ea typeface="ＭＳ Ｐゴシック" panose="020B0600070205080204" pitchFamily="34" charset="-128"/>
              </a:rPr>
              <a:t>M2 Access to I/Os</a:t>
            </a:r>
          </a:p>
          <a:p>
            <a:pPr eaLnBrk="1" hangingPunct="1"/>
            <a:r>
              <a:rPr lang="en-US" altLang="en-US" dirty="0">
                <a:ea typeface="ＭＳ Ｐゴシック" panose="020B0600070205080204" pitchFamily="34" charset="-128"/>
              </a:rPr>
              <a:t>Well/substrate taps</a:t>
            </a:r>
          </a:p>
          <a:p>
            <a:pPr eaLnBrk="1" hangingPunct="1"/>
            <a:r>
              <a:rPr lang="en-US" altLang="en-US" dirty="0">
                <a:ea typeface="ＭＳ Ｐゴシック" panose="020B0600070205080204" pitchFamily="34" charset="-128"/>
              </a:rPr>
              <a:t>Exploits regularity</a:t>
            </a:r>
          </a:p>
          <a:p>
            <a:pPr eaLnBrk="1" hangingPunct="1"/>
            <a:endParaRPr lang="en-US" altLang="en-US" dirty="0">
              <a:ea typeface="ＭＳ Ｐゴシック" panose="020B0600070205080204" pitchFamily="34" charset="-128"/>
            </a:endParaRPr>
          </a:p>
          <a:p>
            <a:pPr eaLnBrk="1" hangingPunct="1">
              <a:buFont typeface="Wingdings" pitchFamily="2" charset="2"/>
              <a:buNone/>
            </a:pPr>
            <a:endParaRPr lang="en-US" altLang="en-US" dirty="0">
              <a:ea typeface="ＭＳ Ｐゴシック" panose="020B0600070205080204" pitchFamily="34" charset="-128"/>
            </a:endParaRPr>
          </a:p>
        </p:txBody>
      </p:sp>
      <p:pic>
        <p:nvPicPr>
          <p:cNvPr id="71685" name="Picture 6" descr="layouts.tif">
            <a:extLst>
              <a:ext uri="{FF2B5EF4-FFF2-40B4-BE49-F238E27FC236}">
                <a16:creationId xmlns:a16="http://schemas.microsoft.com/office/drawing/2014/main" id="{992F9DD0-A077-234B-8713-3668CB2FFAC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524001"/>
            <a:ext cx="365760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803702"/>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a:extLst>
              <a:ext uri="{FF2B5EF4-FFF2-40B4-BE49-F238E27FC236}">
                <a16:creationId xmlns:a16="http://schemas.microsoft.com/office/drawing/2014/main" id="{936E27CC-064F-5B43-91FC-4CFDFE636E3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Synthesized Controller</a:t>
            </a:r>
          </a:p>
        </p:txBody>
      </p:sp>
      <p:sp>
        <p:nvSpPr>
          <p:cNvPr id="73732" name="Rectangle 3">
            <a:extLst>
              <a:ext uri="{FF2B5EF4-FFF2-40B4-BE49-F238E27FC236}">
                <a16:creationId xmlns:a16="http://schemas.microsoft.com/office/drawing/2014/main" id="{CAB3006C-B3A8-D948-BA3E-0A691C382A7F}"/>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Synthesize HDL into gate-level netlist</a:t>
            </a:r>
          </a:p>
          <a:p>
            <a:pPr eaLnBrk="1" hangingPunct="1"/>
            <a:r>
              <a:rPr lang="en-US" altLang="en-US" dirty="0">
                <a:ea typeface="ＭＳ Ｐゴシック" panose="020B0600070205080204" pitchFamily="34" charset="-128"/>
              </a:rPr>
              <a:t>Place &amp; Route using standard cell library</a:t>
            </a:r>
          </a:p>
        </p:txBody>
      </p:sp>
      <p:pic>
        <p:nvPicPr>
          <p:cNvPr id="2" name="Picture 1">
            <a:extLst>
              <a:ext uri="{FF2B5EF4-FFF2-40B4-BE49-F238E27FC236}">
                <a16:creationId xmlns:a16="http://schemas.microsoft.com/office/drawing/2014/main" id="{F448AAB3-BC90-8642-BAC5-BBA8ED8939BD}"/>
              </a:ext>
            </a:extLst>
          </p:cNvPr>
          <p:cNvPicPr>
            <a:picLocks noChangeAspect="1"/>
          </p:cNvPicPr>
          <p:nvPr/>
        </p:nvPicPr>
        <p:blipFill>
          <a:blip r:embed="rId3"/>
          <a:stretch>
            <a:fillRect/>
          </a:stretch>
        </p:blipFill>
        <p:spPr>
          <a:xfrm>
            <a:off x="3048000" y="2362200"/>
            <a:ext cx="5410200" cy="3708605"/>
          </a:xfrm>
          <a:prstGeom prst="rect">
            <a:avLst/>
          </a:prstGeom>
        </p:spPr>
      </p:pic>
    </p:spTree>
    <p:extLst>
      <p:ext uri="{BB962C8B-B14F-4D97-AF65-F5344CB8AC3E}">
        <p14:creationId xmlns:p14="http://schemas.microsoft.com/office/powerpoint/2010/main" val="280987665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a:extLst>
              <a:ext uri="{FF2B5EF4-FFF2-40B4-BE49-F238E27FC236}">
                <a16:creationId xmlns:a16="http://schemas.microsoft.com/office/drawing/2014/main" id="{F101E89E-B343-F946-B20D-E9205E3792F2}"/>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Pitch Matching</a:t>
            </a:r>
          </a:p>
        </p:txBody>
      </p:sp>
      <p:sp>
        <p:nvSpPr>
          <p:cNvPr id="75780" name="Rectangle 3">
            <a:extLst>
              <a:ext uri="{FF2B5EF4-FFF2-40B4-BE49-F238E27FC236}">
                <a16:creationId xmlns:a16="http://schemas.microsoft.com/office/drawing/2014/main" id="{C5F7B543-700D-A047-91FD-07D143485FF8}"/>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Synthesized controller area is mostly wires</a:t>
            </a:r>
          </a:p>
          <a:p>
            <a:pPr lvl="1" eaLnBrk="1" hangingPunct="1"/>
            <a:r>
              <a:rPr lang="en-US" altLang="en-US" dirty="0">
                <a:ea typeface="ＭＳ Ｐゴシック" panose="020B0600070205080204" pitchFamily="34" charset="-128"/>
              </a:rPr>
              <a:t>Design is smaller if wires run through/over cells</a:t>
            </a:r>
          </a:p>
          <a:p>
            <a:pPr lvl="1" eaLnBrk="1" hangingPunct="1"/>
            <a:r>
              <a:rPr lang="en-US" altLang="en-US" dirty="0">
                <a:ea typeface="ＭＳ Ｐゴシック" panose="020B0600070205080204" pitchFamily="34" charset="-128"/>
              </a:rPr>
              <a:t>Smaller = faster, lower power as well!</a:t>
            </a:r>
          </a:p>
          <a:p>
            <a:pPr eaLnBrk="1" hangingPunct="1"/>
            <a:r>
              <a:rPr lang="en-US" altLang="en-US" dirty="0">
                <a:ea typeface="ＭＳ Ｐゴシック" panose="020B0600070205080204" pitchFamily="34" charset="-128"/>
              </a:rPr>
              <a:t>Design snap-together cells for datapaths and arrays</a:t>
            </a:r>
          </a:p>
          <a:p>
            <a:pPr lvl="1" eaLnBrk="1" hangingPunct="1"/>
            <a:r>
              <a:rPr lang="en-US" altLang="en-US" dirty="0">
                <a:ea typeface="ＭＳ Ｐゴシック" panose="020B0600070205080204" pitchFamily="34" charset="-128"/>
              </a:rPr>
              <a:t>Plan wires into cells</a:t>
            </a:r>
          </a:p>
          <a:p>
            <a:pPr lvl="1" eaLnBrk="1" hangingPunct="1"/>
            <a:r>
              <a:rPr lang="en-US" altLang="en-US" dirty="0">
                <a:ea typeface="ＭＳ Ｐゴシック" panose="020B0600070205080204" pitchFamily="34" charset="-128"/>
              </a:rPr>
              <a:t>Connect by abutment</a:t>
            </a:r>
          </a:p>
          <a:p>
            <a:pPr lvl="2" eaLnBrk="1" hangingPunct="1"/>
            <a:r>
              <a:rPr lang="en-US" altLang="en-US" dirty="0">
                <a:ea typeface="ＭＳ Ｐゴシック" panose="020B0600070205080204" pitchFamily="34" charset="-128"/>
              </a:rPr>
              <a:t>Exploits locality</a:t>
            </a:r>
          </a:p>
          <a:p>
            <a:pPr lvl="2" eaLnBrk="1" hangingPunct="1"/>
            <a:r>
              <a:rPr lang="en-US" altLang="en-US" dirty="0">
                <a:ea typeface="ＭＳ Ｐゴシック" panose="020B0600070205080204" pitchFamily="34" charset="-128"/>
              </a:rPr>
              <a:t>Takes lots of effort</a:t>
            </a:r>
          </a:p>
        </p:txBody>
      </p:sp>
      <p:sp>
        <p:nvSpPr>
          <p:cNvPr id="75781" name="Rectangle 5">
            <a:extLst>
              <a:ext uri="{FF2B5EF4-FFF2-40B4-BE49-F238E27FC236}">
                <a16:creationId xmlns:a16="http://schemas.microsoft.com/office/drawing/2014/main" id="{53F4DEA9-CD6C-B443-AEEA-2060A60A4C82}"/>
              </a:ext>
            </a:extLst>
          </p:cNvPr>
          <p:cNvSpPr>
            <a:spLocks noChangeArrowheads="1"/>
          </p:cNvSpPr>
          <p:nvPr/>
        </p:nvSpPr>
        <p:spPr bwMode="auto">
          <a:xfrm>
            <a:off x="5276850" y="272415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graphicFrame>
        <p:nvGraphicFramePr>
          <p:cNvPr id="75782" name="Object 4">
            <a:extLst>
              <a:ext uri="{FF2B5EF4-FFF2-40B4-BE49-F238E27FC236}">
                <a16:creationId xmlns:a16="http://schemas.microsoft.com/office/drawing/2014/main" id="{FAAD384B-B993-C946-93F7-E0D5F7FFA672}"/>
              </a:ext>
            </a:extLst>
          </p:cNvPr>
          <p:cNvGraphicFramePr>
            <a:graphicFrameLocks noChangeAspect="1"/>
          </p:cNvGraphicFramePr>
          <p:nvPr/>
        </p:nvGraphicFramePr>
        <p:xfrm>
          <a:off x="6629400" y="3352800"/>
          <a:ext cx="3048000" cy="2622550"/>
        </p:xfrm>
        <a:graphic>
          <a:graphicData uri="http://schemas.openxmlformats.org/presentationml/2006/ole">
            <mc:AlternateContent xmlns:mc="http://schemas.openxmlformats.org/markup-compatibility/2006">
              <mc:Choice xmlns:v="urn:schemas-microsoft-com:vml" Requires="v">
                <p:oleObj spid="_x0000_s2050" r:id="rId4" imgW="1638300" imgH="1409700" progId="Visio.Drawing.6">
                  <p:embed/>
                </p:oleObj>
              </mc:Choice>
              <mc:Fallback>
                <p:oleObj r:id="rId4" imgW="1638300" imgH="1409700" progId="Visio.Drawing.6">
                  <p:embed/>
                  <p:pic>
                    <p:nvPicPr>
                      <p:cNvPr id="75782" name="Object 4">
                        <a:extLst>
                          <a:ext uri="{FF2B5EF4-FFF2-40B4-BE49-F238E27FC236}">
                            <a16:creationId xmlns:a16="http://schemas.microsoft.com/office/drawing/2014/main" id="{FAAD384B-B993-C946-93F7-E0D5F7FFA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352800"/>
                        <a:ext cx="30480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29553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CBBC9E4F-4626-6B42-802B-D3125BA8A576}"/>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Outline</a:t>
            </a:r>
          </a:p>
        </p:txBody>
      </p:sp>
      <p:sp>
        <p:nvSpPr>
          <p:cNvPr id="18436" name="Rectangle 3">
            <a:extLst>
              <a:ext uri="{FF2B5EF4-FFF2-40B4-BE49-F238E27FC236}">
                <a16:creationId xmlns:a16="http://schemas.microsoft.com/office/drawing/2014/main" id="{14957DD7-58A7-8842-8B6B-23E5E06F87B9}"/>
              </a:ext>
            </a:extLst>
          </p:cNvPr>
          <p:cNvSpPr>
            <a:spLocks noGrp="1" noChangeArrowheads="1"/>
          </p:cNvSpPr>
          <p:nvPr>
            <p:ph type="body" idx="1"/>
          </p:nvPr>
        </p:nvSpPr>
        <p:spPr/>
        <p:txBody>
          <a:bodyPr vert="horz" lIns="0" tIns="0" rIns="0" bIns="0" rtlCol="0" anchor="t">
            <a:noAutofit/>
          </a:bodyPr>
          <a:lstStyle/>
          <a:p>
            <a:pPr eaLnBrk="1" hangingPunct="1"/>
            <a:r>
              <a:rPr lang="en-US" altLang="en-US" dirty="0">
                <a:ea typeface="ＭＳ Ｐゴシック" panose="020B0600070205080204" pitchFamily="34" charset="-128"/>
              </a:rPr>
              <a:t>Design Partitioning</a:t>
            </a:r>
          </a:p>
          <a:p>
            <a:pPr eaLnBrk="1" hangingPunct="1"/>
            <a:r>
              <a:rPr lang="en-US" altLang="en-US" dirty="0">
                <a:ea typeface="ＭＳ Ｐゴシック"/>
              </a:rPr>
              <a:t>Simplified Processor Example</a:t>
            </a:r>
          </a:p>
          <a:p>
            <a:pPr marL="581025" lvl="1" indent="-166370" eaLnBrk="1" hangingPunct="1"/>
            <a:r>
              <a:rPr lang="en-US" altLang="en-US" dirty="0">
                <a:ea typeface="ＭＳ Ｐゴシック" panose="020B0600070205080204" pitchFamily="34" charset="-128"/>
              </a:rPr>
              <a:t>Architecture</a:t>
            </a:r>
            <a:endParaRPr lang="en-US" altLang="en-US" dirty="0">
              <a:ea typeface="ＭＳ Ｐゴシック" panose="020B0600070205080204" pitchFamily="34" charset="-128"/>
              <a:cs typeface="Calibri"/>
            </a:endParaRPr>
          </a:p>
          <a:p>
            <a:pPr marL="581025" lvl="1" indent="-166370" eaLnBrk="1" hangingPunct="1"/>
            <a:r>
              <a:rPr lang="en-US" altLang="en-US" dirty="0">
                <a:ea typeface="ＭＳ Ｐゴシック" panose="020B0600070205080204" pitchFamily="34" charset="-128"/>
              </a:rPr>
              <a:t>Microarchitecture</a:t>
            </a:r>
            <a:endParaRPr lang="en-US" altLang="en-US" dirty="0">
              <a:ea typeface="ＭＳ Ｐゴシック" panose="020B0600070205080204" pitchFamily="34" charset="-128"/>
              <a:cs typeface="Calibri"/>
            </a:endParaRPr>
          </a:p>
          <a:p>
            <a:pPr marL="581025" lvl="1" indent="-166370" eaLnBrk="1" hangingPunct="1"/>
            <a:r>
              <a:rPr lang="en-US" altLang="en-US" dirty="0">
                <a:ea typeface="ＭＳ Ｐゴシック" panose="020B0600070205080204" pitchFamily="34" charset="-128"/>
              </a:rPr>
              <a:t>Logic Design</a:t>
            </a:r>
            <a:endParaRPr lang="en-US" altLang="en-US" dirty="0">
              <a:ea typeface="ＭＳ Ｐゴシック" panose="020B0600070205080204" pitchFamily="34" charset="-128"/>
              <a:cs typeface="Calibri"/>
            </a:endParaRPr>
          </a:p>
          <a:p>
            <a:pPr marL="581025" lvl="1" indent="-166370" eaLnBrk="1" hangingPunct="1"/>
            <a:r>
              <a:rPr lang="en-US" altLang="en-US" dirty="0">
                <a:ea typeface="ＭＳ Ｐゴシック" panose="020B0600070205080204" pitchFamily="34" charset="-128"/>
              </a:rPr>
              <a:t>Circuit Design</a:t>
            </a:r>
            <a:endParaRPr lang="en-US" altLang="en-US" dirty="0">
              <a:ea typeface="ＭＳ Ｐゴシック" panose="020B0600070205080204" pitchFamily="34" charset="-128"/>
              <a:cs typeface="Calibri"/>
            </a:endParaRPr>
          </a:p>
          <a:p>
            <a:pPr marL="581025" lvl="1" indent="-166370" eaLnBrk="1" hangingPunct="1"/>
            <a:r>
              <a:rPr lang="en-US" altLang="en-US" dirty="0">
                <a:ea typeface="ＭＳ Ｐゴシック" panose="020B0600070205080204" pitchFamily="34" charset="-128"/>
              </a:rPr>
              <a:t>Physical Design</a:t>
            </a:r>
            <a:endParaRPr lang="en-US" altLang="en-US" dirty="0">
              <a:ea typeface="ＭＳ Ｐゴシック" panose="020B0600070205080204" pitchFamily="34" charset="-128"/>
              <a:cs typeface="Calibri"/>
            </a:endParaRPr>
          </a:p>
          <a:p>
            <a:pPr eaLnBrk="1" hangingPunct="1"/>
            <a:r>
              <a:rPr lang="en-US" altLang="en-US" dirty="0">
                <a:ea typeface="ＭＳ Ｐゴシック" panose="020B0600070205080204" pitchFamily="34" charset="-128"/>
              </a:rPr>
              <a:t>Fabrication, Packaging, Testing</a:t>
            </a:r>
          </a:p>
        </p:txBody>
      </p:sp>
    </p:spTree>
    <p:extLst>
      <p:ext uri="{BB962C8B-B14F-4D97-AF65-F5344CB8AC3E}">
        <p14:creationId xmlns:p14="http://schemas.microsoft.com/office/powerpoint/2010/main" val="113206300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a:extLst>
              <a:ext uri="{FF2B5EF4-FFF2-40B4-BE49-F238E27FC236}">
                <a16:creationId xmlns:a16="http://schemas.microsoft.com/office/drawing/2014/main" id="{575C11EE-4167-E14A-85EF-839D50F6DC9C}"/>
              </a:ext>
            </a:extLst>
          </p:cNvPr>
          <p:cNvSpPr>
            <a:spLocks noGrp="1" noChangeArrowheads="1"/>
          </p:cNvSpPr>
          <p:nvPr>
            <p:ph type="title"/>
          </p:nvPr>
        </p:nvSpPr>
        <p:spPr/>
        <p:txBody>
          <a:bodyPr/>
          <a:lstStyle/>
          <a:p>
            <a:r>
              <a:rPr lang="en-US" altLang="en-US" dirty="0">
                <a:ea typeface="ＭＳ Ｐゴシック"/>
              </a:rPr>
              <a:t>Simple 8-bit Processor Datapath</a:t>
            </a:r>
          </a:p>
        </p:txBody>
      </p:sp>
      <p:sp>
        <p:nvSpPr>
          <p:cNvPr id="77828" name="Rectangle 3">
            <a:extLst>
              <a:ext uri="{FF2B5EF4-FFF2-40B4-BE49-F238E27FC236}">
                <a16:creationId xmlns:a16="http://schemas.microsoft.com/office/drawing/2014/main" id="{0ECE87F3-BE45-0447-AB64-1FB3FFC22F24}"/>
              </a:ext>
            </a:extLst>
          </p:cNvPr>
          <p:cNvSpPr>
            <a:spLocks noGrp="1" noChangeArrowheads="1"/>
          </p:cNvSpPr>
          <p:nvPr>
            <p:ph type="body" idx="1"/>
          </p:nvPr>
        </p:nvSpPr>
        <p:spPr>
          <a:xfrm>
            <a:off x="2209800" y="1524000"/>
            <a:ext cx="7772400" cy="4572000"/>
          </a:xfrm>
        </p:spPr>
        <p:txBody>
          <a:bodyPr vert="horz" lIns="0" tIns="0" rIns="0" bIns="0" rtlCol="0" anchor="t">
            <a:noAutofit/>
          </a:bodyPr>
          <a:lstStyle/>
          <a:p>
            <a:pPr eaLnBrk="1" hangingPunct="1"/>
            <a:r>
              <a:rPr lang="en-US" altLang="en-US" dirty="0">
                <a:ea typeface="ＭＳ Ｐゴシック"/>
              </a:rPr>
              <a:t>8-bit </a:t>
            </a:r>
            <a:r>
              <a:rPr lang="en-US" altLang="en-US" dirty="0" err="1">
                <a:ea typeface="ＭＳ Ｐゴシック"/>
              </a:rPr>
              <a:t>datapath</a:t>
            </a:r>
            <a:r>
              <a:rPr lang="en-US" altLang="en-US" dirty="0">
                <a:ea typeface="ＭＳ Ｐゴシック"/>
              </a:rPr>
              <a:t> built from </a:t>
            </a:r>
            <a:r>
              <a:rPr lang="en-US" altLang="en-US" dirty="0" err="1">
                <a:ea typeface="ＭＳ Ｐゴシック"/>
              </a:rPr>
              <a:t>wordslices</a:t>
            </a:r>
            <a:endParaRPr lang="en-US" altLang="en-US" dirty="0" err="1">
              <a:ea typeface="ＭＳ Ｐゴシック" panose="020B0600070205080204" pitchFamily="34" charset="-128"/>
            </a:endParaRPr>
          </a:p>
          <a:p>
            <a:pPr eaLnBrk="1" hangingPunct="1"/>
            <a:r>
              <a:rPr lang="en-US" altLang="en-US" dirty="0">
                <a:ea typeface="ＭＳ Ｐゴシック" panose="020B0600070205080204" pitchFamily="34" charset="-128"/>
              </a:rPr>
              <a:t>Zipper at top drives control signals to datapath</a:t>
            </a:r>
          </a:p>
        </p:txBody>
      </p:sp>
      <p:pic>
        <p:nvPicPr>
          <p:cNvPr id="7" name="Picture 6">
            <a:extLst>
              <a:ext uri="{FF2B5EF4-FFF2-40B4-BE49-F238E27FC236}">
                <a16:creationId xmlns:a16="http://schemas.microsoft.com/office/drawing/2014/main" id="{AC5233A9-517F-FB48-B612-F6476A0909FE}"/>
              </a:ext>
            </a:extLst>
          </p:cNvPr>
          <p:cNvPicPr/>
          <p:nvPr/>
        </p:nvPicPr>
        <p:blipFill>
          <a:blip r:embed="rId3"/>
          <a:stretch>
            <a:fillRect/>
          </a:stretch>
        </p:blipFill>
        <p:spPr>
          <a:xfrm>
            <a:off x="2918469" y="2475866"/>
            <a:ext cx="6606531" cy="3337051"/>
          </a:xfrm>
          <a:prstGeom prst="rect">
            <a:avLst/>
          </a:prstGeom>
        </p:spPr>
      </p:pic>
      <p:sp>
        <p:nvSpPr>
          <p:cNvPr id="2" name="Rectangle 1">
            <a:extLst>
              <a:ext uri="{FF2B5EF4-FFF2-40B4-BE49-F238E27FC236}">
                <a16:creationId xmlns:a16="http://schemas.microsoft.com/office/drawing/2014/main" id="{B286D92D-B604-8B41-8572-13C8E461D635}"/>
              </a:ext>
            </a:extLst>
          </p:cNvPr>
          <p:cNvSpPr/>
          <p:nvPr/>
        </p:nvSpPr>
        <p:spPr>
          <a:xfrm>
            <a:off x="5029200" y="2475866"/>
            <a:ext cx="1752600" cy="8007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573F14-D494-D448-866A-7A61DB3368F1}"/>
              </a:ext>
            </a:extLst>
          </p:cNvPr>
          <p:cNvSpPr/>
          <p:nvPr/>
        </p:nvSpPr>
        <p:spPr>
          <a:xfrm>
            <a:off x="2895601" y="3276601"/>
            <a:ext cx="6606531" cy="3248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73C5A1F-C618-BA44-A048-0B05080F2BF0}"/>
              </a:ext>
            </a:extLst>
          </p:cNvPr>
          <p:cNvSpPr/>
          <p:nvPr/>
        </p:nvSpPr>
        <p:spPr>
          <a:xfrm>
            <a:off x="2898114" y="3609925"/>
            <a:ext cx="6606531" cy="3248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6937330-E084-7F4B-A85E-7E459517D254}"/>
              </a:ext>
            </a:extLst>
          </p:cNvPr>
          <p:cNvSpPr/>
          <p:nvPr/>
        </p:nvSpPr>
        <p:spPr>
          <a:xfrm>
            <a:off x="2913152" y="5496635"/>
            <a:ext cx="6606531" cy="3248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E79AF5D-D15A-1D45-BCC4-F9BBC12969F8}"/>
              </a:ext>
            </a:extLst>
          </p:cNvPr>
          <p:cNvSpPr/>
          <p:nvPr/>
        </p:nvSpPr>
        <p:spPr>
          <a:xfrm>
            <a:off x="3581400" y="3276601"/>
            <a:ext cx="381001" cy="25060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851D0F-7228-8D4D-AB90-553282D83EB5}"/>
              </a:ext>
            </a:extLst>
          </p:cNvPr>
          <p:cNvSpPr/>
          <p:nvPr/>
        </p:nvSpPr>
        <p:spPr>
          <a:xfrm>
            <a:off x="8915400" y="3276601"/>
            <a:ext cx="381001" cy="25448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FF66199-705A-9146-97CE-89847FBCA23A}"/>
              </a:ext>
            </a:extLst>
          </p:cNvPr>
          <p:cNvSpPr txBox="1"/>
          <p:nvPr/>
        </p:nvSpPr>
        <p:spPr>
          <a:xfrm>
            <a:off x="6788062" y="2528770"/>
            <a:ext cx="91440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Register File Decoder</a:t>
            </a:r>
          </a:p>
        </p:txBody>
      </p:sp>
      <p:sp>
        <p:nvSpPr>
          <p:cNvPr id="19" name="TextBox 18">
            <a:extLst>
              <a:ext uri="{FF2B5EF4-FFF2-40B4-BE49-F238E27FC236}">
                <a16:creationId xmlns:a16="http://schemas.microsoft.com/office/drawing/2014/main" id="{F73B62A5-E28E-F14D-97F5-AC40FA0FF953}"/>
              </a:ext>
            </a:extLst>
          </p:cNvPr>
          <p:cNvSpPr txBox="1"/>
          <p:nvPr/>
        </p:nvSpPr>
        <p:spPr>
          <a:xfrm>
            <a:off x="1905000" y="3332926"/>
            <a:ext cx="914400"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Zipper</a:t>
            </a:r>
          </a:p>
        </p:txBody>
      </p:sp>
      <p:sp>
        <p:nvSpPr>
          <p:cNvPr id="20" name="TextBox 19">
            <a:extLst>
              <a:ext uri="{FF2B5EF4-FFF2-40B4-BE49-F238E27FC236}">
                <a16:creationId xmlns:a16="http://schemas.microsoft.com/office/drawing/2014/main" id="{6510D024-CC74-864C-B589-82F01F202377}"/>
              </a:ext>
            </a:extLst>
          </p:cNvPr>
          <p:cNvSpPr txBox="1"/>
          <p:nvPr/>
        </p:nvSpPr>
        <p:spPr>
          <a:xfrm>
            <a:off x="1905000" y="3572743"/>
            <a:ext cx="914400" cy="276999"/>
          </a:xfrm>
          <a:prstGeom prst="rect">
            <a:avLst/>
          </a:prstGeom>
          <a:noFill/>
        </p:spPr>
        <p:txBody>
          <a:bodyPr wrap="square" rtlCol="0" anchor="t">
            <a:spAutoFit/>
          </a:bodyPr>
          <a:lstStyle/>
          <a:p>
            <a:pPr algn="r"/>
            <a:r>
              <a:rPr lang="en-US" sz="1200" b="1" dirty="0" err="1">
                <a:latin typeface="Arial"/>
                <a:ea typeface="ＭＳ Ｐゴシック"/>
                <a:cs typeface="Arial"/>
              </a:rPr>
              <a:t>Bitslice</a:t>
            </a:r>
            <a:r>
              <a:rPr lang="en-US" sz="1200" b="1" dirty="0">
                <a:latin typeface="Arial"/>
                <a:ea typeface="ＭＳ Ｐゴシック"/>
                <a:cs typeface="Arial"/>
              </a:rPr>
              <a:t> 7</a:t>
            </a:r>
          </a:p>
        </p:txBody>
      </p:sp>
      <p:sp>
        <p:nvSpPr>
          <p:cNvPr id="21" name="TextBox 20">
            <a:extLst>
              <a:ext uri="{FF2B5EF4-FFF2-40B4-BE49-F238E27FC236}">
                <a16:creationId xmlns:a16="http://schemas.microsoft.com/office/drawing/2014/main" id="{AB4AB0D5-A04A-3A4E-81A6-DC9A3CB7E1E7}"/>
              </a:ext>
            </a:extLst>
          </p:cNvPr>
          <p:cNvSpPr txBox="1"/>
          <p:nvPr/>
        </p:nvSpPr>
        <p:spPr>
          <a:xfrm>
            <a:off x="1973893" y="5474441"/>
            <a:ext cx="914400" cy="276999"/>
          </a:xfrm>
          <a:prstGeom prst="rect">
            <a:avLst/>
          </a:prstGeom>
          <a:noFill/>
        </p:spPr>
        <p:txBody>
          <a:bodyPr wrap="square" rtlCol="0" anchor="t">
            <a:spAutoFit/>
          </a:bodyPr>
          <a:lstStyle/>
          <a:p>
            <a:pPr algn="r"/>
            <a:r>
              <a:rPr lang="en-US" sz="1200" b="1" dirty="0" err="1">
                <a:latin typeface="Arial"/>
                <a:ea typeface="ＭＳ Ｐゴシック"/>
                <a:cs typeface="Arial"/>
              </a:rPr>
              <a:t>Bitslice</a:t>
            </a:r>
            <a:r>
              <a:rPr lang="en-US" sz="1200" b="1" dirty="0">
                <a:latin typeface="Arial"/>
                <a:ea typeface="ＭＳ Ｐゴシック"/>
                <a:cs typeface="Arial"/>
              </a:rPr>
              <a:t> 1</a:t>
            </a:r>
          </a:p>
        </p:txBody>
      </p:sp>
      <p:sp>
        <p:nvSpPr>
          <p:cNvPr id="22" name="TextBox 21">
            <a:extLst>
              <a:ext uri="{FF2B5EF4-FFF2-40B4-BE49-F238E27FC236}">
                <a16:creationId xmlns:a16="http://schemas.microsoft.com/office/drawing/2014/main" id="{141364AC-997C-304E-A046-D96253DD0BA5}"/>
              </a:ext>
            </a:extLst>
          </p:cNvPr>
          <p:cNvSpPr txBox="1"/>
          <p:nvPr/>
        </p:nvSpPr>
        <p:spPr>
          <a:xfrm>
            <a:off x="3162300" y="5798068"/>
            <a:ext cx="1104901" cy="461665"/>
          </a:xfrm>
          <a:prstGeom prst="rect">
            <a:avLst/>
          </a:prstGeom>
          <a:noFill/>
        </p:spPr>
        <p:txBody>
          <a:bodyPr wrap="square" rtlCol="0" anchor="t">
            <a:spAutoFit/>
          </a:bodyPr>
          <a:lstStyle/>
          <a:p>
            <a:pPr algn="ctr"/>
            <a:r>
              <a:rPr lang="en-US" sz="1200" b="1" dirty="0">
                <a:latin typeface="Arial"/>
                <a:ea typeface="ＭＳ Ｐゴシック"/>
                <a:cs typeface="Arial"/>
              </a:rPr>
              <a:t>Flop </a:t>
            </a:r>
            <a:r>
              <a:rPr lang="en-US" sz="1200" b="1" dirty="0" err="1">
                <a:latin typeface="Arial"/>
                <a:ea typeface="ＭＳ Ｐゴシック"/>
                <a:cs typeface="Arial"/>
              </a:rPr>
              <a:t>Wordslice</a:t>
            </a:r>
            <a:endParaRPr lang="en-US" sz="1200" b="1" dirty="0" err="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246B73D-74E1-A34D-9296-BCC13793817C}"/>
              </a:ext>
            </a:extLst>
          </p:cNvPr>
          <p:cNvSpPr txBox="1"/>
          <p:nvPr/>
        </p:nvSpPr>
        <p:spPr>
          <a:xfrm>
            <a:off x="8553449" y="5786736"/>
            <a:ext cx="1104901" cy="461665"/>
          </a:xfrm>
          <a:prstGeom prst="rect">
            <a:avLst/>
          </a:prstGeom>
          <a:noFill/>
        </p:spPr>
        <p:txBody>
          <a:bodyPr wrap="square" rtlCol="0" anchor="t">
            <a:spAutoFit/>
          </a:bodyPr>
          <a:lstStyle/>
          <a:p>
            <a:pPr algn="ctr"/>
            <a:r>
              <a:rPr lang="en-US" sz="1200" b="1" dirty="0">
                <a:latin typeface="Arial"/>
                <a:ea typeface="ＭＳ Ｐゴシック"/>
                <a:cs typeface="Arial"/>
              </a:rPr>
              <a:t>Adder </a:t>
            </a:r>
            <a:r>
              <a:rPr lang="en-US" sz="1200" b="1" dirty="0" err="1">
                <a:latin typeface="Arial"/>
                <a:ea typeface="ＭＳ Ｐゴシック"/>
                <a:cs typeface="Arial"/>
              </a:rPr>
              <a:t>Wordslice</a:t>
            </a:r>
            <a:endParaRPr lang="en-US" sz="1200" b="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63041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050">
            <a:extLst>
              <a:ext uri="{FF2B5EF4-FFF2-40B4-BE49-F238E27FC236}">
                <a16:creationId xmlns:a16="http://schemas.microsoft.com/office/drawing/2014/main" id="{EA8955EE-5A87-0E4C-9384-77DB9597F61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Slice Plans</a:t>
            </a:r>
          </a:p>
        </p:txBody>
      </p:sp>
      <p:sp>
        <p:nvSpPr>
          <p:cNvPr id="79876" name="Rectangle 2051">
            <a:extLst>
              <a:ext uri="{FF2B5EF4-FFF2-40B4-BE49-F238E27FC236}">
                <a16:creationId xmlns:a16="http://schemas.microsoft.com/office/drawing/2014/main" id="{500A9D78-0E96-F849-92D6-43E69FE0884A}"/>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Slice plan for bitslice</a:t>
            </a:r>
          </a:p>
          <a:p>
            <a:pPr lvl="1" eaLnBrk="1" hangingPunct="1"/>
            <a:r>
              <a:rPr lang="en-US" altLang="en-US" dirty="0">
                <a:ea typeface="ＭＳ Ｐゴシック" panose="020B0600070205080204" pitchFamily="34" charset="-128"/>
              </a:rPr>
              <a:t>Cell ordering, dimensions, wiring tracks</a:t>
            </a:r>
          </a:p>
          <a:p>
            <a:pPr lvl="1" eaLnBrk="1" hangingPunct="1"/>
            <a:r>
              <a:rPr lang="en-US" altLang="en-US" dirty="0">
                <a:ea typeface="ＭＳ Ｐゴシック" panose="020B0600070205080204" pitchFamily="34" charset="-128"/>
              </a:rPr>
              <a:t>Arrange cells for wiring locality</a:t>
            </a:r>
          </a:p>
        </p:txBody>
      </p:sp>
      <p:pic>
        <p:nvPicPr>
          <p:cNvPr id="79877" name="Picture 1">
            <a:extLst>
              <a:ext uri="{FF2B5EF4-FFF2-40B4-BE49-F238E27FC236}">
                <a16:creationId xmlns:a16="http://schemas.microsoft.com/office/drawing/2014/main" id="{D93C0FB6-AA02-4749-8026-B8C9A7BEE7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2901951"/>
            <a:ext cx="70104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37987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a:extLst>
              <a:ext uri="{FF2B5EF4-FFF2-40B4-BE49-F238E27FC236}">
                <a16:creationId xmlns:a16="http://schemas.microsoft.com/office/drawing/2014/main" id="{91D3DC64-F15B-9945-AAB8-CAA9F366BF1A}"/>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Area Estimation</a:t>
            </a:r>
          </a:p>
        </p:txBody>
      </p:sp>
      <p:sp>
        <p:nvSpPr>
          <p:cNvPr id="81924" name="Rectangle 3">
            <a:extLst>
              <a:ext uri="{FF2B5EF4-FFF2-40B4-BE49-F238E27FC236}">
                <a16:creationId xmlns:a16="http://schemas.microsoft.com/office/drawing/2014/main" id="{3C72AB09-85F1-CE46-B06C-E90E3D55201D}"/>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Need area estimates to make floorplan</a:t>
            </a:r>
          </a:p>
          <a:p>
            <a:pPr lvl="1" eaLnBrk="1" hangingPunct="1"/>
            <a:r>
              <a:rPr lang="en-US" altLang="en-US" dirty="0">
                <a:ea typeface="ＭＳ Ｐゴシック" panose="020B0600070205080204" pitchFamily="34" charset="-128"/>
              </a:rPr>
              <a:t>Compare to another block you already designed</a:t>
            </a:r>
          </a:p>
          <a:p>
            <a:pPr lvl="1" eaLnBrk="1" hangingPunct="1"/>
            <a:r>
              <a:rPr lang="en-US" altLang="en-US" dirty="0">
                <a:ea typeface="ＭＳ Ｐゴシック" panose="020B0600070205080204" pitchFamily="34" charset="-128"/>
              </a:rPr>
              <a:t>Or estimate from transistor counts</a:t>
            </a:r>
          </a:p>
          <a:p>
            <a:pPr lvl="1" eaLnBrk="1" hangingPunct="1"/>
            <a:r>
              <a:rPr lang="en-US" altLang="en-US" dirty="0">
                <a:ea typeface="ＭＳ Ｐゴシック" panose="020B0600070205080204" pitchFamily="34" charset="-128"/>
              </a:rPr>
              <a:t>Budget room for large wiring tracks</a:t>
            </a:r>
          </a:p>
          <a:p>
            <a:pPr lvl="1" eaLnBrk="1" hangingPunct="1"/>
            <a:r>
              <a:rPr lang="en-US" altLang="en-US" dirty="0">
                <a:ea typeface="ＭＳ Ｐゴシック" panose="020B0600070205080204" pitchFamily="34" charset="-128"/>
              </a:rPr>
              <a:t>Your mileage may vary; derate by 2x for class.</a:t>
            </a:r>
          </a:p>
        </p:txBody>
      </p:sp>
      <p:pic>
        <p:nvPicPr>
          <p:cNvPr id="81925" name="Picture 4">
            <a:extLst>
              <a:ext uri="{FF2B5EF4-FFF2-40B4-BE49-F238E27FC236}">
                <a16:creationId xmlns:a16="http://schemas.microsoft.com/office/drawing/2014/main" id="{FF495014-91A9-AD4C-8EF1-AE71DAA279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3698876"/>
            <a:ext cx="62484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267459"/>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a:extLst>
              <a:ext uri="{FF2B5EF4-FFF2-40B4-BE49-F238E27FC236}">
                <a16:creationId xmlns:a16="http://schemas.microsoft.com/office/drawing/2014/main" id="{E25EE1FE-F0B7-DB4E-AA80-7D4B03E44CBE}"/>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Design Verification</a:t>
            </a:r>
          </a:p>
        </p:txBody>
      </p:sp>
      <p:sp>
        <p:nvSpPr>
          <p:cNvPr id="83972" name="Rectangle 3">
            <a:extLst>
              <a:ext uri="{FF2B5EF4-FFF2-40B4-BE49-F238E27FC236}">
                <a16:creationId xmlns:a16="http://schemas.microsoft.com/office/drawing/2014/main" id="{AF3E271A-0435-A546-A988-F3533B9ADF18}"/>
              </a:ext>
            </a:extLst>
          </p:cNvPr>
          <p:cNvSpPr>
            <a:spLocks noGrp="1" noChangeArrowheads="1"/>
          </p:cNvSpPr>
          <p:nvPr>
            <p:ph type="body" idx="1"/>
          </p:nvPr>
        </p:nvSpPr>
        <p:spPr/>
        <p:txBody>
          <a:bodyPr vert="horz" lIns="0" tIns="0" rIns="0" bIns="0" rtlCol="0" anchor="t">
            <a:noAutofit/>
          </a:bodyPr>
          <a:lstStyle/>
          <a:p>
            <a:pPr>
              <a:lnSpc>
                <a:spcPct val="90000"/>
              </a:lnSpc>
            </a:pPr>
            <a:r>
              <a:rPr lang="en-US" altLang="en-US" dirty="0">
                <a:solidFill>
                  <a:srgbClr val="000000"/>
                </a:solidFill>
                <a:ea typeface="ＭＳ Ｐゴシック"/>
              </a:rPr>
              <a:t>Fabrication is slow &amp; expensive</a:t>
            </a:r>
          </a:p>
          <a:p>
            <a:pPr marL="581025" lvl="1" indent="-166370">
              <a:lnSpc>
                <a:spcPct val="90000"/>
              </a:lnSpc>
            </a:pPr>
            <a:r>
              <a:rPr lang="en-US" altLang="en-US">
                <a:solidFill>
                  <a:srgbClr val="000000"/>
                </a:solidFill>
                <a:ea typeface="ＭＳ Ｐゴシック"/>
              </a:rPr>
              <a:t>MOSIS 0.6 </a:t>
            </a:r>
            <a:r>
              <a:rPr lang="en-US">
                <a:ea typeface="+mn-lt"/>
                <a:cs typeface="+mn-lt"/>
              </a:rPr>
              <a:t>µ</a:t>
            </a:r>
            <a:r>
              <a:rPr lang="en-US" altLang="en-US">
                <a:solidFill>
                  <a:srgbClr val="000000"/>
                </a:solidFill>
                <a:latin typeface="Calibri"/>
                <a:ea typeface="ＭＳ Ｐゴシック"/>
                <a:cs typeface="Calibri"/>
              </a:rPr>
              <a:t>m</a:t>
            </a:r>
            <a:r>
              <a:rPr lang="en-US" altLang="en-US">
                <a:solidFill>
                  <a:srgbClr val="000000"/>
                </a:solidFill>
                <a:ea typeface="ＭＳ Ｐゴシック"/>
              </a:rPr>
              <a:t>: $1000, 3 months</a:t>
            </a:r>
            <a:endParaRPr lang="en-US" altLang="en-US">
              <a:solidFill>
                <a:srgbClr val="000000"/>
              </a:solidFill>
              <a:ea typeface="ＭＳ Ｐゴシック"/>
              <a:cs typeface="Calibri"/>
            </a:endParaRPr>
          </a:p>
          <a:p>
            <a:pPr marL="581025" lvl="1" indent="-166370" eaLnBrk="1" hangingPunct="1">
              <a:lnSpc>
                <a:spcPct val="90000"/>
              </a:lnSpc>
            </a:pPr>
            <a:r>
              <a:rPr lang="en-US" altLang="en-US" dirty="0">
                <a:solidFill>
                  <a:srgbClr val="000000"/>
                </a:solidFill>
                <a:ea typeface="ＭＳ Ｐゴシック" panose="020B0600070205080204" pitchFamily="34" charset="-128"/>
              </a:rPr>
              <a:t>65 nm: $3M, 1 month</a:t>
            </a:r>
            <a:endParaRPr lang="en-US" altLang="en-US" dirty="0">
              <a:solidFill>
                <a:srgbClr val="000000"/>
              </a:solidFill>
              <a:ea typeface="ＭＳ Ｐゴシック" panose="020B0600070205080204" pitchFamily="34" charset="-128"/>
              <a:cs typeface="Calibri"/>
            </a:endParaRPr>
          </a:p>
          <a:p>
            <a:pPr eaLnBrk="1" hangingPunct="1">
              <a:lnSpc>
                <a:spcPct val="90000"/>
              </a:lnSpc>
            </a:pPr>
            <a:r>
              <a:rPr lang="en-US" altLang="en-US" dirty="0">
                <a:solidFill>
                  <a:srgbClr val="000000"/>
                </a:solidFill>
                <a:ea typeface="ＭＳ Ｐゴシック"/>
              </a:rPr>
              <a:t>Debugging chips is very hard</a:t>
            </a:r>
          </a:p>
          <a:p>
            <a:pPr marL="581025" lvl="1" indent="-166370" eaLnBrk="1" hangingPunct="1">
              <a:lnSpc>
                <a:spcPct val="90000"/>
              </a:lnSpc>
            </a:pPr>
            <a:r>
              <a:rPr lang="en-US" altLang="en-US" dirty="0">
                <a:solidFill>
                  <a:srgbClr val="000000"/>
                </a:solidFill>
                <a:ea typeface="ＭＳ Ｐゴシック" panose="020B0600070205080204" pitchFamily="34" charset="-128"/>
              </a:rPr>
              <a:t>Limited visibility into operation</a:t>
            </a:r>
            <a:endParaRPr lang="en-US" altLang="en-US" dirty="0">
              <a:solidFill>
                <a:srgbClr val="000000"/>
              </a:solidFill>
              <a:ea typeface="ＭＳ Ｐゴシック" panose="020B0600070205080204" pitchFamily="34" charset="-128"/>
              <a:cs typeface="Calibri"/>
            </a:endParaRPr>
          </a:p>
          <a:p>
            <a:pPr eaLnBrk="1" hangingPunct="1">
              <a:lnSpc>
                <a:spcPct val="90000"/>
              </a:lnSpc>
            </a:pPr>
            <a:r>
              <a:rPr lang="en-US" altLang="en-US" dirty="0">
                <a:solidFill>
                  <a:srgbClr val="000000"/>
                </a:solidFill>
                <a:ea typeface="ＭＳ Ｐゴシック"/>
              </a:rPr>
              <a:t>Prove design is right before building!</a:t>
            </a:r>
          </a:p>
          <a:p>
            <a:pPr marL="581025" lvl="1" indent="-166370" eaLnBrk="1" hangingPunct="1">
              <a:lnSpc>
                <a:spcPct val="90000"/>
              </a:lnSpc>
            </a:pPr>
            <a:r>
              <a:rPr lang="en-US" altLang="en-US" dirty="0">
                <a:solidFill>
                  <a:srgbClr val="000000"/>
                </a:solidFill>
                <a:ea typeface="ＭＳ Ｐゴシック" panose="020B0600070205080204" pitchFamily="34" charset="-128"/>
              </a:rPr>
              <a:t>Logic simulation</a:t>
            </a:r>
            <a:endParaRPr lang="en-US" altLang="en-US" dirty="0">
              <a:solidFill>
                <a:srgbClr val="000000"/>
              </a:solidFill>
              <a:ea typeface="ＭＳ Ｐゴシック" panose="020B0600070205080204" pitchFamily="34" charset="-128"/>
              <a:cs typeface="Calibri"/>
            </a:endParaRPr>
          </a:p>
          <a:p>
            <a:pPr marL="581025" lvl="1" indent="-166370" eaLnBrk="1" hangingPunct="1">
              <a:lnSpc>
                <a:spcPct val="90000"/>
              </a:lnSpc>
            </a:pPr>
            <a:r>
              <a:rPr lang="en-US" altLang="en-US" dirty="0">
                <a:solidFill>
                  <a:srgbClr val="000000"/>
                </a:solidFill>
                <a:ea typeface="ＭＳ Ｐゴシック"/>
              </a:rPr>
              <a:t>Circuit simulation/formal verification</a:t>
            </a:r>
            <a:endParaRPr lang="en-US" altLang="en-US" dirty="0">
              <a:solidFill>
                <a:srgbClr val="000000"/>
              </a:solidFill>
              <a:ea typeface="ＭＳ Ｐゴシック"/>
              <a:cs typeface="Calibri"/>
            </a:endParaRPr>
          </a:p>
          <a:p>
            <a:pPr marL="581025" lvl="1" indent="-166370" eaLnBrk="1" hangingPunct="1">
              <a:lnSpc>
                <a:spcPct val="90000"/>
              </a:lnSpc>
            </a:pPr>
            <a:r>
              <a:rPr lang="en-US" altLang="en-US" dirty="0">
                <a:solidFill>
                  <a:srgbClr val="000000"/>
                </a:solidFill>
                <a:ea typeface="ＭＳ Ｐゴシック" panose="020B0600070205080204" pitchFamily="34" charset="-128"/>
              </a:rPr>
              <a:t>Layout vs. schematic comparison</a:t>
            </a:r>
            <a:endParaRPr lang="en-US" altLang="en-US" dirty="0">
              <a:solidFill>
                <a:srgbClr val="000000"/>
              </a:solidFill>
              <a:ea typeface="ＭＳ Ｐゴシック" panose="020B0600070205080204" pitchFamily="34" charset="-128"/>
              <a:cs typeface="Calibri"/>
            </a:endParaRPr>
          </a:p>
          <a:p>
            <a:pPr marL="581025" lvl="1" indent="-166370" eaLnBrk="1" hangingPunct="1">
              <a:lnSpc>
                <a:spcPct val="90000"/>
              </a:lnSpc>
            </a:pPr>
            <a:r>
              <a:rPr lang="en-US" altLang="en-US" dirty="0">
                <a:solidFill>
                  <a:srgbClr val="000000"/>
                </a:solidFill>
                <a:ea typeface="ＭＳ Ｐゴシック" panose="020B0600070205080204" pitchFamily="34" charset="-128"/>
              </a:rPr>
              <a:t>Design &amp; electrical rule checks</a:t>
            </a:r>
            <a:endParaRPr lang="en-US" altLang="en-US" dirty="0">
              <a:solidFill>
                <a:srgbClr val="000000"/>
              </a:solidFill>
              <a:ea typeface="ＭＳ Ｐゴシック" panose="020B0600070205080204" pitchFamily="34" charset="-128"/>
              <a:cs typeface="Calibri"/>
            </a:endParaRPr>
          </a:p>
          <a:p>
            <a:pPr eaLnBrk="1" hangingPunct="1">
              <a:lnSpc>
                <a:spcPct val="90000"/>
              </a:lnSpc>
            </a:pPr>
            <a:r>
              <a:rPr lang="en-US" altLang="en-US" dirty="0">
                <a:solidFill>
                  <a:srgbClr val="000000"/>
                </a:solidFill>
                <a:ea typeface="ＭＳ Ｐゴシック" panose="020B0600070205080204" pitchFamily="34" charset="-128"/>
              </a:rPr>
              <a:t>Verification is &gt;50% of effort on most chips!</a:t>
            </a:r>
          </a:p>
        </p:txBody>
      </p:sp>
      <p:pic>
        <p:nvPicPr>
          <p:cNvPr id="4" name="Picture 3" descr="A close up of a logo&#10;&#10;Description automatically generated">
            <a:extLst>
              <a:ext uri="{FF2B5EF4-FFF2-40B4-BE49-F238E27FC236}">
                <a16:creationId xmlns:a16="http://schemas.microsoft.com/office/drawing/2014/main" id="{1F32D9F3-E918-4A3B-AE22-F8196758E4D4}"/>
              </a:ext>
            </a:extLst>
          </p:cNvPr>
          <p:cNvPicPr>
            <a:picLocks noChangeAspect="1"/>
          </p:cNvPicPr>
          <p:nvPr/>
        </p:nvPicPr>
        <p:blipFill>
          <a:blip r:embed="rId3"/>
          <a:stretch>
            <a:fillRect/>
          </a:stretch>
        </p:blipFill>
        <p:spPr>
          <a:xfrm>
            <a:off x="7691934" y="494250"/>
            <a:ext cx="2487174" cy="4805916"/>
          </a:xfrm>
          <a:prstGeom prst="rect">
            <a:avLst/>
          </a:prstGeom>
        </p:spPr>
      </p:pic>
    </p:spTree>
    <p:extLst>
      <p:ext uri="{BB962C8B-B14F-4D97-AF65-F5344CB8AC3E}">
        <p14:creationId xmlns:p14="http://schemas.microsoft.com/office/powerpoint/2010/main" val="1519611436"/>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2">
            <a:extLst>
              <a:ext uri="{FF2B5EF4-FFF2-40B4-BE49-F238E27FC236}">
                <a16:creationId xmlns:a16="http://schemas.microsoft.com/office/drawing/2014/main" id="{452F69BD-8376-2547-9152-5E7FD3D24314}"/>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Fabrication &amp; Packaging</a:t>
            </a:r>
          </a:p>
        </p:txBody>
      </p:sp>
      <p:sp>
        <p:nvSpPr>
          <p:cNvPr id="86023" name="Rectangle 3">
            <a:extLst>
              <a:ext uri="{FF2B5EF4-FFF2-40B4-BE49-F238E27FC236}">
                <a16:creationId xmlns:a16="http://schemas.microsoft.com/office/drawing/2014/main" id="{80CBCE5F-2FD4-FD48-9C07-6E519C08A324}"/>
              </a:ext>
            </a:extLst>
          </p:cNvPr>
          <p:cNvSpPr>
            <a:spLocks noGrp="1" noChangeArrowheads="1"/>
          </p:cNvSpPr>
          <p:nvPr>
            <p:ph type="body" idx="1"/>
          </p:nvPr>
        </p:nvSpPr>
        <p:spPr/>
        <p:txBody>
          <a:bodyPr/>
          <a:lstStyle/>
          <a:p>
            <a:pPr eaLnBrk="1" hangingPunct="1"/>
            <a:r>
              <a:rPr lang="en-US" altLang="en-US" sz="2000" dirty="0">
                <a:ea typeface="ＭＳ Ｐゴシック" panose="020B0600070205080204" pitchFamily="34" charset="-128"/>
              </a:rPr>
              <a:t>Tapeout final layout</a:t>
            </a:r>
          </a:p>
          <a:p>
            <a:pPr eaLnBrk="1" hangingPunct="1"/>
            <a:r>
              <a:rPr lang="en-US" altLang="en-US" sz="2000" dirty="0">
                <a:ea typeface="ＭＳ Ｐゴシック" panose="020B0600070205080204" pitchFamily="34" charset="-128"/>
              </a:rPr>
              <a:t>Fabrication</a:t>
            </a:r>
          </a:p>
          <a:p>
            <a:pPr lvl="1" eaLnBrk="1" hangingPunct="1"/>
            <a:r>
              <a:rPr lang="en-US" altLang="en-US" dirty="0">
                <a:ea typeface="ＭＳ Ｐゴシック" panose="020B0600070205080204" pitchFamily="34" charset="-128"/>
              </a:rPr>
              <a:t>6, 8, 12”</a:t>
            </a:r>
            <a:r>
              <a:rPr lang="en-US" altLang="ja-JP" dirty="0">
                <a:ea typeface="ＭＳ Ｐゴシック" panose="020B0600070205080204" pitchFamily="34" charset="-128"/>
              </a:rPr>
              <a:t> wafers</a:t>
            </a:r>
          </a:p>
          <a:p>
            <a:pPr lvl="1" eaLnBrk="1" hangingPunct="1"/>
            <a:r>
              <a:rPr lang="en-US" altLang="en-US" dirty="0">
                <a:ea typeface="ＭＳ Ｐゴシック" panose="020B0600070205080204" pitchFamily="34" charset="-128"/>
              </a:rPr>
              <a:t>Optimized for throughput, </a:t>
            </a:r>
          </a:p>
          <a:p>
            <a:pPr lvl="1" eaLnBrk="1" hangingPunct="1">
              <a:buFontTx/>
              <a:buNone/>
            </a:pPr>
            <a:r>
              <a:rPr lang="en-US" altLang="en-US" dirty="0">
                <a:ea typeface="ＭＳ Ｐゴシック" panose="020B0600070205080204" pitchFamily="34" charset="-128"/>
              </a:rPr>
              <a:t>	not latency (10 weeks!)</a:t>
            </a:r>
          </a:p>
          <a:p>
            <a:pPr lvl="1" eaLnBrk="1" hangingPunct="1"/>
            <a:r>
              <a:rPr lang="en-US" altLang="en-US" dirty="0">
                <a:ea typeface="ＭＳ Ｐゴシック" panose="020B0600070205080204" pitchFamily="34" charset="-128"/>
              </a:rPr>
              <a:t>Cut into individual dice</a:t>
            </a:r>
          </a:p>
          <a:p>
            <a:pPr eaLnBrk="1" hangingPunct="1"/>
            <a:r>
              <a:rPr lang="en-US" altLang="en-US" sz="2000" dirty="0">
                <a:ea typeface="ＭＳ Ｐゴシック" panose="020B0600070205080204" pitchFamily="34" charset="-128"/>
              </a:rPr>
              <a:t>Packaging</a:t>
            </a:r>
          </a:p>
          <a:p>
            <a:pPr lvl="1" eaLnBrk="1" hangingPunct="1"/>
            <a:r>
              <a:rPr lang="en-US" altLang="en-US" dirty="0">
                <a:ea typeface="ＭＳ Ｐゴシック" panose="020B0600070205080204" pitchFamily="34" charset="-128"/>
              </a:rPr>
              <a:t>Bond gold wires from die I/O pads to package</a:t>
            </a:r>
          </a:p>
        </p:txBody>
      </p:sp>
      <p:pic>
        <p:nvPicPr>
          <p:cNvPr id="3" name="Picture 2" descr="A picture containing object, clock&#10;&#10;Description automatically generated">
            <a:extLst>
              <a:ext uri="{FF2B5EF4-FFF2-40B4-BE49-F238E27FC236}">
                <a16:creationId xmlns:a16="http://schemas.microsoft.com/office/drawing/2014/main" id="{3AABE17A-42B5-467D-B7CD-28369DF2A295}"/>
              </a:ext>
            </a:extLst>
          </p:cNvPr>
          <p:cNvPicPr>
            <a:picLocks noChangeAspect="1"/>
          </p:cNvPicPr>
          <p:nvPr/>
        </p:nvPicPr>
        <p:blipFill>
          <a:blip r:embed="rId3"/>
          <a:stretch>
            <a:fillRect/>
          </a:stretch>
        </p:blipFill>
        <p:spPr>
          <a:xfrm>
            <a:off x="6096000" y="1123950"/>
            <a:ext cx="5056790" cy="3668232"/>
          </a:xfrm>
          <a:prstGeom prst="rect">
            <a:avLst/>
          </a:prstGeom>
        </p:spPr>
      </p:pic>
    </p:spTree>
    <p:extLst>
      <p:ext uri="{BB962C8B-B14F-4D97-AF65-F5344CB8AC3E}">
        <p14:creationId xmlns:p14="http://schemas.microsoft.com/office/powerpoint/2010/main" val="236939806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a:extLst>
              <a:ext uri="{FF2B5EF4-FFF2-40B4-BE49-F238E27FC236}">
                <a16:creationId xmlns:a16="http://schemas.microsoft.com/office/drawing/2014/main" id="{60A8818C-13F4-6749-AE20-9402144D9505}"/>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Testing</a:t>
            </a:r>
          </a:p>
        </p:txBody>
      </p:sp>
      <p:sp>
        <p:nvSpPr>
          <p:cNvPr id="88068" name="Rectangle 3">
            <a:extLst>
              <a:ext uri="{FF2B5EF4-FFF2-40B4-BE49-F238E27FC236}">
                <a16:creationId xmlns:a16="http://schemas.microsoft.com/office/drawing/2014/main" id="{8C61D5C7-18C8-E543-A791-48C2CE846FFB}"/>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Test that chip operates</a:t>
            </a:r>
          </a:p>
          <a:p>
            <a:pPr lvl="1" eaLnBrk="1" hangingPunct="1"/>
            <a:r>
              <a:rPr lang="en-US" altLang="en-US" dirty="0">
                <a:ea typeface="ＭＳ Ｐゴシック" panose="020B0600070205080204" pitchFamily="34" charset="-128"/>
              </a:rPr>
              <a:t>Design errors</a:t>
            </a:r>
          </a:p>
          <a:p>
            <a:pPr lvl="1" eaLnBrk="1" hangingPunct="1"/>
            <a:r>
              <a:rPr lang="en-US" altLang="en-US" dirty="0">
                <a:ea typeface="ＭＳ Ｐゴシック" panose="020B0600070205080204" pitchFamily="34" charset="-128"/>
              </a:rPr>
              <a:t>Manufacturing errors</a:t>
            </a:r>
          </a:p>
          <a:p>
            <a:pPr eaLnBrk="1" hangingPunct="1"/>
            <a:r>
              <a:rPr lang="en-US" altLang="en-US" dirty="0">
                <a:ea typeface="ＭＳ Ｐゴシック" panose="020B0600070205080204" pitchFamily="34" charset="-128"/>
              </a:rPr>
              <a:t>A single dust particle or wafer defect kills a die</a:t>
            </a:r>
          </a:p>
          <a:p>
            <a:pPr lvl="1" eaLnBrk="1" hangingPunct="1"/>
            <a:r>
              <a:rPr lang="en-US" altLang="en-US" dirty="0">
                <a:ea typeface="ＭＳ Ｐゴシック" panose="020B0600070205080204" pitchFamily="34" charset="-128"/>
              </a:rPr>
              <a:t>Yields from 90% to &lt;10%</a:t>
            </a:r>
          </a:p>
          <a:p>
            <a:pPr lvl="1" eaLnBrk="1" hangingPunct="1"/>
            <a:r>
              <a:rPr lang="en-US" altLang="en-US" dirty="0">
                <a:ea typeface="ＭＳ Ｐゴシック" panose="020B0600070205080204" pitchFamily="34" charset="-128"/>
              </a:rPr>
              <a:t>Depends on die size, maturity of process</a:t>
            </a:r>
          </a:p>
          <a:p>
            <a:pPr lvl="1" eaLnBrk="1" hangingPunct="1"/>
            <a:r>
              <a:rPr lang="en-US" altLang="en-US" dirty="0">
                <a:ea typeface="ＭＳ Ｐゴシック" panose="020B0600070205080204" pitchFamily="34" charset="-128"/>
              </a:rPr>
              <a:t>Test each part before shipping to customer</a:t>
            </a:r>
          </a:p>
        </p:txBody>
      </p:sp>
    </p:spTree>
    <p:extLst>
      <p:ext uri="{BB962C8B-B14F-4D97-AF65-F5344CB8AC3E}">
        <p14:creationId xmlns:p14="http://schemas.microsoft.com/office/powerpoint/2010/main" val="2341152420"/>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a:extLst>
              <a:ext uri="{FF2B5EF4-FFF2-40B4-BE49-F238E27FC236}">
                <a16:creationId xmlns:a16="http://schemas.microsoft.com/office/drawing/2014/main" id="{50E5D802-AA8A-004B-A508-F2849B715FF2}"/>
              </a:ext>
            </a:extLst>
          </p:cNvPr>
          <p:cNvSpPr>
            <a:spLocks noGrp="1" noChangeArrowheads="1"/>
          </p:cNvSpPr>
          <p:nvPr>
            <p:ph type="title"/>
          </p:nvPr>
        </p:nvSpPr>
        <p:spPr/>
        <p:txBody>
          <a:bodyPr/>
          <a:lstStyle/>
          <a:p>
            <a:pPr eaLnBrk="1" hangingPunct="1"/>
            <a:r>
              <a:rPr lang="en-US" altLang="en-US" sz="4000" dirty="0">
                <a:ea typeface="ＭＳ Ｐゴシック" panose="020B0600070205080204" pitchFamily="34" charset="-128"/>
              </a:rPr>
              <a:t>ARM1 Processor</a:t>
            </a:r>
          </a:p>
        </p:txBody>
      </p:sp>
      <p:sp>
        <p:nvSpPr>
          <p:cNvPr id="96260" name="Rectangle 3">
            <a:extLst>
              <a:ext uri="{FF2B5EF4-FFF2-40B4-BE49-F238E27FC236}">
                <a16:creationId xmlns:a16="http://schemas.microsoft.com/office/drawing/2014/main" id="{9B69F66F-0F82-0C4A-B8B8-2F7F2F540E7A}"/>
              </a:ext>
            </a:extLst>
          </p:cNvPr>
          <p:cNvSpPr>
            <a:spLocks noGrp="1" noChangeArrowheads="1"/>
          </p:cNvSpPr>
          <p:nvPr>
            <p:ph type="body" idx="1"/>
          </p:nvPr>
        </p:nvSpPr>
        <p:spPr/>
        <p:txBody>
          <a:bodyPr/>
          <a:lstStyle/>
          <a:p>
            <a:pPr eaLnBrk="1" hangingPunct="1">
              <a:lnSpc>
                <a:spcPct val="90000"/>
              </a:lnSpc>
              <a:defRPr/>
            </a:pPr>
            <a:r>
              <a:rPr lang="en-US" altLang="en-US" dirty="0">
                <a:solidFill>
                  <a:srgbClr val="000000"/>
                </a:solidFill>
                <a:ea typeface="ＭＳ Ｐゴシック" panose="020B0600070205080204" pitchFamily="34" charset="-128"/>
              </a:rPr>
              <a:t>1st generation ARM chip (1985)</a:t>
            </a:r>
          </a:p>
          <a:p>
            <a:pPr eaLnBrk="1" hangingPunct="1">
              <a:lnSpc>
                <a:spcPct val="90000"/>
              </a:lnSpc>
              <a:defRPr/>
            </a:pPr>
            <a:r>
              <a:rPr lang="en-US" altLang="en-US" dirty="0">
                <a:solidFill>
                  <a:srgbClr val="000000"/>
                </a:solidFill>
                <a:ea typeface="ＭＳ Ｐゴシック" panose="020B0600070205080204" pitchFamily="34" charset="-128"/>
              </a:rPr>
              <a:t>24,800 transistors</a:t>
            </a:r>
          </a:p>
          <a:p>
            <a:pPr eaLnBrk="1" hangingPunct="1">
              <a:lnSpc>
                <a:spcPct val="90000"/>
              </a:lnSpc>
              <a:defRPr/>
            </a:pPr>
            <a:r>
              <a:rPr lang="en-US" altLang="en-US" dirty="0">
                <a:solidFill>
                  <a:srgbClr val="000000"/>
                </a:solidFill>
                <a:ea typeface="ＭＳ Ｐゴシック" panose="020B0600070205080204" pitchFamily="34" charset="-128"/>
              </a:rPr>
              <a:t>3-stage pipeline</a:t>
            </a:r>
          </a:p>
          <a:p>
            <a:pPr eaLnBrk="1" hangingPunct="1">
              <a:lnSpc>
                <a:spcPct val="90000"/>
              </a:lnSpc>
              <a:defRPr/>
            </a:pPr>
            <a:r>
              <a:rPr lang="en-US" altLang="en-US" dirty="0">
                <a:solidFill>
                  <a:srgbClr val="000000"/>
                </a:solidFill>
                <a:ea typeface="ＭＳ Ｐゴシック" panose="020B0600070205080204" pitchFamily="34" charset="-128"/>
              </a:rPr>
              <a:t>8 MHz</a:t>
            </a:r>
          </a:p>
          <a:p>
            <a:pPr eaLnBrk="1" hangingPunct="1">
              <a:lnSpc>
                <a:spcPct val="90000"/>
              </a:lnSpc>
              <a:defRPr/>
            </a:pPr>
            <a:r>
              <a:rPr lang="en-US" altLang="en-US" dirty="0">
                <a:solidFill>
                  <a:srgbClr val="000000"/>
                </a:solidFill>
                <a:ea typeface="ＭＳ Ｐゴシック" panose="020B0600070205080204" pitchFamily="34" charset="-128"/>
              </a:rPr>
              <a:t>3 </a:t>
            </a:r>
            <a:r>
              <a:rPr lang="en-US" altLang="en-US" dirty="0">
                <a:solidFill>
                  <a:srgbClr val="000000"/>
                </a:solidFill>
                <a:latin typeface="Symbol" pitchFamily="2" charset="2"/>
                <a:ea typeface="ＭＳ Ｐゴシック" panose="020B0600070205080204" pitchFamily="34" charset="-128"/>
              </a:rPr>
              <a:t>m</a:t>
            </a:r>
            <a:r>
              <a:rPr lang="en-US" altLang="en-US" dirty="0">
                <a:solidFill>
                  <a:srgbClr val="000000"/>
                </a:solidFill>
                <a:ea typeface="ＭＳ Ｐゴシック" panose="020B0600070205080204" pitchFamily="34" charset="-128"/>
              </a:rPr>
              <a:t>m process</a:t>
            </a:r>
          </a:p>
          <a:p>
            <a:pPr eaLnBrk="1" hangingPunct="1">
              <a:lnSpc>
                <a:spcPct val="90000"/>
              </a:lnSpc>
              <a:defRPr/>
            </a:pPr>
            <a:r>
              <a:rPr lang="en-US" altLang="en-US" dirty="0">
                <a:solidFill>
                  <a:srgbClr val="000000"/>
                </a:solidFill>
                <a:ea typeface="ＭＳ Ｐゴシック" panose="020B0600070205080204" pitchFamily="34" charset="-128"/>
              </a:rPr>
              <a:t>49 mm</a:t>
            </a:r>
            <a:r>
              <a:rPr lang="en-US" altLang="en-US" baseline="30000" dirty="0">
                <a:solidFill>
                  <a:srgbClr val="000000"/>
                </a:solidFill>
                <a:ea typeface="ＭＳ Ｐゴシック" panose="020B0600070205080204" pitchFamily="34" charset="-128"/>
              </a:rPr>
              <a:t>2</a:t>
            </a:r>
          </a:p>
          <a:p>
            <a:pPr eaLnBrk="1" hangingPunct="1">
              <a:lnSpc>
                <a:spcPct val="90000"/>
              </a:lnSpc>
              <a:defRPr/>
            </a:pPr>
            <a:r>
              <a:rPr lang="en-US" altLang="en-US" dirty="0">
                <a:solidFill>
                  <a:srgbClr val="000000"/>
                </a:solidFill>
                <a:ea typeface="ＭＳ Ｐゴシック" panose="020B0600070205080204" pitchFamily="34" charset="-128"/>
              </a:rPr>
              <a:t>82-pin PLCC package</a:t>
            </a:r>
          </a:p>
          <a:p>
            <a:pPr eaLnBrk="1" hangingPunct="1">
              <a:lnSpc>
                <a:spcPct val="90000"/>
              </a:lnSpc>
              <a:defRPr/>
            </a:pPr>
            <a:r>
              <a:rPr lang="en-US" altLang="en-US" dirty="0">
                <a:solidFill>
                  <a:srgbClr val="000000"/>
                </a:solidFill>
                <a:ea typeface="ＭＳ Ｐゴシック" panose="020B0600070205080204" pitchFamily="34" charset="-128"/>
              </a:rPr>
              <a:t>Average power = 0.1 W</a:t>
            </a:r>
          </a:p>
          <a:p>
            <a:pPr eaLnBrk="1" hangingPunct="1">
              <a:lnSpc>
                <a:spcPct val="90000"/>
              </a:lnSpc>
              <a:defRPr/>
            </a:pPr>
            <a:r>
              <a:rPr lang="en-US" altLang="en-US" dirty="0">
                <a:solidFill>
                  <a:srgbClr val="000000"/>
                </a:solidFill>
                <a:ea typeface="ＭＳ Ｐゴシック" panose="020B0600070205080204" pitchFamily="34" charset="-128"/>
              </a:rPr>
              <a:t>2-phase nonoverlapping </a:t>
            </a:r>
          </a:p>
          <a:p>
            <a:pPr marL="0" indent="0">
              <a:lnSpc>
                <a:spcPct val="90000"/>
              </a:lnSpc>
              <a:buNone/>
              <a:defRPr/>
            </a:pPr>
            <a:r>
              <a:rPr lang="en-US" altLang="en-US" dirty="0">
                <a:solidFill>
                  <a:srgbClr val="000000"/>
                </a:solidFill>
                <a:ea typeface="ＭＳ Ｐゴシック" panose="020B0600070205080204" pitchFamily="34" charset="-128"/>
              </a:rPr>
              <a:t>	clocks</a:t>
            </a:r>
          </a:p>
          <a:p>
            <a:pPr eaLnBrk="1" hangingPunct="1">
              <a:lnSpc>
                <a:spcPct val="90000"/>
              </a:lnSpc>
              <a:defRPr/>
            </a:pPr>
            <a:r>
              <a:rPr lang="en-US" altLang="en-US" dirty="0">
                <a:solidFill>
                  <a:srgbClr val="000000"/>
                </a:solidFill>
                <a:ea typeface="ＭＳ Ｐゴシック" panose="020B0600070205080204" pitchFamily="34" charset="-128"/>
              </a:rPr>
              <a:t>Built for Acorn Computer</a:t>
            </a:r>
          </a:p>
          <a:p>
            <a:pPr eaLnBrk="1" hangingPunct="1">
              <a:lnSpc>
                <a:spcPct val="90000"/>
              </a:lnSpc>
              <a:defRPr/>
            </a:pPr>
            <a:endParaRPr lang="en-US" altLang="en-US" dirty="0">
              <a:solidFill>
                <a:srgbClr val="000000"/>
              </a:solidFill>
              <a:ea typeface="ＭＳ Ｐゴシック" panose="020B0600070205080204" pitchFamily="34" charset="-128"/>
            </a:endParaRPr>
          </a:p>
          <a:p>
            <a:pPr eaLnBrk="1" hangingPunct="1">
              <a:lnSpc>
                <a:spcPct val="90000"/>
              </a:lnSpc>
              <a:defRPr/>
            </a:pPr>
            <a:endParaRPr lang="en-US" altLang="en-US" dirty="0">
              <a:solidFill>
                <a:srgbClr val="000000"/>
              </a:solidFill>
              <a:ea typeface="ＭＳ Ｐゴシック" panose="020B0600070205080204" pitchFamily="34" charset="-128"/>
            </a:endParaRPr>
          </a:p>
        </p:txBody>
      </p:sp>
      <p:sp>
        <p:nvSpPr>
          <p:cNvPr id="92165" name="Rectangle 6">
            <a:extLst>
              <a:ext uri="{FF2B5EF4-FFF2-40B4-BE49-F238E27FC236}">
                <a16:creationId xmlns:a16="http://schemas.microsoft.com/office/drawing/2014/main" id="{377C3B67-49DD-9947-89BD-92BE262F2C93}"/>
              </a:ext>
            </a:extLst>
          </p:cNvPr>
          <p:cNvSpPr>
            <a:spLocks noChangeArrowheads="1"/>
          </p:cNvSpPr>
          <p:nvPr/>
        </p:nvSpPr>
        <p:spPr bwMode="auto">
          <a:xfrm>
            <a:off x="7542214" y="5791200"/>
            <a:ext cx="10699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900" dirty="0"/>
              <a:t>© 1985 ARM Ltd.</a:t>
            </a:r>
          </a:p>
        </p:txBody>
      </p:sp>
      <p:pic>
        <p:nvPicPr>
          <p:cNvPr id="92166" name="Picture 2">
            <a:extLst>
              <a:ext uri="{FF2B5EF4-FFF2-40B4-BE49-F238E27FC236}">
                <a16:creationId xmlns:a16="http://schemas.microsoft.com/office/drawing/2014/main" id="{DDEBE1B2-8BC7-F241-885C-2873ACBB42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3826" y="1981200"/>
            <a:ext cx="3508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72330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EEF9AEFB-282B-F84A-BFE1-D8207590EFBD}"/>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Coping with Complexity</a:t>
            </a:r>
          </a:p>
        </p:txBody>
      </p:sp>
      <p:sp>
        <p:nvSpPr>
          <p:cNvPr id="22532" name="Rectangle 3">
            <a:extLst>
              <a:ext uri="{FF2B5EF4-FFF2-40B4-BE49-F238E27FC236}">
                <a16:creationId xmlns:a16="http://schemas.microsoft.com/office/drawing/2014/main" id="{9B0D7968-5423-A643-BEFA-DB330D42C0B9}"/>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How to design System-on-Chip?</a:t>
            </a:r>
          </a:p>
          <a:p>
            <a:pPr lvl="1" eaLnBrk="1" hangingPunct="1"/>
            <a:r>
              <a:rPr lang="en-US" altLang="en-US" dirty="0">
                <a:ea typeface="ＭＳ Ｐゴシック" panose="020B0600070205080204" pitchFamily="34" charset="-128"/>
              </a:rPr>
              <a:t>Many millions (even billions!) of transistors</a:t>
            </a:r>
          </a:p>
          <a:p>
            <a:pPr lvl="1" eaLnBrk="1" hangingPunct="1"/>
            <a:r>
              <a:rPr lang="en-US" altLang="en-US" dirty="0">
                <a:ea typeface="ＭＳ Ｐゴシック" panose="020B0600070205080204" pitchFamily="34" charset="-128"/>
              </a:rPr>
              <a:t>Tens to hundreds of engineers</a:t>
            </a:r>
          </a:p>
          <a:p>
            <a:pPr eaLnBrk="1" hangingPunct="1"/>
            <a:r>
              <a:rPr lang="en-US" altLang="en-US" dirty="0">
                <a:ea typeface="ＭＳ Ｐゴシック" panose="020B0600070205080204" pitchFamily="34" charset="-128"/>
              </a:rPr>
              <a:t>Structured Design</a:t>
            </a:r>
          </a:p>
          <a:p>
            <a:pPr eaLnBrk="1" hangingPunct="1"/>
            <a:r>
              <a:rPr lang="en-US" altLang="en-US" dirty="0">
                <a:ea typeface="ＭＳ Ｐゴシック" panose="020B0600070205080204" pitchFamily="34" charset="-128"/>
              </a:rPr>
              <a:t>Design Partitioning</a:t>
            </a:r>
          </a:p>
        </p:txBody>
      </p:sp>
    </p:spTree>
    <p:extLst>
      <p:ext uri="{BB962C8B-B14F-4D97-AF65-F5344CB8AC3E}">
        <p14:creationId xmlns:p14="http://schemas.microsoft.com/office/powerpoint/2010/main" val="2901228096"/>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a:extLst>
              <a:ext uri="{FF2B5EF4-FFF2-40B4-BE49-F238E27FC236}">
                <a16:creationId xmlns:a16="http://schemas.microsoft.com/office/drawing/2014/main" id="{183206A2-CA1B-D847-B9DD-664BF9C8A787}"/>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Structured Design</a:t>
            </a:r>
          </a:p>
        </p:txBody>
      </p:sp>
      <p:sp>
        <p:nvSpPr>
          <p:cNvPr id="24580" name="Rectangle 3">
            <a:extLst>
              <a:ext uri="{FF2B5EF4-FFF2-40B4-BE49-F238E27FC236}">
                <a16:creationId xmlns:a16="http://schemas.microsoft.com/office/drawing/2014/main" id="{982AE545-851B-6348-9992-F0EED4E7C7C6}"/>
              </a:ext>
            </a:extLst>
          </p:cNvPr>
          <p:cNvSpPr>
            <a:spLocks noGrp="1" noChangeArrowheads="1"/>
          </p:cNvSpPr>
          <p:nvPr>
            <p:ph type="body" idx="1"/>
          </p:nvPr>
        </p:nvSpPr>
        <p:spPr/>
        <p:txBody>
          <a:bodyPr/>
          <a:lstStyle/>
          <a:p>
            <a:pPr eaLnBrk="1" hangingPunct="1"/>
            <a:r>
              <a:rPr lang="en-US" altLang="en-US" b="1" dirty="0">
                <a:solidFill>
                  <a:srgbClr val="000000"/>
                </a:solidFill>
                <a:ea typeface="ＭＳ Ｐゴシック" panose="020B0600070205080204" pitchFamily="34" charset="-128"/>
              </a:rPr>
              <a:t>Hierarchy</a:t>
            </a:r>
            <a:r>
              <a:rPr lang="en-US" altLang="en-US" dirty="0">
                <a:solidFill>
                  <a:srgbClr val="000000"/>
                </a:solidFill>
                <a:ea typeface="ＭＳ Ｐゴシック" panose="020B0600070205080204" pitchFamily="34" charset="-128"/>
              </a:rPr>
              <a:t>: Divide and Conquer</a:t>
            </a:r>
          </a:p>
          <a:p>
            <a:pPr lvl="1" eaLnBrk="1" hangingPunct="1"/>
            <a:r>
              <a:rPr lang="en-US" altLang="en-US" dirty="0">
                <a:solidFill>
                  <a:srgbClr val="000000"/>
                </a:solidFill>
                <a:ea typeface="ＭＳ Ｐゴシック" panose="020B0600070205080204" pitchFamily="34" charset="-128"/>
              </a:rPr>
              <a:t>Recursively system into modules</a:t>
            </a:r>
          </a:p>
          <a:p>
            <a:pPr eaLnBrk="1" hangingPunct="1"/>
            <a:r>
              <a:rPr lang="en-US" altLang="en-US" b="1" dirty="0">
                <a:solidFill>
                  <a:srgbClr val="000000"/>
                </a:solidFill>
                <a:ea typeface="ＭＳ Ｐゴシック" panose="020B0600070205080204" pitchFamily="34" charset="-128"/>
              </a:rPr>
              <a:t>Regularity</a:t>
            </a:r>
          </a:p>
          <a:p>
            <a:pPr lvl="1" eaLnBrk="1" hangingPunct="1"/>
            <a:r>
              <a:rPr lang="en-US" altLang="en-US" dirty="0">
                <a:solidFill>
                  <a:srgbClr val="000000"/>
                </a:solidFill>
                <a:ea typeface="ＭＳ Ｐゴシック" panose="020B0600070205080204" pitchFamily="34" charset="-128"/>
              </a:rPr>
              <a:t>Reuse modules wherever possible</a:t>
            </a:r>
          </a:p>
          <a:p>
            <a:pPr lvl="1" eaLnBrk="1" hangingPunct="1"/>
            <a:r>
              <a:rPr lang="en-US" altLang="en-US" dirty="0">
                <a:solidFill>
                  <a:srgbClr val="000000"/>
                </a:solidFill>
                <a:ea typeface="ＭＳ Ｐゴシック" panose="020B0600070205080204" pitchFamily="34" charset="-128"/>
              </a:rPr>
              <a:t>E.g., standard cell library</a:t>
            </a:r>
          </a:p>
          <a:p>
            <a:pPr eaLnBrk="1" hangingPunct="1"/>
            <a:r>
              <a:rPr lang="en-US" altLang="en-US" b="1" dirty="0">
                <a:solidFill>
                  <a:srgbClr val="000000"/>
                </a:solidFill>
                <a:ea typeface="ＭＳ Ｐゴシック" panose="020B0600070205080204" pitchFamily="34" charset="-128"/>
              </a:rPr>
              <a:t>Modularity</a:t>
            </a:r>
            <a:r>
              <a:rPr lang="en-US" altLang="en-US" dirty="0">
                <a:solidFill>
                  <a:srgbClr val="000000"/>
                </a:solidFill>
                <a:ea typeface="ＭＳ Ｐゴシック" panose="020B0600070205080204" pitchFamily="34" charset="-128"/>
              </a:rPr>
              <a:t>: well-formed interfaces</a:t>
            </a:r>
          </a:p>
          <a:p>
            <a:pPr lvl="1" eaLnBrk="1" hangingPunct="1"/>
            <a:r>
              <a:rPr lang="en-US" altLang="en-US" dirty="0">
                <a:solidFill>
                  <a:srgbClr val="000000"/>
                </a:solidFill>
                <a:ea typeface="ＭＳ Ｐゴシック" panose="020B0600070205080204" pitchFamily="34" charset="-128"/>
              </a:rPr>
              <a:t>Allows modules to be treated as black boxes</a:t>
            </a:r>
          </a:p>
          <a:p>
            <a:pPr eaLnBrk="1" hangingPunct="1"/>
            <a:r>
              <a:rPr lang="en-US" altLang="en-US" b="1" dirty="0">
                <a:solidFill>
                  <a:srgbClr val="000000"/>
                </a:solidFill>
                <a:ea typeface="ＭＳ Ｐゴシック" panose="020B0600070205080204" pitchFamily="34" charset="-128"/>
              </a:rPr>
              <a:t>Locality</a:t>
            </a:r>
          </a:p>
          <a:p>
            <a:pPr lvl="1" eaLnBrk="1" hangingPunct="1"/>
            <a:r>
              <a:rPr lang="en-US" altLang="en-US" dirty="0">
                <a:solidFill>
                  <a:srgbClr val="000000"/>
                </a:solidFill>
                <a:ea typeface="ＭＳ Ｐゴシック" panose="020B0600070205080204" pitchFamily="34" charset="-128"/>
              </a:rPr>
              <a:t>Physical and temporal</a:t>
            </a:r>
          </a:p>
        </p:txBody>
      </p:sp>
    </p:spTree>
    <p:extLst>
      <p:ext uri="{BB962C8B-B14F-4D97-AF65-F5344CB8AC3E}">
        <p14:creationId xmlns:p14="http://schemas.microsoft.com/office/powerpoint/2010/main" val="1546035842"/>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0F2F3219-E320-5142-BC22-D501D27008FE}"/>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Design Partitioning</a:t>
            </a:r>
          </a:p>
        </p:txBody>
      </p:sp>
      <p:sp>
        <p:nvSpPr>
          <p:cNvPr id="26628" name="Rectangle 3">
            <a:extLst>
              <a:ext uri="{FF2B5EF4-FFF2-40B4-BE49-F238E27FC236}">
                <a16:creationId xmlns:a16="http://schemas.microsoft.com/office/drawing/2014/main" id="{7334BFDB-F8A3-194A-A8F0-D61B203DB0AA}"/>
              </a:ext>
            </a:extLst>
          </p:cNvPr>
          <p:cNvSpPr>
            <a:spLocks noGrp="1" noChangeArrowheads="1"/>
          </p:cNvSpPr>
          <p:nvPr>
            <p:ph type="body" idx="1"/>
          </p:nvPr>
        </p:nvSpPr>
        <p:spPr/>
        <p:txBody>
          <a:bodyPr/>
          <a:lstStyle/>
          <a:p>
            <a:pPr eaLnBrk="1" hangingPunct="1">
              <a:lnSpc>
                <a:spcPct val="90000"/>
              </a:lnSpc>
            </a:pPr>
            <a:r>
              <a:rPr lang="en-US" altLang="en-US" b="1" dirty="0">
                <a:ea typeface="ＭＳ Ｐゴシック" panose="020B0600070205080204" pitchFamily="34" charset="-128"/>
              </a:rPr>
              <a:t>Architecture</a:t>
            </a:r>
            <a:r>
              <a:rPr lang="en-US" altLang="en-US" dirty="0">
                <a:ea typeface="ＭＳ Ｐゴシック" panose="020B0600070205080204" pitchFamily="34" charset="-128"/>
              </a:rPr>
              <a:t>: User</a:t>
            </a:r>
            <a:r>
              <a:rPr lang="en-US" altLang="en-US" dirty="0">
                <a:solidFill>
                  <a:schemeClr val="tx1"/>
                </a:solidFill>
                <a:ea typeface="ＭＳ Ｐゴシック" panose="020B0600070205080204" pitchFamily="34" charset="-128"/>
              </a:rPr>
              <a:t>’</a:t>
            </a:r>
            <a:r>
              <a:rPr lang="en-US" altLang="ja-JP" dirty="0">
                <a:ea typeface="ＭＳ Ｐゴシック" panose="020B0600070205080204" pitchFamily="34" charset="-128"/>
              </a:rPr>
              <a:t>s perspective, what does it do?</a:t>
            </a:r>
          </a:p>
          <a:p>
            <a:pPr lvl="1" eaLnBrk="1" hangingPunct="1">
              <a:lnSpc>
                <a:spcPct val="90000"/>
              </a:lnSpc>
            </a:pPr>
            <a:r>
              <a:rPr lang="en-US" altLang="en-US" dirty="0">
                <a:ea typeface="ＭＳ Ｐゴシック" panose="020B0600070205080204" pitchFamily="34" charset="-128"/>
              </a:rPr>
              <a:t>Instruction set, registers</a:t>
            </a:r>
          </a:p>
          <a:p>
            <a:pPr lvl="1" eaLnBrk="1" hangingPunct="1">
              <a:lnSpc>
                <a:spcPct val="90000"/>
              </a:lnSpc>
            </a:pPr>
            <a:r>
              <a:rPr lang="en-US" altLang="en-US" dirty="0">
                <a:ea typeface="ＭＳ Ｐゴシック" panose="020B0600070205080204" pitchFamily="34" charset="-128"/>
              </a:rPr>
              <a:t>ARM, MIPS, x86, Alpha, PIC, RISC-V, …</a:t>
            </a:r>
          </a:p>
          <a:p>
            <a:pPr eaLnBrk="1" hangingPunct="1">
              <a:lnSpc>
                <a:spcPct val="90000"/>
              </a:lnSpc>
            </a:pPr>
            <a:r>
              <a:rPr lang="en-US" altLang="en-US" b="1" dirty="0">
                <a:ea typeface="ＭＳ Ｐゴシック" panose="020B0600070205080204" pitchFamily="34" charset="-128"/>
              </a:rPr>
              <a:t>Microarchitecture</a:t>
            </a:r>
          </a:p>
          <a:p>
            <a:pPr lvl="1" eaLnBrk="1" hangingPunct="1">
              <a:lnSpc>
                <a:spcPct val="90000"/>
              </a:lnSpc>
            </a:pPr>
            <a:r>
              <a:rPr lang="en-US" altLang="en-US" dirty="0">
                <a:ea typeface="ＭＳ Ｐゴシック" panose="020B0600070205080204" pitchFamily="34" charset="-128"/>
              </a:rPr>
              <a:t>Single cycle, multicycle, pipelined, superscalar?</a:t>
            </a:r>
          </a:p>
          <a:p>
            <a:pPr eaLnBrk="1" hangingPunct="1">
              <a:lnSpc>
                <a:spcPct val="90000"/>
              </a:lnSpc>
            </a:pPr>
            <a:r>
              <a:rPr lang="en-US" altLang="en-US" b="1" dirty="0">
                <a:ea typeface="ＭＳ Ｐゴシック" panose="020B0600070205080204" pitchFamily="34" charset="-128"/>
              </a:rPr>
              <a:t>Logic</a:t>
            </a:r>
            <a:r>
              <a:rPr lang="en-US" altLang="en-US" dirty="0">
                <a:ea typeface="ＭＳ Ｐゴシック" panose="020B0600070205080204" pitchFamily="34" charset="-128"/>
              </a:rPr>
              <a:t>: how are functional blocks constructed</a:t>
            </a:r>
          </a:p>
          <a:p>
            <a:pPr lvl="1" eaLnBrk="1" hangingPunct="1">
              <a:lnSpc>
                <a:spcPct val="90000"/>
              </a:lnSpc>
            </a:pPr>
            <a:r>
              <a:rPr lang="en-US" altLang="en-US" dirty="0">
                <a:ea typeface="ＭＳ Ｐゴシック" panose="020B0600070205080204" pitchFamily="34" charset="-128"/>
              </a:rPr>
              <a:t>Ripple carry, carry lookahead, carry select adders</a:t>
            </a:r>
          </a:p>
          <a:p>
            <a:pPr eaLnBrk="1" hangingPunct="1">
              <a:lnSpc>
                <a:spcPct val="90000"/>
              </a:lnSpc>
            </a:pPr>
            <a:r>
              <a:rPr lang="en-US" altLang="en-US" b="1" dirty="0">
                <a:ea typeface="ＭＳ Ｐゴシック" panose="020B0600070205080204" pitchFamily="34" charset="-128"/>
              </a:rPr>
              <a:t>Circuit</a:t>
            </a:r>
            <a:r>
              <a:rPr lang="en-US" altLang="en-US" dirty="0">
                <a:ea typeface="ＭＳ Ｐゴシック" panose="020B0600070205080204" pitchFamily="34" charset="-128"/>
              </a:rPr>
              <a:t>:  how are transistors used</a:t>
            </a:r>
          </a:p>
          <a:p>
            <a:pPr lvl="1" eaLnBrk="1" hangingPunct="1">
              <a:lnSpc>
                <a:spcPct val="90000"/>
              </a:lnSpc>
            </a:pPr>
            <a:r>
              <a:rPr lang="en-US" altLang="en-US" dirty="0">
                <a:ea typeface="ＭＳ Ｐゴシック" panose="020B0600070205080204" pitchFamily="34" charset="-128"/>
              </a:rPr>
              <a:t>Complementary CMOS, pass transistors, domino</a:t>
            </a:r>
          </a:p>
          <a:p>
            <a:pPr eaLnBrk="1" hangingPunct="1">
              <a:lnSpc>
                <a:spcPct val="90000"/>
              </a:lnSpc>
            </a:pPr>
            <a:r>
              <a:rPr lang="en-US" altLang="en-US" b="1" dirty="0">
                <a:ea typeface="ＭＳ Ｐゴシック" panose="020B0600070205080204" pitchFamily="34" charset="-128"/>
              </a:rPr>
              <a:t>Physical</a:t>
            </a:r>
            <a:r>
              <a:rPr lang="en-US" altLang="en-US" dirty="0">
                <a:ea typeface="ＭＳ Ｐゴシック" panose="020B0600070205080204" pitchFamily="34" charset="-128"/>
              </a:rPr>
              <a:t>: chip layout</a:t>
            </a:r>
          </a:p>
          <a:p>
            <a:pPr lvl="1" eaLnBrk="1" hangingPunct="1">
              <a:lnSpc>
                <a:spcPct val="90000"/>
              </a:lnSpc>
            </a:pPr>
            <a:r>
              <a:rPr lang="en-US" altLang="en-US" dirty="0">
                <a:ea typeface="ＭＳ Ｐゴシック" panose="020B0600070205080204" pitchFamily="34" charset="-128"/>
              </a:rPr>
              <a:t>Datapaths, memories, random logic</a:t>
            </a:r>
          </a:p>
        </p:txBody>
      </p:sp>
    </p:spTree>
    <p:extLst>
      <p:ext uri="{BB962C8B-B14F-4D97-AF65-F5344CB8AC3E}">
        <p14:creationId xmlns:p14="http://schemas.microsoft.com/office/powerpoint/2010/main" val="3188152650"/>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6FB292DE-C2BA-5C44-B8E2-0540624EAFBB}"/>
              </a:ext>
            </a:extLst>
          </p:cNvPr>
          <p:cNvSpPr>
            <a:spLocks noGrp="1" noChangeArrowheads="1"/>
          </p:cNvSpPr>
          <p:nvPr>
            <p:ph type="title"/>
          </p:nvPr>
        </p:nvSpPr>
        <p:spPr/>
        <p:txBody>
          <a:bodyPr/>
          <a:lstStyle/>
          <a:p>
            <a:pPr eaLnBrk="1" hangingPunct="1"/>
            <a:r>
              <a:rPr lang="en-US" altLang="en-US" dirty="0">
                <a:ea typeface="ＭＳ Ｐゴシック"/>
              </a:rPr>
              <a:t>Simplified Architecture</a:t>
            </a:r>
          </a:p>
        </p:txBody>
      </p:sp>
      <p:sp>
        <p:nvSpPr>
          <p:cNvPr id="30724" name="Rectangle 3">
            <a:extLst>
              <a:ext uri="{FF2B5EF4-FFF2-40B4-BE49-F238E27FC236}">
                <a16:creationId xmlns:a16="http://schemas.microsoft.com/office/drawing/2014/main" id="{9E57BA91-4F4C-EC4B-9EC7-1642D7D18996}"/>
              </a:ext>
            </a:extLst>
          </p:cNvPr>
          <p:cNvSpPr>
            <a:spLocks noGrp="1" noChangeArrowheads="1"/>
          </p:cNvSpPr>
          <p:nvPr>
            <p:ph type="body" idx="1"/>
          </p:nvPr>
        </p:nvSpPr>
        <p:spPr/>
        <p:txBody>
          <a:bodyPr vert="horz" lIns="0" tIns="0" rIns="0" bIns="0" rtlCol="0" anchor="t">
            <a:noAutofit/>
          </a:bodyPr>
          <a:lstStyle/>
          <a:p>
            <a:r>
              <a:rPr lang="en-US" altLang="en-US" dirty="0">
                <a:solidFill>
                  <a:srgbClr val="000000"/>
                </a:solidFill>
                <a:ea typeface="ＭＳ Ｐゴシック"/>
              </a:rPr>
              <a:t>Example: simplified processor architecture</a:t>
            </a:r>
          </a:p>
          <a:p>
            <a:pPr marL="581025" lvl="1" indent="-166370" eaLnBrk="1" hangingPunct="1"/>
            <a:r>
              <a:rPr lang="en-US" altLang="en-US" dirty="0">
                <a:solidFill>
                  <a:srgbClr val="000000"/>
                </a:solidFill>
                <a:ea typeface="ＭＳ Ｐゴシック"/>
              </a:rPr>
              <a:t>Drawn from DDCA ARM Ed. (Harris &amp; Harris)</a:t>
            </a:r>
            <a:endParaRPr lang="en-US" altLang="en-US" dirty="0">
              <a:solidFill>
                <a:srgbClr val="000000"/>
              </a:solidFill>
              <a:ea typeface="ＭＳ Ｐゴシック"/>
              <a:cs typeface="Calibri"/>
            </a:endParaRPr>
          </a:p>
          <a:p>
            <a:pPr eaLnBrk="1" hangingPunct="1"/>
            <a:r>
              <a:rPr lang="en-US" altLang="en-US" dirty="0">
                <a:solidFill>
                  <a:srgbClr val="000000"/>
                </a:solidFill>
                <a:ea typeface="ＭＳ Ｐゴシック"/>
              </a:rPr>
              <a:t>ARM is a 32-bit architecture with 16 registers</a:t>
            </a:r>
          </a:p>
          <a:p>
            <a:pPr marL="581025" lvl="1" indent="-166370"/>
            <a:r>
              <a:rPr lang="en-US" altLang="en-US" dirty="0">
                <a:solidFill>
                  <a:srgbClr val="000000"/>
                </a:solidFill>
                <a:ea typeface="ＭＳ Ｐゴシック"/>
              </a:rPr>
              <a:t>Consider 8-bit subset using 8-bit datapath for simplified processor</a:t>
            </a:r>
            <a:endParaRPr lang="en-US" altLang="en-US" dirty="0">
              <a:solidFill>
                <a:srgbClr val="000000"/>
              </a:solidFill>
              <a:ea typeface="ＭＳ Ｐゴシック" panose="020B0600070205080204" pitchFamily="34" charset="-128"/>
              <a:cs typeface="Calibri"/>
            </a:endParaRPr>
          </a:p>
          <a:p>
            <a:pPr marL="581025" lvl="1" indent="-166370" eaLnBrk="1" hangingPunct="1"/>
            <a:r>
              <a:rPr lang="en-US" altLang="en-US" dirty="0">
                <a:solidFill>
                  <a:srgbClr val="000000"/>
                </a:solidFill>
                <a:ea typeface="ＭＳ Ｐゴシック"/>
              </a:rPr>
              <a:t>Only implement 8 registers (R0 - R7)</a:t>
            </a:r>
            <a:endParaRPr lang="en-US" altLang="en-US" dirty="0">
              <a:solidFill>
                <a:srgbClr val="000000"/>
              </a:solidFill>
              <a:ea typeface="ＭＳ Ｐゴシック"/>
              <a:cs typeface="Calibri"/>
            </a:endParaRPr>
          </a:p>
          <a:p>
            <a:pPr marL="581025" lvl="1" indent="-166370" eaLnBrk="1" hangingPunct="1"/>
            <a:r>
              <a:rPr lang="en-US" altLang="en-US" dirty="0">
                <a:solidFill>
                  <a:srgbClr val="000000"/>
                </a:solidFill>
                <a:ea typeface="ＭＳ Ｐゴシック"/>
              </a:rPr>
              <a:t>8-bit program counter in R7</a:t>
            </a:r>
            <a:endParaRPr lang="en-US" altLang="en-US" dirty="0">
              <a:solidFill>
                <a:srgbClr val="000000"/>
              </a:solidFill>
              <a:ea typeface="ＭＳ Ｐゴシック"/>
              <a:cs typeface="Calibri"/>
            </a:endParaRPr>
          </a:p>
          <a:p>
            <a:pPr eaLnBrk="1" hangingPunct="1"/>
            <a:r>
              <a:rPr lang="en-US" altLang="en-US" dirty="0">
                <a:solidFill>
                  <a:srgbClr val="000000"/>
                </a:solidFill>
                <a:ea typeface="ＭＳ Ｐゴシック"/>
              </a:rPr>
              <a:t>You’ll</a:t>
            </a:r>
            <a:r>
              <a:rPr lang="en-US" altLang="ja-JP" dirty="0">
                <a:solidFill>
                  <a:srgbClr val="000000"/>
                </a:solidFill>
                <a:ea typeface="ＭＳ Ｐゴシック"/>
              </a:rPr>
              <a:t> build this simplified processor in the labs</a:t>
            </a:r>
          </a:p>
          <a:p>
            <a:pPr marL="581025" lvl="1" indent="-166370" eaLnBrk="1" hangingPunct="1"/>
            <a:r>
              <a:rPr lang="en-US" altLang="en-US" dirty="0">
                <a:solidFill>
                  <a:srgbClr val="000000"/>
                </a:solidFill>
                <a:ea typeface="ＭＳ Ｐゴシック"/>
              </a:rPr>
              <a:t>Illustrate the key concepts in VLSI design</a:t>
            </a:r>
            <a:endParaRPr lang="en-US" altLang="en-US" dirty="0">
              <a:solidFill>
                <a:srgbClr val="000000"/>
              </a:solidFill>
              <a:ea typeface="ＭＳ Ｐゴシック"/>
              <a:cs typeface="Calibri"/>
            </a:endParaRPr>
          </a:p>
        </p:txBody>
      </p:sp>
    </p:spTree>
    <p:extLst>
      <p:ext uri="{BB962C8B-B14F-4D97-AF65-F5344CB8AC3E}">
        <p14:creationId xmlns:p14="http://schemas.microsoft.com/office/powerpoint/2010/main" val="2329548215"/>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7B44DD39-69E4-FE46-A382-5926BE29B2B7}"/>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Instruction Set</a:t>
            </a:r>
          </a:p>
        </p:txBody>
      </p:sp>
      <p:sp>
        <p:nvSpPr>
          <p:cNvPr id="6" name="Rectangle 3">
            <a:extLst>
              <a:ext uri="{FF2B5EF4-FFF2-40B4-BE49-F238E27FC236}">
                <a16:creationId xmlns:a16="http://schemas.microsoft.com/office/drawing/2014/main" id="{CE59C6D0-4AFB-7044-B3E9-EA8DA6CEBE59}"/>
              </a:ext>
            </a:extLst>
          </p:cNvPr>
          <p:cNvSpPr txBox="1">
            <a:spLocks noChangeArrowheads="1"/>
          </p:cNvSpPr>
          <p:nvPr/>
        </p:nvSpPr>
        <p:spPr bwMode="auto">
          <a:xfrm>
            <a:off x="2209800" y="15240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5613" indent="-455613" algn="l" rtl="0" eaLnBrk="0" fontAlgn="base" hangingPunct="0">
              <a:spcBef>
                <a:spcPct val="20000"/>
              </a:spcBef>
              <a:spcAft>
                <a:spcPct val="0"/>
              </a:spcAft>
              <a:buFont typeface="Wingdings" pitchFamily="2" charset="2"/>
              <a:buChar char="q"/>
              <a:defRPr sz="2400">
                <a:solidFill>
                  <a:schemeClr val="tx1"/>
                </a:solidFill>
                <a:latin typeface="+mn-lt"/>
                <a:ea typeface="ＭＳ Ｐゴシック" charset="0"/>
                <a:cs typeface="ＭＳ Ｐゴシック" charset="0"/>
              </a:defRPr>
            </a:lvl1pPr>
            <a:lvl2pPr marL="855663"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98563"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defRPr/>
            </a:pPr>
            <a:r>
              <a:rPr lang="en-US" altLang="en-US" kern="0" dirty="0">
                <a:solidFill>
                  <a:srgbClr val="000000"/>
                </a:solidFill>
                <a:ea typeface="ＭＳ Ｐゴシック" panose="020B0600070205080204" pitchFamily="34" charset="-128"/>
              </a:rPr>
              <a:t>Data Processing </a:t>
            </a:r>
          </a:p>
          <a:p>
            <a:pPr lvl="1" eaLnBrk="1" hangingPunct="1">
              <a:defRPr/>
            </a:pPr>
            <a:r>
              <a:rPr lang="en-US" altLang="en-US" kern="0" dirty="0">
                <a:solidFill>
                  <a:srgbClr val="000000"/>
                </a:solidFill>
                <a:ea typeface="ＭＳ Ｐゴシック" panose="020B0600070205080204" pitchFamily="34" charset="-128"/>
              </a:rPr>
              <a:t>ADD, SUB, AND, OR</a:t>
            </a:r>
          </a:p>
          <a:p>
            <a:pPr lvl="1" eaLnBrk="1" hangingPunct="1">
              <a:defRPr/>
            </a:pPr>
            <a:r>
              <a:rPr lang="en-US" altLang="en-US" kern="0" dirty="0">
                <a:solidFill>
                  <a:srgbClr val="000000"/>
                </a:solidFill>
                <a:ea typeface="ＭＳ Ｐゴシック" panose="020B0600070205080204" pitchFamily="34" charset="-128"/>
              </a:rPr>
              <a:t>Each accepts register/immediate 2nd sources</a:t>
            </a:r>
          </a:p>
          <a:p>
            <a:pPr eaLnBrk="1" hangingPunct="1">
              <a:buFont typeface="Arial" panose="020B0604020202020204" pitchFamily="34" charset="0"/>
              <a:buChar char="•"/>
              <a:defRPr/>
            </a:pPr>
            <a:r>
              <a:rPr lang="en-US" altLang="en-US" kern="0" dirty="0">
                <a:solidFill>
                  <a:srgbClr val="000000"/>
                </a:solidFill>
                <a:ea typeface="ＭＳ Ｐゴシック" panose="020B0600070205080204" pitchFamily="34" charset="-128"/>
              </a:rPr>
              <a:t>Memory</a:t>
            </a:r>
          </a:p>
          <a:p>
            <a:pPr lvl="1" eaLnBrk="1" hangingPunct="1">
              <a:defRPr/>
            </a:pPr>
            <a:r>
              <a:rPr lang="en-US" altLang="en-US" kern="0" dirty="0">
                <a:solidFill>
                  <a:srgbClr val="000000"/>
                </a:solidFill>
                <a:ea typeface="ＭＳ Ｐゴシック" panose="020B0600070205080204" pitchFamily="34" charset="-128"/>
              </a:rPr>
              <a:t>LDR, STR</a:t>
            </a:r>
          </a:p>
          <a:p>
            <a:pPr lvl="1" eaLnBrk="1" hangingPunct="1">
              <a:defRPr/>
            </a:pPr>
            <a:r>
              <a:rPr lang="en-US" altLang="en-US" kern="0" dirty="0">
                <a:solidFill>
                  <a:srgbClr val="000000"/>
                </a:solidFill>
                <a:ea typeface="ＭＳ Ｐゴシック" panose="020B0600070205080204" pitchFamily="34" charset="-128"/>
              </a:rPr>
              <a:t>Positive immediate offset</a:t>
            </a:r>
          </a:p>
          <a:p>
            <a:pPr eaLnBrk="1" hangingPunct="1">
              <a:buFont typeface="Arial" panose="020B0604020202020204" pitchFamily="34" charset="0"/>
              <a:buChar char="•"/>
              <a:defRPr/>
            </a:pPr>
            <a:r>
              <a:rPr lang="en-US" altLang="en-US" kern="0" dirty="0">
                <a:solidFill>
                  <a:srgbClr val="000000"/>
                </a:solidFill>
                <a:ea typeface="ＭＳ Ｐゴシック" panose="020B0600070205080204" pitchFamily="34" charset="-128"/>
              </a:rPr>
              <a:t>Branch</a:t>
            </a:r>
          </a:p>
          <a:p>
            <a:pPr lvl="1" eaLnBrk="1" hangingPunct="1">
              <a:defRPr/>
            </a:pPr>
            <a:r>
              <a:rPr lang="en-US" altLang="en-US" kern="0" dirty="0">
                <a:solidFill>
                  <a:srgbClr val="000000"/>
                </a:solidFill>
                <a:ea typeface="ＭＳ Ｐゴシック" panose="020B0600070205080204" pitchFamily="34" charset="-128"/>
              </a:rPr>
              <a:t>B</a:t>
            </a:r>
          </a:p>
        </p:txBody>
      </p:sp>
    </p:spTree>
    <p:extLst>
      <p:ext uri="{BB962C8B-B14F-4D97-AF65-F5344CB8AC3E}">
        <p14:creationId xmlns:p14="http://schemas.microsoft.com/office/powerpoint/2010/main" val="2055379681"/>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6909CEAC-8133-BB46-814B-E1779C28E8DA}"/>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Instruction Encoding</a:t>
            </a:r>
          </a:p>
        </p:txBody>
      </p:sp>
      <p:sp>
        <p:nvSpPr>
          <p:cNvPr id="34820" name="Rectangle 3">
            <a:extLst>
              <a:ext uri="{FF2B5EF4-FFF2-40B4-BE49-F238E27FC236}">
                <a16:creationId xmlns:a16="http://schemas.microsoft.com/office/drawing/2014/main" id="{3F3CD901-FF81-8149-800B-593D3647F11C}"/>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32-bit instruction encoding</a:t>
            </a:r>
          </a:p>
          <a:p>
            <a:pPr lvl="1" eaLnBrk="1" hangingPunct="1"/>
            <a:r>
              <a:rPr lang="en-US" altLang="en-US" dirty="0">
                <a:ea typeface="ＭＳ Ｐゴシック" panose="020B0600070205080204" pitchFamily="34" charset="-128"/>
              </a:rPr>
              <a:t>Requires four cycles to fetch on 8-bit datapath</a:t>
            </a:r>
          </a:p>
          <a:p>
            <a:r>
              <a:rPr lang="en-US" altLang="en-US" dirty="0">
                <a:ea typeface="ＭＳ Ｐゴシック" panose="020B0600070205080204" pitchFamily="34" charset="-128"/>
              </a:rPr>
              <a:t>Three instruction formats shown below</a:t>
            </a:r>
          </a:p>
          <a:p>
            <a:pPr lvl="1"/>
            <a:r>
              <a:rPr lang="en-US" altLang="en-US" dirty="0">
                <a:ea typeface="ＭＳ Ｐゴシック" panose="020B0600070205080204" pitchFamily="34" charset="-128"/>
              </a:rPr>
              <a:t>Distinguished by their op fields</a:t>
            </a:r>
          </a:p>
          <a:p>
            <a:pPr lvl="1"/>
            <a:r>
              <a:rPr lang="en-US" altLang="en-US" dirty="0">
                <a:ea typeface="ＭＳ Ｐゴシック" panose="020B0600070205080204" pitchFamily="34" charset="-128"/>
              </a:rPr>
              <a:t>Rd: destination register</a:t>
            </a:r>
          </a:p>
          <a:p>
            <a:pPr lvl="1"/>
            <a:r>
              <a:rPr lang="en-US" altLang="en-US" dirty="0">
                <a:ea typeface="ＭＳ Ｐゴシック" panose="020B0600070205080204" pitchFamily="34" charset="-128"/>
              </a:rPr>
              <a:t>Rn: first source register</a:t>
            </a:r>
          </a:p>
          <a:p>
            <a:pPr lvl="1"/>
            <a:r>
              <a:rPr lang="en-US" altLang="en-US" dirty="0">
                <a:ea typeface="ＭＳ Ｐゴシック" panose="020B0600070205080204" pitchFamily="34" charset="-128"/>
              </a:rPr>
              <a:t>Rm: second source register</a:t>
            </a:r>
          </a:p>
          <a:p>
            <a:pPr lvl="1"/>
            <a:r>
              <a:rPr lang="en-US" altLang="en-US" dirty="0">
                <a:ea typeface="ＭＳ Ｐゴシック" panose="020B0600070205080204" pitchFamily="34" charset="-128"/>
              </a:rPr>
              <a:t>Cond: conditional execution</a:t>
            </a:r>
          </a:p>
          <a:p>
            <a:pPr lvl="1"/>
            <a:r>
              <a:rPr lang="en-US" altLang="en-US" dirty="0">
                <a:ea typeface="ＭＳ Ｐゴシック" panose="020B0600070205080204" pitchFamily="34" charset="-128"/>
              </a:rPr>
              <a:t>Imm: immediate</a:t>
            </a:r>
          </a:p>
        </p:txBody>
      </p:sp>
      <p:sp>
        <p:nvSpPr>
          <p:cNvPr id="34821" name="Rectangle 5">
            <a:extLst>
              <a:ext uri="{FF2B5EF4-FFF2-40B4-BE49-F238E27FC236}">
                <a16:creationId xmlns:a16="http://schemas.microsoft.com/office/drawing/2014/main" id="{2ACD4BB6-9925-B54B-8186-5EE5C93B5964}"/>
              </a:ext>
            </a:extLst>
          </p:cNvPr>
          <p:cNvSpPr>
            <a:spLocks noChangeArrowheads="1"/>
          </p:cNvSpPr>
          <p:nvPr/>
        </p:nvSpPr>
        <p:spPr bwMode="auto">
          <a:xfrm>
            <a:off x="3562350" y="266700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dirty="0">
              <a:latin typeface="Times New Roman" panose="02020603050405020304" pitchFamily="18" charset="0"/>
            </a:endParaRPr>
          </a:p>
        </p:txBody>
      </p:sp>
      <p:pic>
        <p:nvPicPr>
          <p:cNvPr id="34822" name="Picture 7">
            <a:extLst>
              <a:ext uri="{FF2B5EF4-FFF2-40B4-BE49-F238E27FC236}">
                <a16:creationId xmlns:a16="http://schemas.microsoft.com/office/drawing/2014/main" id="{5858EC51-D57B-104D-9BFA-831A9E6F1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8713" y="2486025"/>
            <a:ext cx="7543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310F637-F051-F648-8E02-7D829B472F38}"/>
              </a:ext>
            </a:extLst>
          </p:cNvPr>
          <p:cNvGraphicFramePr>
            <a:graphicFrameLocks noGrp="1"/>
          </p:cNvGraphicFramePr>
          <p:nvPr>
            <p:extLst>
              <p:ext uri="{D42A27DB-BD31-4B8C-83A1-F6EECF244321}">
                <p14:modId xmlns:p14="http://schemas.microsoft.com/office/powerpoint/2010/main" val="2197009391"/>
              </p:ext>
            </p:extLst>
          </p:nvPr>
        </p:nvGraphicFramePr>
        <p:xfrm>
          <a:off x="9814132" y="3994467"/>
          <a:ext cx="1600200" cy="1849120"/>
        </p:xfrm>
        <a:graphic>
          <a:graphicData uri="http://schemas.openxmlformats.org/drawingml/2006/table">
            <a:tbl>
              <a:tblPr firstRow="1" bandRow="1">
                <a:tableStyleId>{21E4AEA4-8DFA-4A89-87EB-49C32662AFE0}</a:tableStyleId>
              </a:tblPr>
              <a:tblGrid>
                <a:gridCol w="800100">
                  <a:extLst>
                    <a:ext uri="{9D8B030D-6E8A-4147-A177-3AD203B41FA5}">
                      <a16:colId xmlns:a16="http://schemas.microsoft.com/office/drawing/2014/main" val="3657913019"/>
                    </a:ext>
                  </a:extLst>
                </a:gridCol>
                <a:gridCol w="800100">
                  <a:extLst>
                    <a:ext uri="{9D8B030D-6E8A-4147-A177-3AD203B41FA5}">
                      <a16:colId xmlns:a16="http://schemas.microsoft.com/office/drawing/2014/main" val="444309379"/>
                    </a:ext>
                  </a:extLst>
                </a:gridCol>
              </a:tblGrid>
              <a:tr h="161290">
                <a:tc>
                  <a:txBody>
                    <a:bodyPr/>
                    <a:lstStyle/>
                    <a:p>
                      <a:r>
                        <a:rPr lang="en-US" dirty="0"/>
                        <a:t>cmd</a:t>
                      </a:r>
                    </a:p>
                  </a:txBody>
                  <a:tcPr/>
                </a:tc>
                <a:tc>
                  <a:txBody>
                    <a:bodyPr/>
                    <a:lstStyle/>
                    <a:p>
                      <a:r>
                        <a:rPr lang="en-US" dirty="0"/>
                        <a:t>instr</a:t>
                      </a:r>
                    </a:p>
                  </a:txBody>
                  <a:tcPr/>
                </a:tc>
                <a:extLst>
                  <a:ext uri="{0D108BD9-81ED-4DB2-BD59-A6C34878D82A}">
                    <a16:rowId xmlns:a16="http://schemas.microsoft.com/office/drawing/2014/main" val="3226327769"/>
                  </a:ext>
                </a:extLst>
              </a:tr>
              <a:tr h="370840">
                <a:tc>
                  <a:txBody>
                    <a:bodyPr/>
                    <a:lstStyle/>
                    <a:p>
                      <a:r>
                        <a:rPr lang="en-US" dirty="0"/>
                        <a:t>0100</a:t>
                      </a:r>
                    </a:p>
                  </a:txBody>
                  <a:tcPr/>
                </a:tc>
                <a:tc>
                  <a:txBody>
                    <a:bodyPr/>
                    <a:lstStyle/>
                    <a:p>
                      <a:r>
                        <a:rPr lang="en-US" dirty="0"/>
                        <a:t>ADD</a:t>
                      </a:r>
                    </a:p>
                  </a:txBody>
                  <a:tcPr/>
                </a:tc>
                <a:extLst>
                  <a:ext uri="{0D108BD9-81ED-4DB2-BD59-A6C34878D82A}">
                    <a16:rowId xmlns:a16="http://schemas.microsoft.com/office/drawing/2014/main" val="1256616426"/>
                  </a:ext>
                </a:extLst>
              </a:tr>
              <a:tr h="370840">
                <a:tc>
                  <a:txBody>
                    <a:bodyPr/>
                    <a:lstStyle/>
                    <a:p>
                      <a:r>
                        <a:rPr lang="en-US" dirty="0"/>
                        <a:t>0010</a:t>
                      </a:r>
                    </a:p>
                  </a:txBody>
                  <a:tcPr/>
                </a:tc>
                <a:tc>
                  <a:txBody>
                    <a:bodyPr/>
                    <a:lstStyle/>
                    <a:p>
                      <a:r>
                        <a:rPr lang="en-US" dirty="0"/>
                        <a:t>SUB</a:t>
                      </a:r>
                    </a:p>
                  </a:txBody>
                  <a:tcPr/>
                </a:tc>
                <a:extLst>
                  <a:ext uri="{0D108BD9-81ED-4DB2-BD59-A6C34878D82A}">
                    <a16:rowId xmlns:a16="http://schemas.microsoft.com/office/drawing/2014/main" val="4056639950"/>
                  </a:ext>
                </a:extLst>
              </a:tr>
              <a:tr h="370840">
                <a:tc>
                  <a:txBody>
                    <a:bodyPr/>
                    <a:lstStyle/>
                    <a:p>
                      <a:r>
                        <a:rPr lang="en-US" dirty="0"/>
                        <a:t>0000</a:t>
                      </a:r>
                    </a:p>
                  </a:txBody>
                  <a:tcPr/>
                </a:tc>
                <a:tc>
                  <a:txBody>
                    <a:bodyPr/>
                    <a:lstStyle/>
                    <a:p>
                      <a:r>
                        <a:rPr lang="en-US" dirty="0"/>
                        <a:t>AND</a:t>
                      </a:r>
                    </a:p>
                  </a:txBody>
                  <a:tcPr/>
                </a:tc>
                <a:extLst>
                  <a:ext uri="{0D108BD9-81ED-4DB2-BD59-A6C34878D82A}">
                    <a16:rowId xmlns:a16="http://schemas.microsoft.com/office/drawing/2014/main" val="357960227"/>
                  </a:ext>
                </a:extLst>
              </a:tr>
              <a:tr h="370840">
                <a:tc>
                  <a:txBody>
                    <a:bodyPr/>
                    <a:lstStyle/>
                    <a:p>
                      <a:r>
                        <a:rPr lang="en-US" dirty="0"/>
                        <a:t>1100</a:t>
                      </a:r>
                    </a:p>
                  </a:txBody>
                  <a:tcPr/>
                </a:tc>
                <a:tc>
                  <a:txBody>
                    <a:bodyPr/>
                    <a:lstStyle/>
                    <a:p>
                      <a:r>
                        <a:rPr lang="en-US" dirty="0"/>
                        <a:t>OR</a:t>
                      </a:r>
                    </a:p>
                  </a:txBody>
                  <a:tcPr/>
                </a:tc>
                <a:extLst>
                  <a:ext uri="{0D108BD9-81ED-4DB2-BD59-A6C34878D82A}">
                    <a16:rowId xmlns:a16="http://schemas.microsoft.com/office/drawing/2014/main" val="2102058024"/>
                  </a:ext>
                </a:extLst>
              </a:tr>
            </a:tbl>
          </a:graphicData>
        </a:graphic>
      </p:graphicFrame>
    </p:spTree>
    <p:extLst>
      <p:ext uri="{BB962C8B-B14F-4D97-AF65-F5344CB8AC3E}">
        <p14:creationId xmlns:p14="http://schemas.microsoft.com/office/powerpoint/2010/main" val="1985312416"/>
      </p:ext>
    </p:extLst>
  </p:cSld>
  <p:clrMapOvr>
    <a:masterClrMapping/>
  </p:clrMapOvr>
  <p:transition>
    <p:zoom/>
  </p:transition>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potx  -  Read-Only" id="{D09A6074-4508-4365-A1DC-9585CABF9D5F}" vid="{3CD30893-EED7-4292-8C0A-ECC25221B6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1D4E06-5D3F-4994-A4A7-4BA626FA722D}">
  <ds:schemaRefs>
    <ds:schemaRef ds:uri="http://schemas.microsoft.com/office/2006/metadata/properties"/>
    <ds:schemaRef ds:uri="http://purl.org/dc/elements/1.1/"/>
    <ds:schemaRef ds:uri="http://schemas.microsoft.com/sharepoint/v3"/>
    <ds:schemaRef ds:uri="f2ad5090-61a8-4b8c-ab70-68f4ff4d1933"/>
    <ds:schemaRef ds:uri="http://schemas.microsoft.com/sharepoint/v3/fields"/>
    <ds:schemaRef ds:uri="http://purl.org/dc/terms/"/>
    <ds:schemaRef ds:uri="http://schemas.microsoft.com/office/infopath/2007/PartnerControls"/>
    <ds:schemaRef ds:uri="c0950e01-db07-4e41-9c32-b7a8e9fccc9b"/>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4.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5.xml><?xml version="1.0" encoding="utf-8"?>
<ds:datastoreItem xmlns:ds="http://schemas.openxmlformats.org/officeDocument/2006/customXml" ds:itemID="{82EFBBFE-5AFC-4CAD-AD38-1CB870BDB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Arm_Education_PPT_template_2019</Template>
  <TotalTime>0</TotalTime>
  <Words>3327</Words>
  <Application>Microsoft Office PowerPoint</Application>
  <PresentationFormat>Widescreen</PresentationFormat>
  <Paragraphs>428</Paragraphs>
  <Slides>36</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7" baseType="lpstr">
      <vt:lpstr>WordVisi_MSFontService</vt:lpstr>
      <vt:lpstr>Arial</vt:lpstr>
      <vt:lpstr>Calibri</vt:lpstr>
      <vt:lpstr>Courier New</vt:lpstr>
      <vt:lpstr>Segoe UI</vt:lpstr>
      <vt:lpstr>Symbol</vt:lpstr>
      <vt:lpstr>Times New Roman</vt:lpstr>
      <vt:lpstr>Wingdings</vt:lpstr>
      <vt:lpstr>Arm_PPT_Public</vt:lpstr>
      <vt:lpstr>VISIO</vt:lpstr>
      <vt:lpstr>Visio.Drawing.6</vt:lpstr>
      <vt:lpstr>CMOS VLSI Design  Lecture 3: Simple Processor Example</vt:lpstr>
      <vt:lpstr>Learning Objectives</vt:lpstr>
      <vt:lpstr>Outline</vt:lpstr>
      <vt:lpstr>Coping with Complexity</vt:lpstr>
      <vt:lpstr>Structured Design</vt:lpstr>
      <vt:lpstr>Design Partitioning</vt:lpstr>
      <vt:lpstr>Simplified Architecture</vt:lpstr>
      <vt:lpstr>Instruction Set</vt:lpstr>
      <vt:lpstr>Instruction Encoding</vt:lpstr>
      <vt:lpstr>Fibonacci (C)</vt:lpstr>
      <vt:lpstr>Fibonacci (Assembly)</vt:lpstr>
      <vt:lpstr>ARM Microarchitecture</vt:lpstr>
      <vt:lpstr>Multicycle Controller</vt:lpstr>
      <vt:lpstr>Multicycle FSM</vt:lpstr>
      <vt:lpstr>Logic Design</vt:lpstr>
      <vt:lpstr>Hierarchical Design</vt:lpstr>
      <vt:lpstr>HDLs</vt:lpstr>
      <vt:lpstr>Verilog Example</vt:lpstr>
      <vt:lpstr>Circuit Design</vt:lpstr>
      <vt:lpstr>Example: Carry Logic</vt:lpstr>
      <vt:lpstr>Gate-level Netlist</vt:lpstr>
      <vt:lpstr>Transistor-Level Netlist</vt:lpstr>
      <vt:lpstr>SPICE Netlist</vt:lpstr>
      <vt:lpstr>Physical Design</vt:lpstr>
      <vt:lpstr>Simplified Processor Floorplan</vt:lpstr>
      <vt:lpstr>8-bit Processor Layout</vt:lpstr>
      <vt:lpstr>Standard Cells</vt:lpstr>
      <vt:lpstr>Synthesized Controller</vt:lpstr>
      <vt:lpstr>Pitch Matching</vt:lpstr>
      <vt:lpstr>Simple 8-bit Processor Datapath</vt:lpstr>
      <vt:lpstr>Slice Plans</vt:lpstr>
      <vt:lpstr>Area Estimation</vt:lpstr>
      <vt:lpstr>Design Verification</vt:lpstr>
      <vt:lpstr>Fabrication &amp; Packaging</vt:lpstr>
      <vt:lpstr>Testing</vt:lpstr>
      <vt:lpstr>ARM1 Processor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CMOS VLSI Design  Lecture 3: SARM Processor Example</dc:title>
  <dc:subject/>
  <dc:creator/>
  <cp:keywords/>
  <dc:description/>
  <cp:lastModifiedBy/>
  <cp:revision>173</cp:revision>
  <dcterms:created xsi:type="dcterms:W3CDTF">2019-04-08T13:00:08Z</dcterms:created>
  <dcterms:modified xsi:type="dcterms:W3CDTF">2020-08-26T06:59:12Z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