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5431" r:id="rId6"/>
  </p:sldMasterIdLst>
  <p:notesMasterIdLst>
    <p:notesMasterId r:id="rId44"/>
  </p:notesMasterIdLst>
  <p:handoutMasterIdLst>
    <p:handoutMasterId r:id="rId45"/>
  </p:handoutMasterIdLst>
  <p:sldIdLst>
    <p:sldId id="371" r:id="rId7"/>
    <p:sldId id="257" r:id="rId8"/>
    <p:sldId id="372" r:id="rId9"/>
    <p:sldId id="323" r:id="rId10"/>
    <p:sldId id="325" r:id="rId11"/>
    <p:sldId id="258" r:id="rId12"/>
    <p:sldId id="266" r:id="rId13"/>
    <p:sldId id="373" r:id="rId14"/>
    <p:sldId id="272" r:id="rId15"/>
    <p:sldId id="275" r:id="rId16"/>
    <p:sldId id="276" r:id="rId17"/>
    <p:sldId id="277" r:id="rId18"/>
    <p:sldId id="279" r:id="rId19"/>
    <p:sldId id="285" r:id="rId20"/>
    <p:sldId id="321" r:id="rId21"/>
    <p:sldId id="287" r:id="rId22"/>
    <p:sldId id="260" r:id="rId23"/>
    <p:sldId id="259" r:id="rId24"/>
    <p:sldId id="262" r:id="rId25"/>
    <p:sldId id="293" r:id="rId26"/>
    <p:sldId id="310" r:id="rId27"/>
    <p:sldId id="292" r:id="rId28"/>
    <p:sldId id="291" r:id="rId29"/>
    <p:sldId id="263" r:id="rId30"/>
    <p:sldId id="326" r:id="rId31"/>
    <p:sldId id="327" r:id="rId32"/>
    <p:sldId id="328" r:id="rId33"/>
    <p:sldId id="332" r:id="rId34"/>
    <p:sldId id="349" r:id="rId35"/>
    <p:sldId id="333" r:id="rId36"/>
    <p:sldId id="334" r:id="rId37"/>
    <p:sldId id="337" r:id="rId38"/>
    <p:sldId id="338" r:id="rId39"/>
    <p:sldId id="345" r:id="rId40"/>
    <p:sldId id="346" r:id="rId41"/>
    <p:sldId id="347" r:id="rId42"/>
    <p:sldId id="348" r:id="rId43"/>
  </p:sldIdLst>
  <p:sldSz cx="12192000" cy="6858000"/>
  <p:notesSz cx="6858000" cy="211455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1DE"/>
    <a:srgbClr val="E5ECEB"/>
    <a:srgbClr val="95D600"/>
    <a:srgbClr val="FF6B00"/>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73524" autoAdjust="0"/>
  </p:normalViewPr>
  <p:slideViewPr>
    <p:cSldViewPr snapToGrid="0">
      <p:cViewPr varScale="1">
        <p:scale>
          <a:sx n="87" d="100"/>
          <a:sy n="87" d="100"/>
        </p:scale>
        <p:origin x="1680"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6" d="100"/>
          <a:sy n="66" d="100"/>
        </p:scale>
        <p:origin x="2752"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image" Target="../media/image28.emf"/><Relationship Id="rId4" Type="http://schemas.openxmlformats.org/officeDocument/2006/relationships/image" Target="../media/image3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image" Target="../media/image39.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image" Target="../media/image4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0.emf"/><Relationship Id="rId2" Type="http://schemas.openxmlformats.org/officeDocument/2006/relationships/image" Target="../media/image15.emf"/><Relationship Id="rId1" Type="http://schemas.openxmlformats.org/officeDocument/2006/relationships/image" Target="../media/image14.emf"/><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E6ABC0BB-F774-4303-9701-003B3E743AFE}"/>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EB52217F-109B-4561-ACE4-BE073A308A21}" type="datetimeFigureOut">
              <a:rPr lang="en-US" altLang="en-US"/>
              <a:pPr>
                <a:defRPr/>
              </a:pPr>
              <a:t>8/26/2020</a:t>
            </a:fld>
            <a:endParaRPr lang="en-US" altLang="en-US" dirty="0"/>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9C45C6D-DBFC-4B67-A8DE-9C2360ACC98E}" type="slidenum">
              <a:rPr lang="en-US" altLang="en-US"/>
              <a:pPr>
                <a:defRPr/>
              </a:pPr>
              <a:t>‹#›</a:t>
            </a:fld>
            <a:endParaRPr lang="en-US" altLang="en-US" dirty="0"/>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B25F150-DB0B-4758-AFA9-222A6E446235}" type="datetimeFigureOut">
              <a:rPr lang="en-US" altLang="en-US"/>
              <a:pPr>
                <a:defRPr/>
              </a:pPr>
              <a:t>8/26/2020</a:t>
            </a:fld>
            <a:endParaRPr lang="en-US" altLang="en-US" dirty="0"/>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16354E-6974-4833-AB87-3220A0835E84}" type="slidenum">
              <a:rPr lang="en-US" altLang="en-US"/>
              <a:pPr>
                <a:defRPr/>
              </a:pPr>
              <a:t>‹#›</a:t>
            </a:fld>
            <a:endParaRPr lang="en-US" altLang="en-US" dirty="0"/>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a:t>
            </a:fld>
            <a:endParaRPr lang="en-US" altLang="en-US" dirty="0"/>
          </a:p>
        </p:txBody>
      </p:sp>
    </p:spTree>
    <p:extLst>
      <p:ext uri="{BB962C8B-B14F-4D97-AF65-F5344CB8AC3E}">
        <p14:creationId xmlns:p14="http://schemas.microsoft.com/office/powerpoint/2010/main" val="15628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302B9FCE-1096-EA4E-BFCD-F221EAA9039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EE773C3F-6104-B744-A4E7-741F5D48801D}" type="slidenum">
              <a:rPr lang="en-US" altLang="en-US"/>
              <a:pPr>
                <a:spcBef>
                  <a:spcPct val="0"/>
                </a:spcBef>
              </a:pPr>
              <a:t>10</a:t>
            </a:fld>
            <a:endParaRPr lang="en-US" altLang="en-US" dirty="0"/>
          </a:p>
        </p:txBody>
      </p:sp>
      <p:sp>
        <p:nvSpPr>
          <p:cNvPr id="34818" name="Rectangle 2">
            <a:extLst>
              <a:ext uri="{FF2B5EF4-FFF2-40B4-BE49-F238E27FC236}">
                <a16:creationId xmlns:a16="http://schemas.microsoft.com/office/drawing/2014/main" id="{3F0024D8-78AF-7342-BE7D-DC72AD439763}"/>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656B7CA2-43DD-E44F-9B28-AF6851A0BF6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err="1">
                <a:latin typeface="Times New Roman"/>
                <a:ea typeface="ＭＳ Ｐゴシック"/>
                <a:cs typeface="Times New Roman"/>
              </a:rPr>
              <a:t>pmos</a:t>
            </a:r>
            <a:r>
              <a:rPr lang="en-US" altLang="en-US" dirty="0">
                <a:latin typeface="Times New Roman"/>
                <a:ea typeface="ＭＳ Ｐゴシック"/>
                <a:cs typeface="Times New Roman"/>
              </a:rPr>
              <a:t> will need to be wider than nMOS such that beta parameter from nMOS will be equal to the one from pMOS. Thus, current flowing to the transistors will be of the same magnitude but in different directions, and we can plot this against voltage.</a:t>
            </a:r>
          </a:p>
          <a:p>
            <a:pPr eaLnBrk="1" hangingPunct="1"/>
            <a:endParaRPr lang="en-US" altLang="en-US" dirty="0">
              <a:latin typeface="Times New Roman" panose="02020603050405020304" pitchFamily="18" charset="0"/>
              <a:ea typeface="ＭＳ Ｐゴシック" panose="020B0600070205080204" pitchFamily="34" charset="-128"/>
              <a:cs typeface="Times New Roman"/>
            </a:endParaRPr>
          </a:p>
          <a:p>
            <a:pPr eaLnBrk="1" hangingPunct="1"/>
            <a:r>
              <a:rPr lang="en-US" altLang="en-US" dirty="0">
                <a:latin typeface="Times New Roman"/>
                <a:ea typeface="ＭＳ Ｐゴシック"/>
                <a:cs typeface="Times New Roman"/>
              </a:rPr>
              <a:t>nMOS (green)</a:t>
            </a:r>
          </a:p>
          <a:p>
            <a:pPr eaLnBrk="1" hangingPunct="1"/>
            <a:r>
              <a:rPr lang="en-US" altLang="en-US" dirty="0" err="1">
                <a:latin typeface="Times New Roman"/>
                <a:ea typeface="ＭＳ Ｐゴシック"/>
                <a:cs typeface="Times New Roman"/>
              </a:rPr>
              <a:t>pMOS</a:t>
            </a:r>
            <a:r>
              <a:rPr lang="en-US" altLang="en-US" dirty="0">
                <a:latin typeface="Times New Roman"/>
                <a:ea typeface="ＭＳ Ｐゴシック"/>
                <a:cs typeface="Times New Roman"/>
              </a:rPr>
              <a:t> (blue)</a:t>
            </a:r>
          </a:p>
        </p:txBody>
      </p:sp>
    </p:spTree>
    <p:extLst>
      <p:ext uri="{BB962C8B-B14F-4D97-AF65-F5344CB8AC3E}">
        <p14:creationId xmlns:p14="http://schemas.microsoft.com/office/powerpoint/2010/main" val="492097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a:extLst>
              <a:ext uri="{FF2B5EF4-FFF2-40B4-BE49-F238E27FC236}">
                <a16:creationId xmlns:a16="http://schemas.microsoft.com/office/drawing/2014/main" id="{C81058FD-7BEC-7E46-8195-853E0F15BDD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7201D5D3-9188-CF43-88A0-2F725BE12B14}" type="slidenum">
              <a:rPr lang="en-US" altLang="en-US"/>
              <a:pPr>
                <a:spcBef>
                  <a:spcPct val="0"/>
                </a:spcBef>
              </a:pPr>
              <a:t>11</a:t>
            </a:fld>
            <a:endParaRPr lang="en-US" altLang="en-US" dirty="0"/>
          </a:p>
        </p:txBody>
      </p:sp>
      <p:sp>
        <p:nvSpPr>
          <p:cNvPr id="36866" name="Rectangle 2">
            <a:extLst>
              <a:ext uri="{FF2B5EF4-FFF2-40B4-BE49-F238E27FC236}">
                <a16:creationId xmlns:a16="http://schemas.microsoft.com/office/drawing/2014/main" id="{280EE34E-2C8F-5249-A5ED-761EB9DFA42D}"/>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02329F66-5EB1-E343-9585-261B30BBED6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New Roman" panose="02020603050405020304" pitchFamily="18" charset="0"/>
              <a:ea typeface="ＭＳ Ｐゴシック" panose="020B0600070205080204" pitchFamily="34" charset="-128"/>
              <a:cs typeface="Times New Roman"/>
            </a:endParaRPr>
          </a:p>
        </p:txBody>
      </p:sp>
    </p:spTree>
    <p:extLst>
      <p:ext uri="{BB962C8B-B14F-4D97-AF65-F5344CB8AC3E}">
        <p14:creationId xmlns:p14="http://schemas.microsoft.com/office/powerpoint/2010/main" val="2171851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59F3D68A-C86F-1543-A35A-1223FB6568A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1C421FE0-2D00-E449-A1F7-179DEBBD827E}" type="slidenum">
              <a:rPr lang="en-US" altLang="en-US"/>
              <a:pPr>
                <a:spcBef>
                  <a:spcPct val="0"/>
                </a:spcBef>
              </a:pPr>
              <a:t>12</a:t>
            </a:fld>
            <a:endParaRPr lang="en-US" altLang="en-US" dirty="0"/>
          </a:p>
        </p:txBody>
      </p:sp>
      <p:sp>
        <p:nvSpPr>
          <p:cNvPr id="38914" name="Rectangle 2">
            <a:extLst>
              <a:ext uri="{FF2B5EF4-FFF2-40B4-BE49-F238E27FC236}">
                <a16:creationId xmlns:a16="http://schemas.microsoft.com/office/drawing/2014/main" id="{64997236-026C-6F49-8DD5-52A6123976DF}"/>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DB75F7BA-5A1C-424C-A37A-25EEFB6E039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77957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a:extLst>
              <a:ext uri="{FF2B5EF4-FFF2-40B4-BE49-F238E27FC236}">
                <a16:creationId xmlns:a16="http://schemas.microsoft.com/office/drawing/2014/main" id="{33AC3FE4-7C15-1F40-8F88-1DD382D7667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B3C8C237-6874-C94C-AE2A-74FA282B1423}" type="slidenum">
              <a:rPr lang="en-US" altLang="en-US"/>
              <a:pPr>
                <a:spcBef>
                  <a:spcPct val="0"/>
                </a:spcBef>
              </a:pPr>
              <a:t>13</a:t>
            </a:fld>
            <a:endParaRPr lang="en-US" altLang="en-US" dirty="0"/>
          </a:p>
        </p:txBody>
      </p:sp>
      <p:sp>
        <p:nvSpPr>
          <p:cNvPr id="40962" name="Rectangle 2">
            <a:extLst>
              <a:ext uri="{FF2B5EF4-FFF2-40B4-BE49-F238E27FC236}">
                <a16:creationId xmlns:a16="http://schemas.microsoft.com/office/drawing/2014/main" id="{74098AE5-967F-0F43-AB00-D8C0FA7E27B8}"/>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E93C94B2-97A2-4D4F-B8E8-7B4F2C4A4F4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New Roman"/>
              <a:ea typeface="ＭＳ Ｐゴシック"/>
              <a:cs typeface="Times New Roman"/>
            </a:endParaRPr>
          </a:p>
        </p:txBody>
      </p:sp>
    </p:spTree>
    <p:extLst>
      <p:ext uri="{BB962C8B-B14F-4D97-AF65-F5344CB8AC3E}">
        <p14:creationId xmlns:p14="http://schemas.microsoft.com/office/powerpoint/2010/main" val="1916954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981DA6E5-EE9A-4443-B00B-DF0750E13EE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20DE1A42-9921-D149-9B0F-7D4217FAE34C}" type="slidenum">
              <a:rPr lang="en-US" altLang="en-US"/>
              <a:pPr>
                <a:spcBef>
                  <a:spcPct val="0"/>
                </a:spcBef>
              </a:pPr>
              <a:t>14</a:t>
            </a:fld>
            <a:endParaRPr lang="en-US" altLang="en-US" dirty="0"/>
          </a:p>
        </p:txBody>
      </p:sp>
      <p:sp>
        <p:nvSpPr>
          <p:cNvPr id="43010" name="Rectangle 2">
            <a:extLst>
              <a:ext uri="{FF2B5EF4-FFF2-40B4-BE49-F238E27FC236}">
                <a16:creationId xmlns:a16="http://schemas.microsoft.com/office/drawing/2014/main" id="{186DFC7B-E80E-8042-A33E-5701BF4BC45C}"/>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C4A7436E-DAE7-7149-A1DB-210D558A61D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a:ea typeface="ＭＳ Ｐゴシック"/>
                <a:cs typeface="Times New Roman"/>
              </a:rPr>
              <a:t>The five red points show the regions of operation of the inverter.</a:t>
            </a:r>
          </a:p>
          <a:p>
            <a:pPr eaLnBrk="1" hangingPunct="1"/>
            <a:endParaRPr lang="en-US" altLang="en-US" dirty="0">
              <a:latin typeface="Times New Roman"/>
              <a:ea typeface="ＭＳ Ｐゴシック"/>
              <a:cs typeface="Times New Roman"/>
            </a:endParaRPr>
          </a:p>
          <a:p>
            <a:pPr eaLnBrk="1" hangingPunct="1"/>
            <a:r>
              <a:rPr lang="en-US" altLang="en-US" dirty="0">
                <a:latin typeface="Times New Roman"/>
                <a:ea typeface="ＭＳ Ｐゴシック"/>
                <a:cs typeface="Times New Roman"/>
              </a:rPr>
              <a:t>In these regions, the </a:t>
            </a:r>
            <a:r>
              <a:rPr lang="en-US" altLang="en-US" dirty="0" err="1">
                <a:latin typeface="Times New Roman"/>
                <a:ea typeface="ＭＳ Ｐゴシック"/>
                <a:cs typeface="Times New Roman"/>
              </a:rPr>
              <a:t>nMOS</a:t>
            </a:r>
            <a:r>
              <a:rPr lang="en-US" altLang="en-US" dirty="0">
                <a:latin typeface="Times New Roman"/>
                <a:ea typeface="ＭＳ Ｐゴシック"/>
                <a:cs typeface="Times New Roman"/>
              </a:rPr>
              <a:t> AND </a:t>
            </a:r>
            <a:r>
              <a:rPr lang="en-US" altLang="en-US" dirty="0" err="1">
                <a:latin typeface="Times New Roman"/>
                <a:ea typeface="ＭＳ Ｐゴシック"/>
                <a:cs typeface="Times New Roman"/>
              </a:rPr>
              <a:t>pMOS</a:t>
            </a:r>
            <a:r>
              <a:rPr lang="en-US" altLang="en-US" dirty="0">
                <a:latin typeface="Times New Roman"/>
                <a:ea typeface="ＭＳ Ｐゴシック"/>
                <a:cs typeface="Times New Roman"/>
              </a:rPr>
              <a:t> transistors are:</a:t>
            </a:r>
          </a:p>
          <a:p>
            <a:pPr marL="171450" indent="-171450" eaLnBrk="1" hangingPunct="1">
              <a:buFont typeface="Arial" panose="020B0604020202020204" pitchFamily="34" charset="0"/>
              <a:buChar char="•"/>
            </a:pPr>
            <a:r>
              <a:rPr lang="en-US" altLang="en-US" dirty="0">
                <a:latin typeface="Times New Roman"/>
                <a:ea typeface="ＭＳ Ｐゴシック"/>
                <a:cs typeface="Times New Roman"/>
              </a:rPr>
              <a:t>Region A: </a:t>
            </a:r>
            <a:r>
              <a:rPr lang="en-US" altLang="en-US" dirty="0" err="1">
                <a:latin typeface="Times New Roman"/>
                <a:ea typeface="ＭＳ Ｐゴシック"/>
                <a:cs typeface="Times New Roman"/>
              </a:rPr>
              <a:t>nMOS</a:t>
            </a:r>
            <a:r>
              <a:rPr lang="en-US" altLang="en-US" dirty="0">
                <a:latin typeface="Times New Roman"/>
                <a:ea typeface="ＭＳ Ｐゴシック"/>
                <a:cs typeface="Times New Roman"/>
              </a:rPr>
              <a:t> is OFF, </a:t>
            </a:r>
            <a:r>
              <a:rPr lang="en-US" altLang="en-US" dirty="0" err="1">
                <a:latin typeface="Times New Roman"/>
                <a:ea typeface="ＭＳ Ｐゴシック"/>
                <a:cs typeface="Times New Roman"/>
              </a:rPr>
              <a:t>pMOS</a:t>
            </a:r>
            <a:r>
              <a:rPr lang="en-US" altLang="en-US" dirty="0">
                <a:latin typeface="Times New Roman"/>
                <a:ea typeface="ＭＳ Ｐゴシック"/>
                <a:cs typeface="Times New Roman"/>
              </a:rPr>
              <a:t> pulls the output to </a:t>
            </a:r>
            <a:r>
              <a:rPr lang="en-US" altLang="en-US" dirty="0" err="1">
                <a:latin typeface="Times New Roman"/>
                <a:ea typeface="ＭＳ Ｐゴシック"/>
                <a:cs typeface="Times New Roman"/>
              </a:rPr>
              <a:t>Vdd</a:t>
            </a:r>
            <a:r>
              <a:rPr lang="en-US" altLang="en-US" dirty="0">
                <a:latin typeface="Times New Roman"/>
                <a:ea typeface="ＭＳ Ｐゴシック"/>
                <a:cs typeface="Times New Roman"/>
              </a:rPr>
              <a:t>.</a:t>
            </a:r>
          </a:p>
          <a:p>
            <a:pPr marL="171450" marR="0" lvl="0" indent="-17145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lang="en-US" altLang="en-US" dirty="0">
                <a:latin typeface="Times New Roman"/>
                <a:ea typeface="ＭＳ Ｐゴシック"/>
                <a:cs typeface="Times New Roman"/>
              </a:rPr>
              <a:t>Region B: </a:t>
            </a:r>
            <a:r>
              <a:rPr lang="en-US" altLang="en-US" dirty="0" err="1">
                <a:latin typeface="Times New Roman"/>
                <a:ea typeface="ＭＳ Ｐゴシック"/>
                <a:cs typeface="Times New Roman"/>
              </a:rPr>
              <a:t>nMOS</a:t>
            </a:r>
            <a:r>
              <a:rPr lang="en-US" altLang="en-US" dirty="0">
                <a:latin typeface="Times New Roman"/>
                <a:ea typeface="ＭＳ Ｐゴシック"/>
                <a:cs typeface="Times New Roman"/>
              </a:rPr>
              <a:t> is STARTS turning ON. There is a drop in output.</a:t>
            </a:r>
          </a:p>
          <a:p>
            <a:pPr marL="171450" marR="0" lvl="0" indent="-17145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lang="en-US" altLang="en-US" dirty="0">
                <a:latin typeface="Times New Roman"/>
                <a:ea typeface="ＭＳ Ｐゴシック"/>
                <a:cs typeface="Times New Roman"/>
              </a:rPr>
              <a:t>Region C: </a:t>
            </a:r>
            <a:r>
              <a:rPr lang="en-US" altLang="en-US" dirty="0" err="1">
                <a:latin typeface="Times New Roman"/>
                <a:ea typeface="ＭＳ Ｐゴシック"/>
                <a:cs typeface="Times New Roman"/>
              </a:rPr>
              <a:t>nMOS</a:t>
            </a:r>
            <a:r>
              <a:rPr lang="en-US" altLang="en-US" dirty="0">
                <a:latin typeface="Times New Roman"/>
                <a:ea typeface="ＭＳ Ｐゴシック"/>
                <a:cs typeface="Times New Roman"/>
              </a:rPr>
              <a:t> and </a:t>
            </a:r>
            <a:r>
              <a:rPr lang="en-US" altLang="en-US" dirty="0" err="1">
                <a:latin typeface="Times New Roman"/>
                <a:ea typeface="ＭＳ Ｐゴシック"/>
                <a:cs typeface="Times New Roman"/>
              </a:rPr>
              <a:t>pMOS</a:t>
            </a:r>
            <a:r>
              <a:rPr lang="en-US" altLang="en-US" dirty="0">
                <a:latin typeface="Times New Roman"/>
                <a:ea typeface="ＭＳ Ｐゴシック"/>
                <a:cs typeface="Times New Roman"/>
              </a:rPr>
              <a:t> are in saturation</a:t>
            </a:r>
          </a:p>
          <a:p>
            <a:pPr marL="171450" marR="0" lvl="0" indent="-17145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lang="en-US" altLang="en-US" dirty="0">
                <a:latin typeface="Times New Roman"/>
                <a:ea typeface="ＭＳ Ｐゴシック"/>
                <a:cs typeface="Times New Roman"/>
              </a:rPr>
              <a:t>Region D: </a:t>
            </a:r>
            <a:r>
              <a:rPr lang="en-US" altLang="en-US" dirty="0" err="1">
                <a:latin typeface="Times New Roman"/>
                <a:ea typeface="ＭＳ Ｐゴシック"/>
                <a:cs typeface="Times New Roman"/>
              </a:rPr>
              <a:t>pMOS</a:t>
            </a:r>
            <a:r>
              <a:rPr lang="en-US" altLang="en-US" dirty="0">
                <a:latin typeface="Times New Roman"/>
                <a:ea typeface="ＭＳ Ｐゴシック"/>
                <a:cs typeface="Times New Roman"/>
              </a:rPr>
              <a:t> is partially ON.</a:t>
            </a:r>
          </a:p>
          <a:p>
            <a:pPr marL="171450" marR="0" lvl="0" indent="-17145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lang="en-US" altLang="en-US" dirty="0">
                <a:latin typeface="Times New Roman"/>
                <a:ea typeface="ＭＳ Ｐゴシック"/>
                <a:cs typeface="Times New Roman"/>
              </a:rPr>
              <a:t>Region E: </a:t>
            </a:r>
            <a:r>
              <a:rPr lang="en-US" altLang="en-US" dirty="0" err="1">
                <a:latin typeface="Times New Roman"/>
                <a:ea typeface="ＭＳ Ｐゴシック"/>
                <a:cs typeface="Times New Roman"/>
              </a:rPr>
              <a:t>nMOS</a:t>
            </a:r>
            <a:r>
              <a:rPr lang="en-US" altLang="en-US" dirty="0">
                <a:latin typeface="Times New Roman"/>
                <a:ea typeface="ＭＳ Ｐゴシック"/>
                <a:cs typeface="Times New Roman"/>
              </a:rPr>
              <a:t> is ON, </a:t>
            </a:r>
            <a:r>
              <a:rPr lang="en-US" altLang="en-US" dirty="0" err="1">
                <a:latin typeface="Times New Roman"/>
                <a:ea typeface="ＭＳ Ｐゴシック"/>
                <a:cs typeface="Times New Roman"/>
              </a:rPr>
              <a:t>pMOS</a:t>
            </a:r>
            <a:r>
              <a:rPr lang="en-US" altLang="en-US" dirty="0">
                <a:latin typeface="Times New Roman"/>
                <a:ea typeface="ＭＳ Ｐゴシック"/>
                <a:cs typeface="Times New Roman"/>
              </a:rPr>
              <a:t> is OFF. </a:t>
            </a:r>
            <a:r>
              <a:rPr lang="en-US" altLang="en-US" dirty="0" err="1">
                <a:latin typeface="Times New Roman"/>
                <a:ea typeface="ＭＳ Ｐゴシック"/>
                <a:cs typeface="Times New Roman"/>
              </a:rPr>
              <a:t>nMOS</a:t>
            </a:r>
            <a:r>
              <a:rPr lang="en-US" altLang="en-US" dirty="0">
                <a:latin typeface="Times New Roman"/>
                <a:ea typeface="ＭＳ Ｐゴシック"/>
                <a:cs typeface="Times New Roman"/>
              </a:rPr>
              <a:t> pulls the output to 0.</a:t>
            </a:r>
          </a:p>
          <a:p>
            <a:pPr eaLnBrk="1" hangingPunct="1"/>
            <a:endParaRPr lang="en-US" altLang="en-US" dirty="0">
              <a:latin typeface="Times New Roman"/>
              <a:ea typeface="ＭＳ Ｐゴシック"/>
              <a:cs typeface="Times New Roman"/>
            </a:endParaRPr>
          </a:p>
          <a:p>
            <a:pPr eaLnBrk="1" hangingPunct="1"/>
            <a:endParaRPr lang="en-US" altLang="en-US" dirty="0">
              <a:latin typeface="Times New Roman"/>
              <a:ea typeface="ＭＳ Ｐゴシック"/>
              <a:cs typeface="Times New Roman"/>
            </a:endParaRPr>
          </a:p>
          <a:p>
            <a:pPr eaLnBrk="1" hangingPunct="1"/>
            <a:endParaRPr lang="en-US" altLang="en-US" dirty="0">
              <a:latin typeface="Times New Roman" panose="02020603050405020304" pitchFamily="18" charset="0"/>
              <a:ea typeface="ＭＳ Ｐゴシック" panose="020B0600070205080204" pitchFamily="34" charset="-128"/>
              <a:cs typeface="Times New Roman"/>
            </a:endParaRPr>
          </a:p>
          <a:p>
            <a:pPr eaLnBrk="1" hangingPunct="1"/>
            <a:endParaRPr lang="en-US" altLang="en-US" dirty="0">
              <a:latin typeface="Times New Roman" panose="02020603050405020304" pitchFamily="18" charset="0"/>
              <a:ea typeface="ＭＳ Ｐゴシック" panose="020B0600070205080204" pitchFamily="34" charset="-128"/>
              <a:cs typeface="Times New Roman"/>
            </a:endParaRPr>
          </a:p>
        </p:txBody>
      </p:sp>
    </p:spTree>
    <p:extLst>
      <p:ext uri="{BB962C8B-B14F-4D97-AF65-F5344CB8AC3E}">
        <p14:creationId xmlns:p14="http://schemas.microsoft.com/office/powerpoint/2010/main" val="2343797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a:extLst>
              <a:ext uri="{FF2B5EF4-FFF2-40B4-BE49-F238E27FC236}">
                <a16:creationId xmlns:a16="http://schemas.microsoft.com/office/drawing/2014/main" id="{56566A71-3110-5443-A250-85E38B1C198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8DC07087-87C5-034B-90B8-BFF8C48AB008}" type="slidenum">
              <a:rPr lang="en-US" altLang="en-US"/>
              <a:pPr>
                <a:spcBef>
                  <a:spcPct val="0"/>
                </a:spcBef>
              </a:pPr>
              <a:t>15</a:t>
            </a:fld>
            <a:endParaRPr lang="en-US" altLang="en-US" dirty="0"/>
          </a:p>
        </p:txBody>
      </p:sp>
      <p:sp>
        <p:nvSpPr>
          <p:cNvPr id="45058" name="Rectangle 2">
            <a:extLst>
              <a:ext uri="{FF2B5EF4-FFF2-40B4-BE49-F238E27FC236}">
                <a16:creationId xmlns:a16="http://schemas.microsoft.com/office/drawing/2014/main" id="{3221E5CF-060E-F14E-A21D-64B5AEB59570}"/>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37913F95-4F3E-EC46-AF90-30FA22C3278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New Roman"/>
              <a:ea typeface="ＭＳ Ｐゴシック"/>
              <a:cs typeface="Times New Roman"/>
            </a:endParaRPr>
          </a:p>
          <a:p>
            <a:pPr eaLnBrk="1" hangingPunct="1"/>
            <a:endParaRPr lang="en-US" altLang="en-US" dirty="0">
              <a:latin typeface="Times New Roman" panose="02020603050405020304" pitchFamily="18" charset="0"/>
              <a:ea typeface="ＭＳ Ｐゴシック" panose="020B0600070205080204" pitchFamily="34" charset="-128"/>
              <a:cs typeface="Times New Roman"/>
            </a:endParaRPr>
          </a:p>
        </p:txBody>
      </p:sp>
    </p:spTree>
    <p:extLst>
      <p:ext uri="{BB962C8B-B14F-4D97-AF65-F5344CB8AC3E}">
        <p14:creationId xmlns:p14="http://schemas.microsoft.com/office/powerpoint/2010/main" val="3043454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a:extLst>
              <a:ext uri="{FF2B5EF4-FFF2-40B4-BE49-F238E27FC236}">
                <a16:creationId xmlns:a16="http://schemas.microsoft.com/office/drawing/2014/main" id="{E5F66426-8EBE-4B45-9142-5533C0DCC26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142896EA-F050-B648-84FC-C355F6D62433}" type="slidenum">
              <a:rPr lang="en-US" altLang="en-US"/>
              <a:pPr>
                <a:spcBef>
                  <a:spcPct val="0"/>
                </a:spcBef>
              </a:pPr>
              <a:t>16</a:t>
            </a:fld>
            <a:endParaRPr lang="en-US" altLang="en-US" dirty="0"/>
          </a:p>
        </p:txBody>
      </p:sp>
      <p:sp>
        <p:nvSpPr>
          <p:cNvPr id="47106" name="Rectangle 2">
            <a:extLst>
              <a:ext uri="{FF2B5EF4-FFF2-40B4-BE49-F238E27FC236}">
                <a16:creationId xmlns:a16="http://schemas.microsoft.com/office/drawing/2014/main" id="{E1D3B153-63DE-ED4D-B6CF-B764B964B524}"/>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D1C99C55-FA2F-E44D-8AF4-AFC400C2012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a:ea typeface="ＭＳ Ｐゴシック"/>
                <a:cs typeface="Times New Roman"/>
              </a:rPr>
              <a:t>It was assumed that </a:t>
            </a:r>
            <a:r>
              <a:rPr lang="el-GR" altLang="en-US" dirty="0"/>
              <a:t>β</a:t>
            </a:r>
            <a:r>
              <a:rPr lang="en-US" altLang="en-US" baseline="-25000" dirty="0"/>
              <a:t>p</a:t>
            </a:r>
            <a:r>
              <a:rPr lang="en-US" altLang="en-US" dirty="0"/>
              <a:t> = </a:t>
            </a:r>
            <a:r>
              <a:rPr lang="el-GR" altLang="en-US" dirty="0"/>
              <a:t>β</a:t>
            </a:r>
            <a:r>
              <a:rPr lang="en-US" altLang="en-US" baseline="-25000" dirty="0"/>
              <a:t>n</a:t>
            </a:r>
            <a:r>
              <a:rPr lang="en-US" altLang="en-US" dirty="0"/>
              <a:t> </a:t>
            </a:r>
            <a:r>
              <a:rPr lang="en-US" altLang="en-US" dirty="0">
                <a:latin typeface="Times New Roman"/>
                <a:ea typeface="ＭＳ Ｐゴシック"/>
                <a:cs typeface="Times New Roman"/>
              </a:rPr>
              <a:t>to create the transfer curve. At this ratio </a:t>
            </a:r>
            <a:r>
              <a:rPr lang="el-GR" altLang="en-US" dirty="0"/>
              <a:t>β</a:t>
            </a:r>
            <a:r>
              <a:rPr lang="en-US" altLang="en-US" baseline="-25000" dirty="0"/>
              <a:t>p</a:t>
            </a:r>
            <a:r>
              <a:rPr lang="en-US" altLang="en-US" dirty="0"/>
              <a:t> / </a:t>
            </a:r>
            <a:r>
              <a:rPr lang="el-GR" altLang="en-US" dirty="0"/>
              <a:t>β</a:t>
            </a:r>
            <a:r>
              <a:rPr lang="en-US" altLang="en-US" baseline="-25000" dirty="0"/>
              <a:t>n</a:t>
            </a:r>
            <a:r>
              <a:rPr lang="en-US" altLang="en-US" dirty="0">
                <a:latin typeface="Times New Roman"/>
                <a:ea typeface="ＭＳ Ｐゴシック"/>
                <a:cs typeface="Times New Roman"/>
              </a:rPr>
              <a:t>, when </a:t>
            </a:r>
            <a:r>
              <a:rPr lang="el-GR" altLang="en-US" dirty="0"/>
              <a:t>β</a:t>
            </a:r>
            <a:r>
              <a:rPr lang="en-US" altLang="en-US" baseline="-25000" dirty="0"/>
              <a:t>p</a:t>
            </a:r>
            <a:r>
              <a:rPr lang="en-US" altLang="en-US" dirty="0"/>
              <a:t> = </a:t>
            </a:r>
            <a:r>
              <a:rPr lang="el-GR" altLang="en-US" dirty="0"/>
              <a:t>β</a:t>
            </a:r>
            <a:r>
              <a:rPr lang="en-US" altLang="en-US" baseline="-25000" dirty="0"/>
              <a:t>n</a:t>
            </a:r>
            <a:r>
              <a:rPr lang="en-US" altLang="en-US" dirty="0">
                <a:latin typeface="Times New Roman"/>
                <a:ea typeface="ＭＳ Ｐゴシック"/>
                <a:cs typeface="Times New Roman"/>
              </a:rPr>
              <a:t>, the inverter is </a:t>
            </a:r>
            <a:r>
              <a:rPr lang="en-US" altLang="en-US" dirty="0" err="1">
                <a:latin typeface="Times New Roman"/>
                <a:ea typeface="ＭＳ Ｐゴシック"/>
                <a:cs typeface="Times New Roman"/>
              </a:rPr>
              <a:t>unskewed</a:t>
            </a:r>
            <a:r>
              <a:rPr lang="en-US" altLang="en-US" dirty="0">
                <a:latin typeface="Times New Roman"/>
                <a:ea typeface="ＭＳ Ｐゴシック"/>
                <a:cs typeface="Times New Roman"/>
              </a:rPr>
              <a:t>, it can charge and discharge a capacitive load at equal times.</a:t>
            </a:r>
          </a:p>
          <a:p>
            <a:pPr eaLnBrk="1" hangingPunct="1"/>
            <a:endParaRPr lang="en-US" altLang="en-US" dirty="0">
              <a:latin typeface="Times New Roman"/>
              <a:ea typeface="ＭＳ Ｐゴシック"/>
              <a:cs typeface="Times New Roman"/>
            </a:endParaRPr>
          </a:p>
          <a:p>
            <a:pPr eaLnBrk="1" hangingPunct="1"/>
            <a:r>
              <a:rPr lang="en-US" altLang="en-US" dirty="0">
                <a:latin typeface="Times New Roman"/>
                <a:ea typeface="ＭＳ Ｐゴシック"/>
                <a:cs typeface="Times New Roman"/>
              </a:rPr>
              <a:t>The ratio </a:t>
            </a:r>
            <a:r>
              <a:rPr lang="el-GR" altLang="en-US" dirty="0"/>
              <a:t>β</a:t>
            </a:r>
            <a:r>
              <a:rPr lang="en-US" altLang="en-US" baseline="-25000" dirty="0"/>
              <a:t>p</a:t>
            </a:r>
            <a:r>
              <a:rPr lang="en-US" altLang="en-US" dirty="0"/>
              <a:t> / </a:t>
            </a:r>
            <a:r>
              <a:rPr lang="el-GR" altLang="en-US" dirty="0"/>
              <a:t>β</a:t>
            </a:r>
            <a:r>
              <a:rPr lang="en-US" altLang="en-US" baseline="-25000" dirty="0"/>
              <a:t>n</a:t>
            </a:r>
            <a:r>
              <a:rPr lang="en-US" altLang="en-US" dirty="0"/>
              <a:t> </a:t>
            </a:r>
            <a:r>
              <a:rPr lang="en-US" altLang="en-US" dirty="0">
                <a:latin typeface="Times New Roman"/>
                <a:ea typeface="ＭＳ Ｐゴシック"/>
                <a:cs typeface="Times New Roman"/>
              </a:rPr>
              <a:t>can be altered to create a skewed gate. When the ratio is greater than 1 the inverter is HI-skewed (strong </a:t>
            </a:r>
            <a:r>
              <a:rPr lang="en-US" altLang="en-US" dirty="0" err="1">
                <a:latin typeface="Times New Roman"/>
                <a:ea typeface="ＭＳ Ｐゴシック"/>
                <a:cs typeface="Times New Roman"/>
              </a:rPr>
              <a:t>pMOS</a:t>
            </a:r>
            <a:r>
              <a:rPr lang="en-US" altLang="en-US" dirty="0">
                <a:latin typeface="Times New Roman"/>
                <a:ea typeface="ＭＳ Ｐゴシック"/>
                <a:cs typeface="Times New Roman"/>
              </a:rPr>
              <a:t>) and when the ratio is less than 1, then the inverter is LO-skewed.</a:t>
            </a:r>
          </a:p>
        </p:txBody>
      </p:sp>
    </p:spTree>
    <p:extLst>
      <p:ext uri="{BB962C8B-B14F-4D97-AF65-F5344CB8AC3E}">
        <p14:creationId xmlns:p14="http://schemas.microsoft.com/office/powerpoint/2010/main" val="1814553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a:extLst>
              <a:ext uri="{FF2B5EF4-FFF2-40B4-BE49-F238E27FC236}">
                <a16:creationId xmlns:a16="http://schemas.microsoft.com/office/drawing/2014/main" id="{A22871F3-95FF-144D-91E2-135BE8F1891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C01EB47D-C1F5-6942-8F7A-1EDF8EE180C9}" type="slidenum">
              <a:rPr lang="en-US" altLang="en-US"/>
              <a:pPr>
                <a:spcBef>
                  <a:spcPct val="0"/>
                </a:spcBef>
              </a:pPr>
              <a:t>17</a:t>
            </a:fld>
            <a:endParaRPr lang="en-US" altLang="en-US" dirty="0"/>
          </a:p>
        </p:txBody>
      </p:sp>
      <p:sp>
        <p:nvSpPr>
          <p:cNvPr id="49154" name="Rectangle 2">
            <a:extLst>
              <a:ext uri="{FF2B5EF4-FFF2-40B4-BE49-F238E27FC236}">
                <a16:creationId xmlns:a16="http://schemas.microsoft.com/office/drawing/2014/main" id="{CCD8D02F-E2B2-1443-885D-0B188F56C228}"/>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F7FDC61A-21AA-7E4E-B714-51F7C012E07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a:ea typeface="ＭＳ Ｐゴシック"/>
                <a:cs typeface="Times New Roman"/>
              </a:rPr>
              <a:t>Noise margin refers to the range of noisy input that will still produce a non-corrupted output.</a:t>
            </a:r>
          </a:p>
          <a:p>
            <a:pPr eaLnBrk="1" hangingPunct="1"/>
            <a:endParaRPr lang="en-US" altLang="en-US" dirty="0">
              <a:latin typeface="Times New Roman" panose="02020603050405020304" pitchFamily="18" charset="0"/>
              <a:ea typeface="ＭＳ Ｐゴシック" panose="020B0600070205080204" pitchFamily="34" charset="-128"/>
              <a:cs typeface="Times New Roman"/>
            </a:endParaRPr>
          </a:p>
          <a:p>
            <a:pPr eaLnBrk="1" hangingPunct="1"/>
            <a:r>
              <a:rPr lang="en-US" altLang="en-US" dirty="0">
                <a:latin typeface="Times New Roman"/>
                <a:ea typeface="ＭＳ Ｐゴシック"/>
                <a:cs typeface="Times New Roman"/>
              </a:rPr>
              <a:t>The formula to know the tolerance to noise:</a:t>
            </a:r>
          </a:p>
          <a:p>
            <a:pPr eaLnBrk="1" hangingPunct="1"/>
            <a:endParaRPr lang="en-US" altLang="en-US" dirty="0">
              <a:latin typeface="Times New Roman" panose="02020603050405020304" pitchFamily="18" charset="0"/>
              <a:ea typeface="ＭＳ Ｐゴシック" panose="020B0600070205080204" pitchFamily="34" charset="-128"/>
              <a:cs typeface="Times New Roman"/>
            </a:endParaRPr>
          </a:p>
          <a:p>
            <a:pPr eaLnBrk="1" hangingPunct="1"/>
            <a:r>
              <a:rPr lang="en-US" altLang="en-US" dirty="0">
                <a:latin typeface="Times New Roman"/>
                <a:ea typeface="ＭＳ Ｐゴシック"/>
                <a:cs typeface="Times New Roman"/>
              </a:rPr>
              <a:t>Low noise margin:</a:t>
            </a:r>
          </a:p>
          <a:p>
            <a:pPr eaLnBrk="1" hangingPunct="1"/>
            <a:r>
              <a:rPr lang="en-US" altLang="en-US" dirty="0">
                <a:latin typeface="Times New Roman"/>
                <a:ea typeface="ＭＳ Ｐゴシック"/>
                <a:cs typeface="Times New Roman"/>
              </a:rPr>
              <a:t>NML = VIL – VOL</a:t>
            </a:r>
          </a:p>
          <a:p>
            <a:pPr eaLnBrk="1" hangingPunct="1"/>
            <a:endParaRPr lang="en-US" altLang="en-US" dirty="0">
              <a:latin typeface="Times New Roman" panose="02020603050405020304" pitchFamily="18" charset="0"/>
              <a:ea typeface="ＭＳ Ｐゴシック" panose="020B0600070205080204" pitchFamily="34" charset="-128"/>
              <a:cs typeface="Times New Roman"/>
            </a:endParaRPr>
          </a:p>
          <a:p>
            <a:pPr eaLnBrk="1" hangingPunct="1"/>
            <a:r>
              <a:rPr lang="en-US" altLang="en-US" dirty="0">
                <a:latin typeface="Times New Roman"/>
                <a:ea typeface="ＭＳ Ｐゴシック"/>
                <a:cs typeface="Times New Roman"/>
              </a:rPr>
              <a:t>High noise margin:</a:t>
            </a:r>
          </a:p>
          <a:p>
            <a:pPr eaLnBrk="1" hangingPunct="1"/>
            <a:r>
              <a:rPr lang="en-US" altLang="en-US" dirty="0">
                <a:latin typeface="Times New Roman"/>
                <a:ea typeface="ＭＳ Ｐゴシック"/>
                <a:cs typeface="Times New Roman"/>
              </a:rPr>
              <a:t>NMH= VOH – VIH</a:t>
            </a:r>
          </a:p>
          <a:p>
            <a:pPr eaLnBrk="1" hangingPunct="1"/>
            <a:endParaRPr lang="en-US" altLang="en-US" dirty="0">
              <a:latin typeface="Times New Roman"/>
              <a:ea typeface="ＭＳ Ｐゴシック"/>
              <a:cs typeface="Times New Roman"/>
            </a:endParaRPr>
          </a:p>
          <a:p>
            <a:pPr eaLnBrk="1" hangingPunct="1"/>
            <a:r>
              <a:rPr lang="en-US" altLang="en-US" dirty="0">
                <a:latin typeface="Times New Roman"/>
                <a:ea typeface="ＭＳ Ｐゴシック"/>
                <a:cs typeface="Times New Roman"/>
              </a:rPr>
              <a:t>The input is indeterminate if its value is between VIL and VIH.</a:t>
            </a:r>
          </a:p>
          <a:p>
            <a:pPr eaLnBrk="1" hangingPunct="1"/>
            <a:endParaRPr lang="en-US" altLang="en-US" dirty="0">
              <a:latin typeface="Times New Roman" panose="02020603050405020304" pitchFamily="18" charset="0"/>
              <a:ea typeface="ＭＳ Ｐゴシック" panose="020B0600070205080204" pitchFamily="34" charset="-128"/>
              <a:cs typeface="Times New Roman"/>
            </a:endParaRPr>
          </a:p>
        </p:txBody>
      </p:sp>
    </p:spTree>
    <p:extLst>
      <p:ext uri="{BB962C8B-B14F-4D97-AF65-F5344CB8AC3E}">
        <p14:creationId xmlns:p14="http://schemas.microsoft.com/office/powerpoint/2010/main" val="20305606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a:extLst>
              <a:ext uri="{FF2B5EF4-FFF2-40B4-BE49-F238E27FC236}">
                <a16:creationId xmlns:a16="http://schemas.microsoft.com/office/drawing/2014/main" id="{A02C9921-D8E2-8444-BDDF-B567D7B0334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4396085F-0EE7-2F4E-BCD1-A3F8B84A45A2}" type="slidenum">
              <a:rPr lang="en-US" altLang="en-US"/>
              <a:pPr>
                <a:spcBef>
                  <a:spcPct val="0"/>
                </a:spcBef>
              </a:pPr>
              <a:t>18</a:t>
            </a:fld>
            <a:endParaRPr lang="en-US" altLang="en-US" dirty="0"/>
          </a:p>
        </p:txBody>
      </p:sp>
      <p:sp>
        <p:nvSpPr>
          <p:cNvPr id="51202" name="Rectangle 2">
            <a:extLst>
              <a:ext uri="{FF2B5EF4-FFF2-40B4-BE49-F238E27FC236}">
                <a16:creationId xmlns:a16="http://schemas.microsoft.com/office/drawing/2014/main" id="{1B1EBB4A-28E6-7240-ADD5-D6C98AE9714E}"/>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18F7B46D-E724-1447-BDD5-8ADBFD11F5F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a:ea typeface="ＭＳ Ｐゴシック"/>
                <a:cs typeface="Times New Roman"/>
              </a:rPr>
              <a:t>VOL, VOH, VIL, and VIH are defined by selecting the point where NML and NMH both have the same value in the curves, by selecting where the slopes are equal to -1. </a:t>
            </a:r>
          </a:p>
          <a:p>
            <a:pPr eaLnBrk="1" hangingPunct="1"/>
            <a:endParaRPr lang="en-US" altLang="en-US" dirty="0">
              <a:latin typeface="Times New Roman"/>
              <a:ea typeface="ＭＳ Ｐゴシック"/>
              <a:cs typeface="Times New Roman"/>
            </a:endParaRPr>
          </a:p>
          <a:p>
            <a:pPr eaLnBrk="1" hangingPunct="1"/>
            <a:r>
              <a:rPr lang="en-US" altLang="en-US" dirty="0">
                <a:latin typeface="Times New Roman"/>
                <a:ea typeface="ＭＳ Ｐゴシック"/>
                <a:cs typeface="Times New Roman"/>
              </a:rPr>
              <a:t>If we were to define this High and Low values in other locations of the graph, then one value would decrease significantly while the increment of the other would be minimal because of the shape of the graph.</a:t>
            </a:r>
          </a:p>
          <a:p>
            <a:pPr eaLnBrk="1" hangingPunct="1"/>
            <a:endParaRPr lang="en-US" altLang="en-US" dirty="0">
              <a:latin typeface="Times New Roman"/>
              <a:ea typeface="ＭＳ Ｐゴシック"/>
              <a:cs typeface="Times New Roman"/>
            </a:endParaRPr>
          </a:p>
          <a:p>
            <a:pPr eaLnBrk="1" hangingPunct="1"/>
            <a:r>
              <a:rPr lang="en-US" altLang="en-US" dirty="0">
                <a:latin typeface="Times New Roman"/>
                <a:ea typeface="ＭＳ Ｐゴシック"/>
                <a:cs typeface="Times New Roman"/>
              </a:rPr>
              <a:t>The slope -1 holds the most efficient positions for maximum tolerances of noise.</a:t>
            </a:r>
          </a:p>
          <a:p>
            <a:pPr eaLnBrk="1" hangingPunct="1"/>
            <a:endParaRPr lang="en-US" altLang="en-US" dirty="0">
              <a:latin typeface="Times New Roman" panose="02020603050405020304" pitchFamily="18" charset="0"/>
              <a:ea typeface="ＭＳ Ｐゴシック" panose="020B0600070205080204" pitchFamily="34" charset="-128"/>
              <a:cs typeface="Times New Roman"/>
            </a:endParaRPr>
          </a:p>
          <a:p>
            <a:pPr eaLnBrk="1" hangingPunct="1"/>
            <a:endParaRPr lang="en-US" altLang="en-US" dirty="0">
              <a:latin typeface="Times New Roman" panose="02020603050405020304" pitchFamily="18" charset="0"/>
              <a:ea typeface="ＭＳ Ｐゴシック" panose="020B0600070205080204" pitchFamily="34" charset="-128"/>
              <a:cs typeface="Times New Roman"/>
            </a:endParaRPr>
          </a:p>
        </p:txBody>
      </p:sp>
    </p:spTree>
    <p:extLst>
      <p:ext uri="{BB962C8B-B14F-4D97-AF65-F5344CB8AC3E}">
        <p14:creationId xmlns:p14="http://schemas.microsoft.com/office/powerpoint/2010/main" val="22863080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a:extLst>
              <a:ext uri="{FF2B5EF4-FFF2-40B4-BE49-F238E27FC236}">
                <a16:creationId xmlns:a16="http://schemas.microsoft.com/office/drawing/2014/main" id="{D21B6F70-88B1-6F49-AC3A-E77E970FE6A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BA355145-B8C0-6243-BF00-2CF150D2A132}" type="slidenum">
              <a:rPr lang="en-US" altLang="en-US"/>
              <a:pPr>
                <a:spcBef>
                  <a:spcPct val="0"/>
                </a:spcBef>
              </a:pPr>
              <a:t>19</a:t>
            </a:fld>
            <a:endParaRPr lang="en-US" altLang="en-US" dirty="0"/>
          </a:p>
        </p:txBody>
      </p:sp>
      <p:sp>
        <p:nvSpPr>
          <p:cNvPr id="53250" name="Rectangle 2">
            <a:extLst>
              <a:ext uri="{FF2B5EF4-FFF2-40B4-BE49-F238E27FC236}">
                <a16:creationId xmlns:a16="http://schemas.microsoft.com/office/drawing/2014/main" id="{34D72555-6B80-4047-9A1E-A22789BDC36F}"/>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E768E562-1E6D-844F-9588-1BDDB4A2A25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a:ea typeface="ＭＳ Ｐゴシック"/>
                <a:cs typeface="Times New Roman"/>
              </a:rPr>
              <a:t>With DC analysis, the output can be known if the input is constant.</a:t>
            </a:r>
          </a:p>
          <a:p>
            <a:pPr eaLnBrk="1" hangingPunct="1"/>
            <a:endParaRPr lang="en-US" altLang="en-US" dirty="0">
              <a:latin typeface="Times New Roman"/>
              <a:ea typeface="ＭＳ Ｐゴシック"/>
              <a:cs typeface="Times New Roman"/>
            </a:endParaRPr>
          </a:p>
          <a:p>
            <a:pPr eaLnBrk="1" hangingPunct="1"/>
            <a:r>
              <a:rPr lang="en-US" altLang="en-US" dirty="0">
                <a:latin typeface="Times New Roman"/>
                <a:ea typeface="ＭＳ Ｐゴシック"/>
                <a:cs typeface="Times New Roman"/>
              </a:rPr>
              <a:t>Transient analysis is different. </a:t>
            </a:r>
            <a:r>
              <a:rPr lang="en-US" altLang="en-US" dirty="0">
                <a:latin typeface="Times New Roman" panose="02020603050405020304" pitchFamily="18" charset="0"/>
                <a:ea typeface="ＭＳ Ｐゴシック" panose="020B0600070205080204" pitchFamily="34" charset="-128"/>
                <a:cs typeface="Times New Roman"/>
              </a:rPr>
              <a:t>Change in input value is not instantaneous but goes through a rise/fall time before it gets to a steady state. This change in input Vin(t) is reflected in the output transition </a:t>
            </a:r>
            <a:r>
              <a:rPr lang="en-US" altLang="en-US" dirty="0" err="1">
                <a:latin typeface="Times New Roman" panose="02020603050405020304" pitchFamily="18" charset="0"/>
                <a:ea typeface="ＭＳ Ｐゴシック" panose="020B0600070205080204" pitchFamily="34" charset="-128"/>
                <a:cs typeface="Times New Roman"/>
              </a:rPr>
              <a:t>Vout</a:t>
            </a:r>
            <a:r>
              <a:rPr lang="en-US" altLang="en-US" dirty="0">
                <a:latin typeface="Times New Roman" panose="02020603050405020304" pitchFamily="18" charset="0"/>
                <a:ea typeface="ＭＳ Ｐゴシック" panose="020B0600070205080204" pitchFamily="34" charset="-128"/>
                <a:cs typeface="Times New Roman"/>
              </a:rPr>
              <a:t>(t).   </a:t>
            </a:r>
          </a:p>
        </p:txBody>
      </p:sp>
    </p:spTree>
    <p:extLst>
      <p:ext uri="{BB962C8B-B14F-4D97-AF65-F5344CB8AC3E}">
        <p14:creationId xmlns:p14="http://schemas.microsoft.com/office/powerpoint/2010/main" val="2728131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516C1422-85A1-564D-A764-8011C09BC23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473C604-78E2-8746-95AF-3A1BD13D1B85}" type="slidenum">
              <a:rPr lang="en-US" altLang="en-US" sz="1300"/>
              <a:pPr>
                <a:spcBef>
                  <a:spcPct val="0"/>
                </a:spcBef>
              </a:pPr>
              <a:t>2</a:t>
            </a:fld>
            <a:endParaRPr lang="en-US" altLang="en-US" sz="1300" dirty="0"/>
          </a:p>
        </p:txBody>
      </p:sp>
      <p:sp>
        <p:nvSpPr>
          <p:cNvPr id="19458" name="Rectangle 2">
            <a:extLst>
              <a:ext uri="{FF2B5EF4-FFF2-40B4-BE49-F238E27FC236}">
                <a16:creationId xmlns:a16="http://schemas.microsoft.com/office/drawing/2014/main" id="{CFA283B3-98F9-354A-AC44-B554D6E4A5BB}"/>
              </a:ext>
            </a:extLst>
          </p:cNvPr>
          <p:cNvSpPr>
            <a:spLocks noGrp="1" noRot="1" noChangeAspect="1" noChangeArrowheads="1" noTextEdit="1"/>
          </p:cNvSpPr>
          <p:nvPr>
            <p:ph type="sldImg"/>
          </p:nvPr>
        </p:nvSpPr>
        <p:spPr>
          <a:ln/>
        </p:spPr>
      </p:sp>
      <p:sp>
        <p:nvSpPr>
          <p:cNvPr id="171011" name="Rectangle 3">
            <a:extLst>
              <a:ext uri="{FF2B5EF4-FFF2-40B4-BE49-F238E27FC236}">
                <a16:creationId xmlns:a16="http://schemas.microsoft.com/office/drawing/2014/main" id="{CD10E155-59CB-5842-BAA2-1B9C8ED780C2}"/>
              </a:ext>
            </a:extLst>
          </p:cNvPr>
          <p:cNvSpPr>
            <a:spLocks noGrp="1" noChangeArrowheads="1"/>
          </p:cNvSpPr>
          <p:nvPr>
            <p:ph type="body" idx="1"/>
          </p:nvPr>
        </p:nvSpPr>
        <p:spPr/>
        <p:txBody>
          <a:bodyPr/>
          <a:lstStyle/>
          <a:p>
            <a:pPr eaLnBrk="1" hangingPunct="1">
              <a:defRPr/>
            </a:pPr>
            <a:r>
              <a:rPr lang="en-US" dirty="0">
                <a:cs typeface="+mn-cs"/>
              </a:rPr>
              <a:t>By the end of this lecture, you should be able to:</a:t>
            </a:r>
          </a:p>
          <a:p>
            <a:pPr marL="342900" lvl="0" indent="-342900">
              <a:buFont typeface="Symbol" panose="05050102010706020507" pitchFamily="18" charset="2"/>
              <a:buChar char=""/>
            </a:pPr>
            <a:r>
              <a:rPr lang="en-US" sz="1800" dirty="0">
                <a:effectLst/>
                <a:latin typeface="Calibri" panose="020F0502020204030204" pitchFamily="34" charset="0"/>
                <a:ea typeface="DengXian" panose="03000509000000000000" pitchFamily="65" charset="-122"/>
                <a:cs typeface="Times New Roman" panose="02020603050405020304" pitchFamily="18" charset="0"/>
              </a:rPr>
              <a:t>Explain threshold drop in pass transistor circuits.</a:t>
            </a:r>
            <a:endParaRPr lang="en-GB" sz="1800" dirty="0">
              <a:effectLst/>
              <a:latin typeface="Calibri" panose="020F0502020204030204" pitchFamily="34" charset="0"/>
              <a:ea typeface="DengXian" panose="03000509000000000000" pitchFamily="65" charset="-122"/>
              <a:cs typeface="Times New Roman" panose="02020603050405020304" pitchFamily="18" charset="0"/>
            </a:endParaRPr>
          </a:p>
          <a:p>
            <a:pPr marL="342900" lvl="0" indent="-342900">
              <a:buFont typeface="Symbol" panose="05050102010706020507" pitchFamily="18" charset="2"/>
              <a:buChar char=""/>
            </a:pPr>
            <a:r>
              <a:rPr lang="en-US" sz="1800" dirty="0">
                <a:effectLst/>
                <a:latin typeface="Calibri" panose="020F0502020204030204" pitchFamily="34" charset="0"/>
                <a:ea typeface="DengXian" panose="03000509000000000000" pitchFamily="65" charset="-122"/>
                <a:cs typeface="Times New Roman" panose="02020603050405020304" pitchFamily="18" charset="0"/>
              </a:rPr>
              <a:t>Graphically derive the DC response of a CMOS logic gate.</a:t>
            </a:r>
          </a:p>
          <a:p>
            <a:pPr marL="342900" lvl="0" indent="-342900">
              <a:buFont typeface="Symbol" panose="05050102010706020507" pitchFamily="18" charset="2"/>
              <a:buChar char=""/>
            </a:pPr>
            <a:r>
              <a:rPr lang="en-US" sz="1800" dirty="0">
                <a:effectLst/>
                <a:latin typeface="Calibri" panose="020F0502020204030204" pitchFamily="34" charset="0"/>
                <a:ea typeface="DengXian" panose="03000509000000000000" pitchFamily="65" charset="-122"/>
                <a:cs typeface="Times New Roman" panose="02020603050405020304" pitchFamily="18" charset="0"/>
              </a:rPr>
              <a:t>Estimate the delay of logic gates using RC delay models.</a:t>
            </a:r>
            <a:endParaRPr lang="en-US" dirty="0">
              <a:cs typeface="+mn-cs"/>
            </a:endParaRPr>
          </a:p>
        </p:txBody>
      </p:sp>
    </p:spTree>
    <p:extLst>
      <p:ext uri="{BB962C8B-B14F-4D97-AF65-F5344CB8AC3E}">
        <p14:creationId xmlns:p14="http://schemas.microsoft.com/office/powerpoint/2010/main" val="13480958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a:extLst>
              <a:ext uri="{FF2B5EF4-FFF2-40B4-BE49-F238E27FC236}">
                <a16:creationId xmlns:a16="http://schemas.microsoft.com/office/drawing/2014/main" id="{45F50C77-4740-DF4E-8533-6D7FE03ACEF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3D0F8EFA-4AC1-DF40-A0F4-72C7AC290484}" type="slidenum">
              <a:rPr lang="en-US" altLang="en-US"/>
              <a:pPr>
                <a:spcBef>
                  <a:spcPct val="0"/>
                </a:spcBef>
              </a:pPr>
              <a:t>20</a:t>
            </a:fld>
            <a:endParaRPr lang="en-US" altLang="en-US" dirty="0"/>
          </a:p>
        </p:txBody>
      </p:sp>
      <p:sp>
        <p:nvSpPr>
          <p:cNvPr id="55298" name="Rectangle 2">
            <a:extLst>
              <a:ext uri="{FF2B5EF4-FFF2-40B4-BE49-F238E27FC236}">
                <a16:creationId xmlns:a16="http://schemas.microsoft.com/office/drawing/2014/main" id="{E41678AB-3A08-964F-8F1F-A48059F13C74}"/>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49A749A1-11C9-284E-AB70-91714D0B61B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New Roman" panose="02020603050405020304" pitchFamily="18" charset="0"/>
              <a:ea typeface="ＭＳ Ｐゴシック" panose="020B0600070205080204" pitchFamily="34" charset="-128"/>
              <a:cs typeface="Times New Roman"/>
            </a:endParaRPr>
          </a:p>
          <a:p>
            <a:pPr eaLnBrk="1" hangingPunct="1"/>
            <a:endParaRPr lang="en-US" altLang="en-US" dirty="0">
              <a:latin typeface="Times New Roman" panose="02020603050405020304" pitchFamily="18" charset="0"/>
              <a:ea typeface="ＭＳ Ｐゴシック" panose="020B0600070205080204" pitchFamily="34" charset="-128"/>
              <a:cs typeface="Times New Roman"/>
            </a:endParaRPr>
          </a:p>
          <a:p>
            <a:pPr eaLnBrk="1" hangingPunct="1"/>
            <a:endParaRPr lang="en-US" altLang="en-US" dirty="0">
              <a:latin typeface="Times New Roman" panose="02020603050405020304" pitchFamily="18" charset="0"/>
              <a:ea typeface="ＭＳ Ｐゴシック" panose="020B0600070205080204" pitchFamily="34" charset="-128"/>
              <a:cs typeface="Times New Roman"/>
            </a:endParaRPr>
          </a:p>
          <a:p>
            <a:pPr eaLnBrk="1" hangingPunct="1"/>
            <a:endParaRPr lang="en-US" altLang="en-US" dirty="0">
              <a:latin typeface="Times New Roman" panose="02020603050405020304" pitchFamily="18" charset="0"/>
              <a:ea typeface="ＭＳ Ｐゴシック" panose="020B0600070205080204" pitchFamily="34" charset="-128"/>
              <a:cs typeface="Times New Roman"/>
            </a:endParaRPr>
          </a:p>
          <a:p>
            <a:pPr eaLnBrk="1" hangingPunct="1"/>
            <a:endParaRPr lang="en-US" altLang="en-US" dirty="0">
              <a:latin typeface="Times New Roman" panose="02020603050405020304" pitchFamily="18" charset="0"/>
              <a:ea typeface="ＭＳ Ｐゴシック" panose="020B0600070205080204" pitchFamily="34" charset="-128"/>
              <a:cs typeface="Times New Roman"/>
            </a:endParaRPr>
          </a:p>
          <a:p>
            <a:pPr eaLnBrk="1" hangingPunct="1"/>
            <a:endParaRPr lang="en-US" altLang="en-US" dirty="0">
              <a:latin typeface="Times New Roman" panose="02020603050405020304" pitchFamily="18" charset="0"/>
              <a:ea typeface="ＭＳ Ｐゴシック" panose="020B0600070205080204" pitchFamily="34" charset="-128"/>
              <a:cs typeface="Times New Roman"/>
            </a:endParaRPr>
          </a:p>
        </p:txBody>
      </p:sp>
    </p:spTree>
    <p:extLst>
      <p:ext uri="{BB962C8B-B14F-4D97-AF65-F5344CB8AC3E}">
        <p14:creationId xmlns:p14="http://schemas.microsoft.com/office/powerpoint/2010/main" val="39988479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a:extLst>
              <a:ext uri="{FF2B5EF4-FFF2-40B4-BE49-F238E27FC236}">
                <a16:creationId xmlns:a16="http://schemas.microsoft.com/office/drawing/2014/main" id="{AEB6A8AB-569C-C44B-8438-2F9E60352A0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0D599E2B-290D-9440-9F27-6C1B69376640}" type="slidenum">
              <a:rPr lang="en-US" altLang="en-US"/>
              <a:pPr>
                <a:spcBef>
                  <a:spcPct val="0"/>
                </a:spcBef>
              </a:pPr>
              <a:t>21</a:t>
            </a:fld>
            <a:endParaRPr lang="en-US" altLang="en-US" dirty="0"/>
          </a:p>
        </p:txBody>
      </p:sp>
      <p:sp>
        <p:nvSpPr>
          <p:cNvPr id="57346" name="Rectangle 2">
            <a:extLst>
              <a:ext uri="{FF2B5EF4-FFF2-40B4-BE49-F238E27FC236}">
                <a16:creationId xmlns:a16="http://schemas.microsoft.com/office/drawing/2014/main" id="{D9D80822-9556-264E-9DB4-54F8E0FC3637}"/>
              </a:ext>
            </a:extLst>
          </p:cNvPr>
          <p:cNvSpPr>
            <a:spLocks noGrp="1" noRot="1" noChangeAspect="1" noChangeArrowheads="1" noTextEdit="1"/>
          </p:cNvSpPr>
          <p:nvPr>
            <p:ph type="sldImg"/>
          </p:nvPr>
        </p:nvSpPr>
        <p:spPr>
          <a:ln/>
        </p:spPr>
      </p:sp>
      <p:sp>
        <p:nvSpPr>
          <p:cNvPr id="57347" name="Rectangle 3">
            <a:extLst>
              <a:ext uri="{FF2B5EF4-FFF2-40B4-BE49-F238E27FC236}">
                <a16:creationId xmlns:a16="http://schemas.microsoft.com/office/drawing/2014/main" id="{F6016070-9B39-A246-B27E-34757E57870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2350734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a:extLst>
              <a:ext uri="{FF2B5EF4-FFF2-40B4-BE49-F238E27FC236}">
                <a16:creationId xmlns:a16="http://schemas.microsoft.com/office/drawing/2014/main" id="{50F86684-33AF-BE40-9F3D-D0C9763557A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4C7534CB-D39F-7E45-AFA6-42327D9A52E6}" type="slidenum">
              <a:rPr lang="en-US" altLang="en-US"/>
              <a:pPr>
                <a:spcBef>
                  <a:spcPct val="0"/>
                </a:spcBef>
              </a:pPr>
              <a:t>22</a:t>
            </a:fld>
            <a:endParaRPr lang="en-US" altLang="en-US" dirty="0"/>
          </a:p>
        </p:txBody>
      </p:sp>
      <p:sp>
        <p:nvSpPr>
          <p:cNvPr id="59394" name="Rectangle 2">
            <a:extLst>
              <a:ext uri="{FF2B5EF4-FFF2-40B4-BE49-F238E27FC236}">
                <a16:creationId xmlns:a16="http://schemas.microsoft.com/office/drawing/2014/main" id="{D92C30E5-995F-2C4C-B303-1E58C0428789}"/>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48470AFB-471A-E141-83D6-E976471D38C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a:ea typeface="ＭＳ Ｐゴシック"/>
                <a:cs typeface="Times New Roman"/>
              </a:rPr>
              <a:t>Contamination delay is the minimum time from when the input changes to 50% of its value to when the output changes to 50% of its value.</a:t>
            </a:r>
          </a:p>
        </p:txBody>
      </p:sp>
    </p:spTree>
    <p:extLst>
      <p:ext uri="{BB962C8B-B14F-4D97-AF65-F5344CB8AC3E}">
        <p14:creationId xmlns:p14="http://schemas.microsoft.com/office/powerpoint/2010/main" val="26246428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a:extLst>
              <a:ext uri="{FF2B5EF4-FFF2-40B4-BE49-F238E27FC236}">
                <a16:creationId xmlns:a16="http://schemas.microsoft.com/office/drawing/2014/main" id="{57F2CE79-79DE-CE47-893B-F8738D2C43D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D5D4C5D6-1D05-294F-A2FD-9EF50F3021C9}" type="slidenum">
              <a:rPr lang="en-US" altLang="en-US"/>
              <a:pPr>
                <a:spcBef>
                  <a:spcPct val="0"/>
                </a:spcBef>
              </a:pPr>
              <a:t>23</a:t>
            </a:fld>
            <a:endParaRPr lang="en-US" altLang="en-US" dirty="0"/>
          </a:p>
        </p:txBody>
      </p:sp>
      <p:sp>
        <p:nvSpPr>
          <p:cNvPr id="61442" name="Rectangle 2">
            <a:extLst>
              <a:ext uri="{FF2B5EF4-FFF2-40B4-BE49-F238E27FC236}">
                <a16:creationId xmlns:a16="http://schemas.microsoft.com/office/drawing/2014/main" id="{AE07074E-3F3F-214B-8EFD-A3BED4FD0E16}"/>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15DC5ABE-52F9-C540-AB9C-18E5906D65F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z="1800" b="0" i="0" dirty="0">
                <a:solidFill>
                  <a:srgbClr val="000000"/>
                </a:solidFill>
                <a:effectLst/>
                <a:latin typeface="Times New Roman" panose="02020603050405020304" pitchFamily="18" charset="0"/>
              </a:rPr>
              <a:t>Instead of solving the differential equations in slide 20</a:t>
            </a:r>
            <a:r>
              <a:rPr lang="en-GB" sz="1800" b="1" i="0" dirty="0">
                <a:solidFill>
                  <a:srgbClr val="000000"/>
                </a:solidFill>
                <a:effectLst/>
                <a:latin typeface="Times New Roman" panose="02020603050405020304" pitchFamily="18" charset="0"/>
              </a:rPr>
              <a:t>,</a:t>
            </a:r>
            <a:r>
              <a:rPr lang="en-GB" sz="1800" b="0" i="0" dirty="0">
                <a:solidFill>
                  <a:srgbClr val="000000"/>
                </a:solidFill>
                <a:effectLst/>
                <a:latin typeface="Times New Roman" panose="02020603050405020304" pitchFamily="18" charset="0"/>
              </a:rPr>
              <a:t> we could use tools like SPICE simulator to model designs and obtain an estimate of the delays just like in the graph shown. </a:t>
            </a:r>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7949302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a:extLst>
              <a:ext uri="{FF2B5EF4-FFF2-40B4-BE49-F238E27FC236}">
                <a16:creationId xmlns:a16="http://schemas.microsoft.com/office/drawing/2014/main" id="{87215711-707A-E84F-8267-544CCC17E96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AA001E15-E945-6041-A099-5792757D2BE4}" type="slidenum">
              <a:rPr lang="en-US" altLang="en-US"/>
              <a:pPr>
                <a:spcBef>
                  <a:spcPct val="0"/>
                </a:spcBef>
              </a:pPr>
              <a:t>24</a:t>
            </a:fld>
            <a:endParaRPr lang="en-US" altLang="en-US" dirty="0"/>
          </a:p>
        </p:txBody>
      </p:sp>
      <p:sp>
        <p:nvSpPr>
          <p:cNvPr id="63490" name="Rectangle 2">
            <a:extLst>
              <a:ext uri="{FF2B5EF4-FFF2-40B4-BE49-F238E27FC236}">
                <a16:creationId xmlns:a16="http://schemas.microsoft.com/office/drawing/2014/main" id="{BCF93C30-A361-C04D-A982-EB449B028B93}"/>
              </a:ext>
            </a:extLst>
          </p:cNvPr>
          <p:cNvSpPr>
            <a:spLocks noGrp="1" noRot="1" noChangeAspect="1" noChangeArrowheads="1" noTextEdit="1"/>
          </p:cNvSpPr>
          <p:nvPr>
            <p:ph type="sldImg"/>
          </p:nvPr>
        </p:nvSpPr>
        <p:spPr>
          <a:ln/>
        </p:spPr>
      </p:sp>
      <p:sp>
        <p:nvSpPr>
          <p:cNvPr id="63491" name="Rectangle 3">
            <a:extLst>
              <a:ext uri="{FF2B5EF4-FFF2-40B4-BE49-F238E27FC236}">
                <a16:creationId xmlns:a16="http://schemas.microsoft.com/office/drawing/2014/main" id="{2074538B-016D-A746-8777-948F1DCAAB9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dirty="0">
                <a:effectLst/>
                <a:ea typeface="ＭＳ Ｐゴシック"/>
                <a:cs typeface="Calibri"/>
              </a:rPr>
              <a:t>Step response use RC delay models to estimate delay.</a:t>
            </a:r>
          </a:p>
          <a:p>
            <a:pPr eaLnBrk="1" hangingPunct="1"/>
            <a:endParaRPr lang="en-GB" dirty="0">
              <a:effectLst/>
              <a:cs typeface="Calibri"/>
            </a:endParaRPr>
          </a:p>
          <a:p>
            <a:pPr eaLnBrk="1" hangingPunct="1"/>
            <a:r>
              <a:rPr lang="en-GB" dirty="0">
                <a:effectLst/>
                <a:ea typeface="ＭＳ Ｐゴシック"/>
                <a:cs typeface="Calibri"/>
              </a:rPr>
              <a:t>C=strain capacitance and R is the equivalent resistance of the transistors, depending on its average current.</a:t>
            </a:r>
          </a:p>
        </p:txBody>
      </p:sp>
    </p:spTree>
    <p:extLst>
      <p:ext uri="{BB962C8B-B14F-4D97-AF65-F5344CB8AC3E}">
        <p14:creationId xmlns:p14="http://schemas.microsoft.com/office/powerpoint/2010/main" val="21533416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a:extLst>
              <a:ext uri="{FF2B5EF4-FFF2-40B4-BE49-F238E27FC236}">
                <a16:creationId xmlns:a16="http://schemas.microsoft.com/office/drawing/2014/main" id="{11FD56BC-7257-9B42-A102-A0EECF22E2A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00BF659B-6BDA-034A-B3FC-6B8A8402CA0D}" type="slidenum">
              <a:rPr lang="en-US" altLang="en-US"/>
              <a:pPr>
                <a:spcBef>
                  <a:spcPct val="0"/>
                </a:spcBef>
              </a:pPr>
              <a:t>25</a:t>
            </a:fld>
            <a:endParaRPr lang="en-US" altLang="en-US" dirty="0"/>
          </a:p>
        </p:txBody>
      </p:sp>
      <p:sp>
        <p:nvSpPr>
          <p:cNvPr id="65538" name="Rectangle 2">
            <a:extLst>
              <a:ext uri="{FF2B5EF4-FFF2-40B4-BE49-F238E27FC236}">
                <a16:creationId xmlns:a16="http://schemas.microsoft.com/office/drawing/2014/main" id="{82D703F7-38DE-704D-A401-E91BCBC67105}"/>
              </a:ext>
            </a:extLst>
          </p:cNvPr>
          <p:cNvSpPr>
            <a:spLocks noGrp="1" noRot="1" noChangeAspect="1" noChangeArrowheads="1" noTextEdit="1"/>
          </p:cNvSpPr>
          <p:nvPr>
            <p:ph type="sldImg"/>
          </p:nvPr>
        </p:nvSpPr>
        <p:spPr>
          <a:ln/>
        </p:spPr>
      </p:sp>
      <p:sp>
        <p:nvSpPr>
          <p:cNvPr id="65539" name="Rectangle 3">
            <a:extLst>
              <a:ext uri="{FF2B5EF4-FFF2-40B4-BE49-F238E27FC236}">
                <a16:creationId xmlns:a16="http://schemas.microsoft.com/office/drawing/2014/main" id="{E2315E6E-33C3-B440-9E77-80A68F1ECA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ea typeface="ＭＳ Ｐゴシック" panose="020B0600070205080204" pitchFamily="34" charset="-128"/>
              </a:rPr>
              <a:t>To find the effective resistance of a transistor, the Shockley model can be used, however this model is limited because it is not suitable for modern transistors.</a:t>
            </a:r>
          </a:p>
          <a:p>
            <a:pPr eaLnBrk="1" hangingPunct="1"/>
            <a:endParaRPr lang="en-US" altLang="en-US" dirty="0">
              <a:latin typeface="Times New Roman" panose="02020603050405020304" pitchFamily="18" charset="0"/>
              <a:ea typeface="ＭＳ Ｐゴシック" panose="020B0600070205080204" pitchFamily="34" charset="-128"/>
            </a:endParaRPr>
          </a:p>
          <a:p>
            <a:pPr eaLnBrk="1" hangingPunct="1"/>
            <a:r>
              <a:rPr lang="en-US" altLang="en-US" dirty="0">
                <a:latin typeface="Times New Roman" panose="02020603050405020304" pitchFamily="18" charset="0"/>
                <a:ea typeface="ＭＳ Ｐゴシック" panose="020B0600070205080204" pitchFamily="34" charset="-128"/>
              </a:rPr>
              <a:t>The designer can treat the transistor as a resistor. This approach is good enough to predict RC delay of the transistor.</a:t>
            </a:r>
          </a:p>
        </p:txBody>
      </p:sp>
    </p:spTree>
    <p:extLst>
      <p:ext uri="{BB962C8B-B14F-4D97-AF65-F5344CB8AC3E}">
        <p14:creationId xmlns:p14="http://schemas.microsoft.com/office/powerpoint/2010/main" val="16118356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a:extLst>
              <a:ext uri="{FF2B5EF4-FFF2-40B4-BE49-F238E27FC236}">
                <a16:creationId xmlns:a16="http://schemas.microsoft.com/office/drawing/2014/main" id="{B60CEF41-3281-D34A-8F51-8C51DD74206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4DBE3A05-75F7-C242-9EF9-DDC236D9DF91}" type="slidenum">
              <a:rPr lang="en-US" altLang="en-US"/>
              <a:pPr>
                <a:spcBef>
                  <a:spcPct val="0"/>
                </a:spcBef>
              </a:pPr>
              <a:t>26</a:t>
            </a:fld>
            <a:endParaRPr lang="en-US" altLang="en-US" dirty="0"/>
          </a:p>
        </p:txBody>
      </p:sp>
      <p:sp>
        <p:nvSpPr>
          <p:cNvPr id="67586" name="Rectangle 2">
            <a:extLst>
              <a:ext uri="{FF2B5EF4-FFF2-40B4-BE49-F238E27FC236}">
                <a16:creationId xmlns:a16="http://schemas.microsoft.com/office/drawing/2014/main" id="{1AE084AC-EA91-9743-A6D0-B4C9C3D79833}"/>
              </a:ext>
            </a:extLst>
          </p:cNvPr>
          <p:cNvSpPr>
            <a:spLocks noGrp="1" noRot="1" noChangeAspect="1" noChangeArrowheads="1" noTextEdit="1"/>
          </p:cNvSpPr>
          <p:nvPr>
            <p:ph type="sldImg"/>
          </p:nvPr>
        </p:nvSpPr>
        <p:spPr>
          <a:xfrm>
            <a:off x="2365375" y="549275"/>
            <a:ext cx="4876800" cy="2743200"/>
          </a:xfrm>
          <a:ln/>
        </p:spPr>
      </p:sp>
      <p:sp>
        <p:nvSpPr>
          <p:cNvPr id="67587" name="Rectangle 3">
            <a:extLst>
              <a:ext uri="{FF2B5EF4-FFF2-40B4-BE49-F238E27FC236}">
                <a16:creationId xmlns:a16="http://schemas.microsoft.com/office/drawing/2014/main" id="{4BF0E8C6-9F52-4B42-ABD0-9C470441D16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0" dirty="0">
                <a:latin typeface="Times New Roman"/>
                <a:ea typeface="ＭＳ Ｐゴシック"/>
                <a:cs typeface="Times New Roman"/>
              </a:rPr>
              <a:t>Here, we have some guidelines to transform transistors into equivalent</a:t>
            </a:r>
            <a:r>
              <a:rPr lang="en-US" b="0" dirty="0">
                <a:ea typeface="ＭＳ Ｐゴシック"/>
                <a:cs typeface="Calibri"/>
              </a:rPr>
              <a:t> circuits. </a:t>
            </a:r>
          </a:p>
          <a:p>
            <a:pPr eaLnBrk="1" hangingPunct="1"/>
            <a:endParaRPr lang="en-US" b="0" dirty="0">
              <a:ea typeface="ＭＳ Ｐゴシック"/>
              <a:cs typeface="Calibri"/>
            </a:endParaRPr>
          </a:p>
          <a:p>
            <a:pPr eaLnBrk="1" hangingPunct="1"/>
            <a:r>
              <a:rPr lang="en-US" b="0" dirty="0">
                <a:ea typeface="ＭＳ Ｐゴシック"/>
                <a:cs typeface="Calibri"/>
              </a:rPr>
              <a:t>Treat the transistor as an</a:t>
            </a:r>
            <a:r>
              <a:rPr lang="en-US" altLang="en-US" b="0" dirty="0">
                <a:latin typeface="Times New Roman"/>
                <a:ea typeface="ＭＳ Ｐゴシック"/>
                <a:cs typeface="Times New Roman"/>
              </a:rPr>
              <a:t> ideal switch with Resistance (in on condition) and Capacitance (all connected to 0V/Vdd).</a:t>
            </a:r>
          </a:p>
          <a:p>
            <a:pPr eaLnBrk="1" hangingPunct="1"/>
            <a:endParaRPr lang="en-US" altLang="en-US" b="0" dirty="0">
              <a:latin typeface="Times New Roman" panose="02020603050405020304" pitchFamily="18" charset="0"/>
              <a:ea typeface="ＭＳ Ｐゴシック" panose="020B0600070205080204" pitchFamily="34" charset="-128"/>
            </a:endParaRPr>
          </a:p>
          <a:p>
            <a:pPr marL="0" marR="0" lvl="0" indent="0" algn="l" defTabSz="914400" rtl="0" eaLnBrk="1" fontAlgn="base" latinLnBrk="0" hangingPunct="1">
              <a:lnSpc>
                <a:spcPct val="100000"/>
              </a:lnSpc>
              <a:spcBef>
                <a:spcPts val="600"/>
              </a:spcBef>
              <a:spcAft>
                <a:spcPct val="0"/>
              </a:spcAft>
              <a:buClrTx/>
              <a:buSzTx/>
              <a:buFontTx/>
              <a:buNone/>
              <a:tabLst/>
              <a:defRPr/>
            </a:pPr>
            <a:r>
              <a:rPr lang="en-US" altLang="en-US" b="0" dirty="0">
                <a:latin typeface="Times New Roman" panose="02020603050405020304" pitchFamily="18" charset="0"/>
                <a:ea typeface="ＭＳ Ｐゴシック" panose="020B0600070205080204" pitchFamily="34" charset="-128"/>
              </a:rPr>
              <a:t>nMOS has resistance R (between the gate to source) divided by the constant of the transistor and capacitance C (connected to Vdd) multiplied by the constant of the transistor.</a:t>
            </a:r>
          </a:p>
          <a:p>
            <a:pPr eaLnBrk="1" hangingPunct="1"/>
            <a:endParaRPr lang="en-US" altLang="en-US" b="0" dirty="0">
              <a:latin typeface="Times New Roman" panose="02020603050405020304" pitchFamily="18" charset="0"/>
              <a:ea typeface="ＭＳ Ｐゴシック" panose="020B0600070205080204" pitchFamily="34" charset="-128"/>
            </a:endParaRPr>
          </a:p>
          <a:p>
            <a:pPr marL="0" marR="0" lvl="0" indent="0" algn="l" defTabSz="914400" rtl="0" eaLnBrk="1" fontAlgn="base" latinLnBrk="0" hangingPunct="1">
              <a:lnSpc>
                <a:spcPct val="100000"/>
              </a:lnSpc>
              <a:spcBef>
                <a:spcPts val="600"/>
              </a:spcBef>
              <a:spcAft>
                <a:spcPct val="0"/>
              </a:spcAft>
              <a:buClrTx/>
              <a:buSzTx/>
              <a:buFontTx/>
              <a:buNone/>
              <a:tabLst/>
              <a:defRPr/>
            </a:pPr>
            <a:r>
              <a:rPr lang="en-US" altLang="en-US" b="0" dirty="0">
                <a:latin typeface="Times New Roman" panose="02020603050405020304" pitchFamily="18" charset="0"/>
                <a:ea typeface="ＭＳ Ｐゴシック" panose="020B0600070205080204" pitchFamily="34" charset="-128"/>
              </a:rPr>
              <a:t>pMOS has resistance 2R (between the gate to the drain) divided by the constant of the transistor and capacitance C (connected to 0 V) multiplied by the constant of the transistor.</a:t>
            </a:r>
          </a:p>
          <a:p>
            <a:pPr eaLnBrk="1" hangingPunct="1"/>
            <a:endParaRPr lang="en-US" altLang="en-US" b="0"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8669562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a:extLst>
              <a:ext uri="{FF2B5EF4-FFF2-40B4-BE49-F238E27FC236}">
                <a16:creationId xmlns:a16="http://schemas.microsoft.com/office/drawing/2014/main" id="{67F80F74-C73D-EE45-BC44-2C3596DF30C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5944194D-7639-C645-BE3F-A473AA612A61}" type="slidenum">
              <a:rPr lang="en-US" altLang="en-US"/>
              <a:pPr>
                <a:spcBef>
                  <a:spcPct val="0"/>
                </a:spcBef>
              </a:pPr>
              <a:t>27</a:t>
            </a:fld>
            <a:endParaRPr lang="en-US" altLang="en-US" dirty="0"/>
          </a:p>
        </p:txBody>
      </p:sp>
      <p:sp>
        <p:nvSpPr>
          <p:cNvPr id="69634" name="Rectangle 2">
            <a:extLst>
              <a:ext uri="{FF2B5EF4-FFF2-40B4-BE49-F238E27FC236}">
                <a16:creationId xmlns:a16="http://schemas.microsoft.com/office/drawing/2014/main" id="{37451788-4512-AF40-975E-E2A755D36A89}"/>
              </a:ext>
            </a:extLst>
          </p:cNvPr>
          <p:cNvSpPr>
            <a:spLocks noGrp="1" noRot="1" noChangeAspect="1" noChangeArrowheads="1" noTextEdit="1"/>
          </p:cNvSpPr>
          <p:nvPr>
            <p:ph type="sldImg"/>
          </p:nvPr>
        </p:nvSpPr>
        <p:spPr>
          <a:xfrm>
            <a:off x="2365375" y="549275"/>
            <a:ext cx="4876800" cy="2743200"/>
          </a:xfrm>
          <a:ln/>
        </p:spPr>
      </p:sp>
      <p:sp>
        <p:nvSpPr>
          <p:cNvPr id="69635" name="Rectangle 3">
            <a:extLst>
              <a:ext uri="{FF2B5EF4-FFF2-40B4-BE49-F238E27FC236}">
                <a16:creationId xmlns:a16="http://schemas.microsoft.com/office/drawing/2014/main" id="{5D7AEAAB-3BC6-B745-A1AA-3D3055D1230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New Roman"/>
              <a:ea typeface="ＭＳ Ｐゴシック"/>
              <a:cs typeface="Times New Roman"/>
            </a:endParaRPr>
          </a:p>
        </p:txBody>
      </p:sp>
    </p:spTree>
    <p:extLst>
      <p:ext uri="{BB962C8B-B14F-4D97-AF65-F5344CB8AC3E}">
        <p14:creationId xmlns:p14="http://schemas.microsoft.com/office/powerpoint/2010/main" val="26476090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a:extLst>
              <a:ext uri="{FF2B5EF4-FFF2-40B4-BE49-F238E27FC236}">
                <a16:creationId xmlns:a16="http://schemas.microsoft.com/office/drawing/2014/main" id="{236FDCA7-4833-3E41-8D01-73FCA03EB7D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B48885AC-AA43-E749-A9B1-309A35BC94C7}" type="slidenum">
              <a:rPr lang="en-US" altLang="en-US"/>
              <a:pPr>
                <a:spcBef>
                  <a:spcPct val="0"/>
                </a:spcBef>
              </a:pPr>
              <a:t>28</a:t>
            </a:fld>
            <a:endParaRPr lang="en-US" altLang="en-US" dirty="0"/>
          </a:p>
        </p:txBody>
      </p:sp>
      <p:sp>
        <p:nvSpPr>
          <p:cNvPr id="71682" name="Rectangle 2">
            <a:extLst>
              <a:ext uri="{FF2B5EF4-FFF2-40B4-BE49-F238E27FC236}">
                <a16:creationId xmlns:a16="http://schemas.microsoft.com/office/drawing/2014/main" id="{F748CCFE-12C0-4F46-B9D9-2A3356A66A97}"/>
              </a:ext>
            </a:extLst>
          </p:cNvPr>
          <p:cNvSpPr>
            <a:spLocks noGrp="1" noRot="1" noChangeAspect="1" noChangeArrowheads="1" noTextEdit="1"/>
          </p:cNvSpPr>
          <p:nvPr>
            <p:ph type="sldImg"/>
          </p:nvPr>
        </p:nvSpPr>
        <p:spPr>
          <a:xfrm>
            <a:off x="2365375" y="549275"/>
            <a:ext cx="4876800" cy="2743200"/>
          </a:xfrm>
          <a:ln/>
        </p:spPr>
      </p:sp>
      <p:sp>
        <p:nvSpPr>
          <p:cNvPr id="71683" name="Rectangle 3">
            <a:extLst>
              <a:ext uri="{FF2B5EF4-FFF2-40B4-BE49-F238E27FC236}">
                <a16:creationId xmlns:a16="http://schemas.microsoft.com/office/drawing/2014/main" id="{BDB23E5D-4940-8042-937D-0BDFA4C7901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a:ea typeface="ＭＳ Ｐゴシック"/>
                <a:cs typeface="Times New Roman"/>
              </a:rPr>
              <a:t>First, transform the transistors into the ideal switch with resistances and capacitances. </a:t>
            </a:r>
            <a:endParaRPr lang="en-US" altLang="en-US" dirty="0">
              <a:latin typeface="Times New Roman" panose="02020603050405020304" pitchFamily="18" charset="0"/>
              <a:ea typeface="ＭＳ Ｐゴシック" panose="020B0600070205080204" pitchFamily="34" charset="-128"/>
              <a:cs typeface="Times New Roman"/>
            </a:endParaRPr>
          </a:p>
          <a:p>
            <a:pPr eaLnBrk="1" hangingPunct="1"/>
            <a:endParaRPr lang="en-US" altLang="en-US" dirty="0">
              <a:latin typeface="Times New Roman"/>
              <a:ea typeface="ＭＳ Ｐゴシック"/>
              <a:cs typeface="Times New Roman"/>
            </a:endParaRPr>
          </a:p>
          <a:p>
            <a:pPr eaLnBrk="1" hangingPunct="1"/>
            <a:r>
              <a:rPr lang="en-US" altLang="en-US" dirty="0">
                <a:latin typeface="Times New Roman"/>
                <a:ea typeface="ＭＳ Ｐゴシック"/>
                <a:cs typeface="Times New Roman"/>
              </a:rPr>
              <a:t>Next consider only the active network based on the input value. The delay through the active network can be calculated by multiplying the total resistance (R) with the total capacitance (6C because capacitances are in parallel).</a:t>
            </a:r>
          </a:p>
          <a:p>
            <a:pPr eaLnBrk="1" hangingPunct="1"/>
            <a:r>
              <a:rPr lang="en-US" altLang="en-US" dirty="0">
                <a:latin typeface="Times New Roman"/>
                <a:ea typeface="ＭＳ Ｐゴシック"/>
                <a:cs typeface="Times New Roman"/>
              </a:rPr>
              <a:t> tpd=6RC.</a:t>
            </a:r>
          </a:p>
        </p:txBody>
      </p:sp>
    </p:spTree>
    <p:extLst>
      <p:ext uri="{BB962C8B-B14F-4D97-AF65-F5344CB8AC3E}">
        <p14:creationId xmlns:p14="http://schemas.microsoft.com/office/powerpoint/2010/main" val="7507213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a:extLst>
              <a:ext uri="{FF2B5EF4-FFF2-40B4-BE49-F238E27FC236}">
                <a16:creationId xmlns:a16="http://schemas.microsoft.com/office/drawing/2014/main" id="{6061CBC4-451C-9143-84D8-E59A2C1D570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A6CD1E5E-09F3-A645-BC97-759A98EA94DE}" type="slidenum">
              <a:rPr lang="en-US" altLang="en-US"/>
              <a:pPr>
                <a:spcBef>
                  <a:spcPct val="0"/>
                </a:spcBef>
              </a:pPr>
              <a:t>29</a:t>
            </a:fld>
            <a:endParaRPr lang="en-US" altLang="en-US" dirty="0"/>
          </a:p>
        </p:txBody>
      </p:sp>
      <p:sp>
        <p:nvSpPr>
          <p:cNvPr id="73730" name="Rectangle 2">
            <a:extLst>
              <a:ext uri="{FF2B5EF4-FFF2-40B4-BE49-F238E27FC236}">
                <a16:creationId xmlns:a16="http://schemas.microsoft.com/office/drawing/2014/main" id="{B40AE28C-5775-B94D-A1F0-0CFE1031DB41}"/>
              </a:ext>
            </a:extLst>
          </p:cNvPr>
          <p:cNvSpPr>
            <a:spLocks noGrp="1" noRot="1" noChangeAspect="1" noChangeArrowheads="1" noTextEdit="1"/>
          </p:cNvSpPr>
          <p:nvPr>
            <p:ph type="sldImg"/>
          </p:nvPr>
        </p:nvSpPr>
        <p:spPr>
          <a:ln/>
        </p:spPr>
      </p:sp>
      <p:sp>
        <p:nvSpPr>
          <p:cNvPr id="73731" name="Rectangle 3">
            <a:extLst>
              <a:ext uri="{FF2B5EF4-FFF2-40B4-BE49-F238E27FC236}">
                <a16:creationId xmlns:a16="http://schemas.microsoft.com/office/drawing/2014/main" id="{971BDD90-2C98-7343-9DD7-04F7A4FF79F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949507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a:extLst>
              <a:ext uri="{FF2B5EF4-FFF2-40B4-BE49-F238E27FC236}">
                <a16:creationId xmlns:a16="http://schemas.microsoft.com/office/drawing/2014/main" id="{9073BCF2-8A32-BB4F-B664-5A0ABACBAAE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C51051C2-AFDD-6E4E-AD54-FE28ABD0391C}" type="slidenum">
              <a:rPr lang="en-US" altLang="en-US"/>
              <a:pPr>
                <a:spcBef>
                  <a:spcPct val="0"/>
                </a:spcBef>
              </a:pPr>
              <a:t>3</a:t>
            </a:fld>
            <a:endParaRPr lang="en-US" altLang="en-US" dirty="0"/>
          </a:p>
        </p:txBody>
      </p:sp>
      <p:sp>
        <p:nvSpPr>
          <p:cNvPr id="20482" name="Rectangle 2">
            <a:extLst>
              <a:ext uri="{FF2B5EF4-FFF2-40B4-BE49-F238E27FC236}">
                <a16:creationId xmlns:a16="http://schemas.microsoft.com/office/drawing/2014/main" id="{DC07F05D-6462-DC41-A097-E9662B117A98}"/>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A2FEF2DF-EF94-224E-9757-E8A3965BB0B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8763733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a:extLst>
              <a:ext uri="{FF2B5EF4-FFF2-40B4-BE49-F238E27FC236}">
                <a16:creationId xmlns:a16="http://schemas.microsoft.com/office/drawing/2014/main" id="{BA0F7038-AC0C-4E40-AF1D-812FA31C0AF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D6E2D488-B50A-5A4B-85CD-C11353B1CDEF}" type="slidenum">
              <a:rPr lang="en-US" altLang="en-US"/>
              <a:pPr>
                <a:spcBef>
                  <a:spcPct val="0"/>
                </a:spcBef>
              </a:pPr>
              <a:t>30</a:t>
            </a:fld>
            <a:endParaRPr lang="en-US" altLang="en-US" dirty="0"/>
          </a:p>
        </p:txBody>
      </p:sp>
      <p:sp>
        <p:nvSpPr>
          <p:cNvPr id="75778" name="Rectangle 2">
            <a:extLst>
              <a:ext uri="{FF2B5EF4-FFF2-40B4-BE49-F238E27FC236}">
                <a16:creationId xmlns:a16="http://schemas.microsoft.com/office/drawing/2014/main" id="{4E39E83B-0A14-8448-A11F-1EC031351AA1}"/>
              </a:ext>
            </a:extLst>
          </p:cNvPr>
          <p:cNvSpPr>
            <a:spLocks noGrp="1" noRot="1" noChangeAspect="1" noChangeArrowheads="1" noTextEdit="1"/>
          </p:cNvSpPr>
          <p:nvPr>
            <p:ph type="sldImg"/>
          </p:nvPr>
        </p:nvSpPr>
        <p:spPr>
          <a:xfrm>
            <a:off x="2365375" y="549275"/>
            <a:ext cx="4876800" cy="2743200"/>
          </a:xfrm>
          <a:ln/>
        </p:spPr>
      </p:sp>
      <p:sp>
        <p:nvSpPr>
          <p:cNvPr id="75779" name="Rectangle 3">
            <a:extLst>
              <a:ext uri="{FF2B5EF4-FFF2-40B4-BE49-F238E27FC236}">
                <a16:creationId xmlns:a16="http://schemas.microsoft.com/office/drawing/2014/main" id="{612A30C1-6727-CD42-88BC-73DB32F6A2D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a:ea typeface="ＭＳ Ｐゴシック"/>
                <a:cs typeface="Times New Roman"/>
              </a:rPr>
              <a:t>Example of a 3-input NAND gate with gate sizing to achieve effective rise and fall resistance equal to a unit inverter.</a:t>
            </a:r>
          </a:p>
          <a:p>
            <a:pPr eaLnBrk="1" hangingPunct="1"/>
            <a:endParaRPr lang="en-US" altLang="en-US" dirty="0">
              <a:latin typeface="Times New Roman" panose="02020603050405020304" pitchFamily="18" charset="0"/>
              <a:ea typeface="ＭＳ Ｐゴシック" panose="020B0600070205080204" pitchFamily="34" charset="-128"/>
              <a:cs typeface="Times New Roman"/>
            </a:endParaRPr>
          </a:p>
          <a:p>
            <a:pPr marL="0" marR="0" lvl="0" indent="0" algn="l" defTabSz="914400" rtl="0" eaLnBrk="1" fontAlgn="base" latinLnBrk="0" hangingPunct="1">
              <a:lnSpc>
                <a:spcPct val="100000"/>
              </a:lnSpc>
              <a:spcBef>
                <a:spcPts val="600"/>
              </a:spcBef>
              <a:spcAft>
                <a:spcPct val="0"/>
              </a:spcAft>
              <a:buClrTx/>
              <a:buSzTx/>
              <a:buFontTx/>
              <a:buNone/>
              <a:tabLst/>
              <a:defRPr/>
            </a:pPr>
            <a:r>
              <a:rPr lang="en-US" altLang="en-US" dirty="0">
                <a:latin typeface="Times New Roman"/>
                <a:ea typeface="ＭＳ Ｐゴシック"/>
                <a:cs typeface="Times New Roman"/>
              </a:rPr>
              <a:t>All the </a:t>
            </a:r>
            <a:r>
              <a:rPr lang="en-US" altLang="en-US" dirty="0" err="1">
                <a:latin typeface="Times New Roman"/>
                <a:ea typeface="ＭＳ Ｐゴシック"/>
                <a:cs typeface="Times New Roman"/>
              </a:rPr>
              <a:t>pMOS</a:t>
            </a:r>
            <a:r>
              <a:rPr lang="en-US" altLang="en-US" dirty="0">
                <a:latin typeface="Times New Roman"/>
                <a:ea typeface="ＭＳ Ｐゴシック"/>
                <a:cs typeface="Times New Roman"/>
              </a:rPr>
              <a:t> have constant k=2 and all the nMOS have constant k=3.</a:t>
            </a:r>
          </a:p>
          <a:p>
            <a:pPr marL="0" marR="0" lvl="0" indent="0" algn="l" defTabSz="914400" rtl="0" eaLnBrk="1" fontAlgn="base" latinLnBrk="0" hangingPunct="1">
              <a:lnSpc>
                <a:spcPct val="100000"/>
              </a:lnSpc>
              <a:spcBef>
                <a:spcPts val="600"/>
              </a:spcBef>
              <a:spcAft>
                <a:spcPct val="0"/>
              </a:spcAft>
              <a:buClrTx/>
              <a:buSzTx/>
              <a:buFontTx/>
              <a:buNone/>
              <a:tabLst/>
              <a:defRPr/>
            </a:pPr>
            <a:endParaRPr lang="en-US" altLang="en-US" dirty="0">
              <a:latin typeface="Times New Roman" panose="02020603050405020304" pitchFamily="18" charset="0"/>
              <a:ea typeface="ＭＳ Ｐゴシック" panose="020B0600070205080204" pitchFamily="34" charset="-128"/>
              <a:cs typeface="Times New Roman"/>
            </a:endParaRPr>
          </a:p>
          <a:p>
            <a:pPr eaLnBrk="1" hangingPunct="1"/>
            <a:endParaRPr lang="en-US" altLang="en-US" dirty="0">
              <a:latin typeface="Times New Roman" panose="02020603050405020304" pitchFamily="18" charset="0"/>
              <a:ea typeface="ＭＳ Ｐゴシック" panose="020B0600070205080204" pitchFamily="34" charset="-128"/>
              <a:cs typeface="Times New Roman"/>
            </a:endParaRPr>
          </a:p>
        </p:txBody>
      </p:sp>
    </p:spTree>
    <p:extLst>
      <p:ext uri="{BB962C8B-B14F-4D97-AF65-F5344CB8AC3E}">
        <p14:creationId xmlns:p14="http://schemas.microsoft.com/office/powerpoint/2010/main" val="12039776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a:extLst>
              <a:ext uri="{FF2B5EF4-FFF2-40B4-BE49-F238E27FC236}">
                <a16:creationId xmlns:a16="http://schemas.microsoft.com/office/drawing/2014/main" id="{A9100F90-1897-E94E-8937-5E29EEAD1DA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8C2C01D3-604E-6D48-8719-7C8350864D99}" type="slidenum">
              <a:rPr lang="en-US" altLang="en-US"/>
              <a:pPr>
                <a:spcBef>
                  <a:spcPct val="0"/>
                </a:spcBef>
              </a:pPr>
              <a:t>31</a:t>
            </a:fld>
            <a:endParaRPr lang="en-US" altLang="en-US" dirty="0"/>
          </a:p>
        </p:txBody>
      </p:sp>
      <p:sp>
        <p:nvSpPr>
          <p:cNvPr id="77826" name="Rectangle 2">
            <a:extLst>
              <a:ext uri="{FF2B5EF4-FFF2-40B4-BE49-F238E27FC236}">
                <a16:creationId xmlns:a16="http://schemas.microsoft.com/office/drawing/2014/main" id="{11E1FE5C-BEAA-C540-A70E-30D00AD1C070}"/>
              </a:ext>
            </a:extLst>
          </p:cNvPr>
          <p:cNvSpPr>
            <a:spLocks noGrp="1" noRot="1" noChangeAspect="1" noChangeArrowheads="1" noTextEdit="1"/>
          </p:cNvSpPr>
          <p:nvPr>
            <p:ph type="sldImg"/>
          </p:nvPr>
        </p:nvSpPr>
        <p:spPr>
          <a:xfrm>
            <a:off x="2365375" y="549275"/>
            <a:ext cx="4876800" cy="2743200"/>
          </a:xfrm>
          <a:ln/>
        </p:spPr>
      </p:sp>
      <p:sp>
        <p:nvSpPr>
          <p:cNvPr id="77827" name="Rectangle 3">
            <a:extLst>
              <a:ext uri="{FF2B5EF4-FFF2-40B4-BE49-F238E27FC236}">
                <a16:creationId xmlns:a16="http://schemas.microsoft.com/office/drawing/2014/main" id="{30E257F3-E134-4B43-AB61-6EEBD0F0272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0"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5067117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a:extLst>
              <a:ext uri="{FF2B5EF4-FFF2-40B4-BE49-F238E27FC236}">
                <a16:creationId xmlns:a16="http://schemas.microsoft.com/office/drawing/2014/main" id="{E27CF6FA-074E-934C-A037-57EAF3B28D3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D0D35716-1203-7E48-9045-F02ECC1A063A}" type="slidenum">
              <a:rPr lang="en-US" altLang="en-US"/>
              <a:pPr>
                <a:spcBef>
                  <a:spcPct val="0"/>
                </a:spcBef>
              </a:pPr>
              <a:t>32</a:t>
            </a:fld>
            <a:endParaRPr lang="en-US" altLang="en-US" dirty="0"/>
          </a:p>
        </p:txBody>
      </p:sp>
      <p:sp>
        <p:nvSpPr>
          <p:cNvPr id="79874" name="Rectangle 2">
            <a:extLst>
              <a:ext uri="{FF2B5EF4-FFF2-40B4-BE49-F238E27FC236}">
                <a16:creationId xmlns:a16="http://schemas.microsoft.com/office/drawing/2014/main" id="{70974816-B35C-2D4D-BB9C-6D005E4BFE0E}"/>
              </a:ext>
            </a:extLst>
          </p:cNvPr>
          <p:cNvSpPr>
            <a:spLocks noGrp="1" noRot="1" noChangeAspect="1" noChangeArrowheads="1" noTextEdit="1"/>
          </p:cNvSpPr>
          <p:nvPr>
            <p:ph type="sldImg"/>
          </p:nvPr>
        </p:nvSpPr>
        <p:spPr>
          <a:xfrm>
            <a:off x="2365375" y="549275"/>
            <a:ext cx="4876800" cy="2743200"/>
          </a:xfrm>
          <a:ln/>
        </p:spPr>
      </p:sp>
      <p:sp>
        <p:nvSpPr>
          <p:cNvPr id="79875" name="Rectangle 3">
            <a:extLst>
              <a:ext uri="{FF2B5EF4-FFF2-40B4-BE49-F238E27FC236}">
                <a16:creationId xmlns:a16="http://schemas.microsoft.com/office/drawing/2014/main" id="{7854E1AF-37A0-2744-8B4D-B90E309CF9F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fontAlgn="base"/>
            <a:r>
              <a:rPr lang="en-GB" sz="1800" b="0" i="0" dirty="0">
                <a:solidFill>
                  <a:srgbClr val="444444"/>
                </a:solidFill>
                <a:effectLst/>
                <a:latin typeface="Times New Roman" panose="02020603050405020304" pitchFamily="18" charset="0"/>
              </a:rPr>
              <a:t>Elmore Delay: It is</a:t>
            </a:r>
            <a:r>
              <a:rPr lang="en-GB" sz="1800" b="0" i="0" dirty="0">
                <a:solidFill>
                  <a:srgbClr val="444444"/>
                </a:solidFill>
                <a:effectLst/>
                <a:latin typeface="Calibri" panose="020F0502020204030204" pitchFamily="34" charset="0"/>
              </a:rPr>
              <a:t> usually used for tree-structured networks where the formula is similar to the </a:t>
            </a:r>
            <a:r>
              <a:rPr lang="en-GB" sz="1800" b="0" i="0" dirty="0" err="1">
                <a:solidFill>
                  <a:srgbClr val="444444"/>
                </a:solidFill>
                <a:effectLst/>
                <a:latin typeface="Calibri" panose="020F0502020204030204" pitchFamily="34" charset="0"/>
              </a:rPr>
              <a:t>tpd</a:t>
            </a:r>
            <a:r>
              <a:rPr lang="en-GB" sz="1800" b="0" i="0" dirty="0">
                <a:solidFill>
                  <a:srgbClr val="444444"/>
                </a:solidFill>
                <a:effectLst/>
                <a:latin typeface="Calibri" panose="020F0502020204030204" pitchFamily="34" charset="0"/>
              </a:rPr>
              <a:t> where it is the sum of RC. </a:t>
            </a:r>
            <a:endParaRPr lang="en-GB" b="0" i="0" dirty="0">
              <a:solidFill>
                <a:srgbClr val="000000"/>
              </a:solidFill>
              <a:effectLst/>
              <a:latin typeface="Segoe UI" panose="020B0502040204020203" pitchFamily="34" charset="0"/>
            </a:endParaRPr>
          </a:p>
          <a:p>
            <a:pPr algn="l" rtl="0" fontAlgn="base"/>
            <a:r>
              <a:rPr lang="en-GB" sz="1800" b="0" i="0" dirty="0">
                <a:solidFill>
                  <a:srgbClr val="444444"/>
                </a:solidFill>
                <a:effectLst/>
                <a:latin typeface="Times New Roman" panose="02020603050405020304" pitchFamily="18" charset="0"/>
              </a:rPr>
              <a:t> </a:t>
            </a:r>
            <a:endParaRPr lang="en-GB" b="0" i="0" dirty="0">
              <a:solidFill>
                <a:srgbClr val="000000"/>
              </a:solidFill>
              <a:effectLst/>
              <a:latin typeface="Segoe UI" panose="020B0502040204020203" pitchFamily="34" charset="0"/>
            </a:endParaRPr>
          </a:p>
          <a:p>
            <a:pPr algn="l" rtl="0" fontAlgn="base"/>
            <a:r>
              <a:rPr lang="en-GB" sz="1800" b="0" i="0" dirty="0">
                <a:solidFill>
                  <a:srgbClr val="444444"/>
                </a:solidFill>
                <a:effectLst/>
                <a:latin typeface="Times New Roman" panose="02020603050405020304" pitchFamily="18" charset="0"/>
              </a:rPr>
              <a:t>Pullup and Pulldown network can be </a:t>
            </a:r>
            <a:r>
              <a:rPr lang="en-GB" sz="1800" b="0" i="0" dirty="0" err="1">
                <a:solidFill>
                  <a:srgbClr val="444444"/>
                </a:solidFill>
                <a:effectLst/>
                <a:latin typeface="Times New Roman" panose="02020603050405020304" pitchFamily="18" charset="0"/>
              </a:rPr>
              <a:t>modeled</a:t>
            </a:r>
            <a:r>
              <a:rPr lang="en-GB" sz="1800" b="0" i="0" dirty="0">
                <a:solidFill>
                  <a:srgbClr val="444444"/>
                </a:solidFill>
                <a:effectLst/>
                <a:latin typeface="Times New Roman" panose="02020603050405020304" pitchFamily="18" charset="0"/>
              </a:rPr>
              <a:t> as RC ladders. </a:t>
            </a:r>
            <a:endParaRPr lang="en-GB" b="0" i="0" dirty="0">
              <a:solidFill>
                <a:srgbClr val="000000"/>
              </a:solidFill>
              <a:effectLst/>
              <a:latin typeface="Segoe UI" panose="020B0502040204020203" pitchFamily="34" charset="0"/>
            </a:endParaRPr>
          </a:p>
          <a:p>
            <a:pPr algn="l" rtl="0" fontAlgn="base"/>
            <a:r>
              <a:rPr lang="en-GB" sz="1800" b="0" i="0" dirty="0">
                <a:solidFill>
                  <a:srgbClr val="444444"/>
                </a:solidFill>
                <a:effectLst/>
                <a:latin typeface="Times New Roman" panose="02020603050405020304" pitchFamily="18" charset="0"/>
              </a:rPr>
              <a:t> </a:t>
            </a:r>
            <a:endParaRPr lang="en-GB" b="0" i="0" dirty="0">
              <a:solidFill>
                <a:srgbClr val="000000"/>
              </a:solidFill>
              <a:effectLst/>
              <a:latin typeface="Segoe UI" panose="020B0502040204020203" pitchFamily="34" charset="0"/>
            </a:endParaRPr>
          </a:p>
          <a:p>
            <a:pPr algn="l" rtl="0" fontAlgn="base"/>
            <a:r>
              <a:rPr lang="en-GB" sz="1800" b="0" i="0" dirty="0">
                <a:solidFill>
                  <a:srgbClr val="444444"/>
                </a:solidFill>
                <a:effectLst/>
                <a:latin typeface="Times New Roman" panose="02020603050405020304" pitchFamily="18" charset="0"/>
              </a:rPr>
              <a:t>We can use this theory to continue working with the 3 input NAND CAPS and calculate the equivalent delay. </a:t>
            </a:r>
            <a:endParaRPr lang="en-GB" b="0" i="0" dirty="0">
              <a:solidFill>
                <a:srgbClr val="000000"/>
              </a:solidFill>
              <a:effectLst/>
              <a:latin typeface="Segoe UI" panose="020B0502040204020203" pitchFamily="34" charset="0"/>
            </a:endParaRPr>
          </a:p>
          <a:p>
            <a:pPr eaLnBrk="1" hangingPunct="1"/>
            <a:endParaRPr lang="en-US" altLang="en-US" dirty="0">
              <a:latin typeface="Times New Roman"/>
              <a:ea typeface="ＭＳ Ｐゴシック"/>
              <a:cs typeface="Times New Roman"/>
            </a:endParaRPr>
          </a:p>
        </p:txBody>
      </p:sp>
    </p:spTree>
    <p:extLst>
      <p:ext uri="{BB962C8B-B14F-4D97-AF65-F5344CB8AC3E}">
        <p14:creationId xmlns:p14="http://schemas.microsoft.com/office/powerpoint/2010/main" val="40748366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a:extLst>
              <a:ext uri="{FF2B5EF4-FFF2-40B4-BE49-F238E27FC236}">
                <a16:creationId xmlns:a16="http://schemas.microsoft.com/office/drawing/2014/main" id="{5B8D9A7D-6FD1-594F-A309-734FE020298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3497ED0F-D232-984F-A6AF-3C3B972CBEF2}" type="slidenum">
              <a:rPr lang="en-US" altLang="en-US"/>
              <a:pPr>
                <a:spcBef>
                  <a:spcPct val="0"/>
                </a:spcBef>
              </a:pPr>
              <a:t>33</a:t>
            </a:fld>
            <a:endParaRPr lang="en-US" altLang="en-US" dirty="0"/>
          </a:p>
        </p:txBody>
      </p:sp>
      <p:sp>
        <p:nvSpPr>
          <p:cNvPr id="81922" name="Rectangle 2">
            <a:extLst>
              <a:ext uri="{FF2B5EF4-FFF2-40B4-BE49-F238E27FC236}">
                <a16:creationId xmlns:a16="http://schemas.microsoft.com/office/drawing/2014/main" id="{89AB0C91-5D6D-0340-A00E-0815FEF3ED9B}"/>
              </a:ext>
            </a:extLst>
          </p:cNvPr>
          <p:cNvSpPr>
            <a:spLocks noGrp="1" noRot="1" noChangeAspect="1" noChangeArrowheads="1" noTextEdit="1"/>
          </p:cNvSpPr>
          <p:nvPr>
            <p:ph type="sldImg"/>
          </p:nvPr>
        </p:nvSpPr>
        <p:spPr>
          <a:xfrm>
            <a:off x="2365375" y="549275"/>
            <a:ext cx="4876800" cy="2743200"/>
          </a:xfrm>
          <a:ln/>
        </p:spPr>
      </p:sp>
      <p:sp>
        <p:nvSpPr>
          <p:cNvPr id="81923" name="Rectangle 3">
            <a:extLst>
              <a:ext uri="{FF2B5EF4-FFF2-40B4-BE49-F238E27FC236}">
                <a16:creationId xmlns:a16="http://schemas.microsoft.com/office/drawing/2014/main" id="{7A9E257A-37D3-814A-B0A7-0B7DA607FD0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ea typeface="ＭＳ Ｐゴシック" panose="020B0600070205080204" pitchFamily="34" charset="-128"/>
              </a:rPr>
              <a:t>Draw the RC equivalent of the transistors to estimate the rising and falling delay.</a:t>
            </a:r>
          </a:p>
          <a:p>
            <a:pPr eaLnBrk="1" hangingPunct="1"/>
            <a:endParaRPr lang="en-US" altLang="en-US" dirty="0">
              <a:latin typeface="Times New Roman" panose="02020603050405020304" pitchFamily="18" charset="0"/>
              <a:ea typeface="ＭＳ Ｐゴシック" panose="020B0600070205080204" pitchFamily="34" charset="-128"/>
            </a:endParaRPr>
          </a:p>
          <a:p>
            <a:pPr eaLnBrk="1" hangingPunct="1"/>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3610223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a:extLst>
              <a:ext uri="{FF2B5EF4-FFF2-40B4-BE49-F238E27FC236}">
                <a16:creationId xmlns:a16="http://schemas.microsoft.com/office/drawing/2014/main" id="{216FF9CE-3567-EB47-8A52-863401D650C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B35D527B-6A42-954C-A3C2-0974ACBCCB34}" type="slidenum">
              <a:rPr lang="en-US" altLang="en-US"/>
              <a:pPr>
                <a:spcBef>
                  <a:spcPct val="0"/>
                </a:spcBef>
              </a:pPr>
              <a:t>34</a:t>
            </a:fld>
            <a:endParaRPr lang="en-US" altLang="en-US" dirty="0"/>
          </a:p>
        </p:txBody>
      </p:sp>
      <p:sp>
        <p:nvSpPr>
          <p:cNvPr id="83970" name="Rectangle 2">
            <a:extLst>
              <a:ext uri="{FF2B5EF4-FFF2-40B4-BE49-F238E27FC236}">
                <a16:creationId xmlns:a16="http://schemas.microsoft.com/office/drawing/2014/main" id="{9688C6EA-2EEF-0544-BD53-D97FA5064731}"/>
              </a:ext>
            </a:extLst>
          </p:cNvPr>
          <p:cNvSpPr>
            <a:spLocks noGrp="1" noRot="1" noChangeAspect="1" noChangeArrowheads="1" noTextEdit="1"/>
          </p:cNvSpPr>
          <p:nvPr>
            <p:ph type="sldImg"/>
          </p:nvPr>
        </p:nvSpPr>
        <p:spPr>
          <a:xfrm>
            <a:off x="2365375" y="549275"/>
            <a:ext cx="4876800" cy="2743200"/>
          </a:xfrm>
          <a:ln/>
        </p:spPr>
      </p:sp>
      <p:sp>
        <p:nvSpPr>
          <p:cNvPr id="83971" name="Rectangle 3">
            <a:extLst>
              <a:ext uri="{FF2B5EF4-FFF2-40B4-BE49-F238E27FC236}">
                <a16:creationId xmlns:a16="http://schemas.microsoft.com/office/drawing/2014/main" id="{59D26EE6-8A65-9F43-ACC6-157095C47E6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ea typeface="ＭＳ Ｐゴシック" panose="020B0600070205080204" pitchFamily="34" charset="-128"/>
              </a:rPr>
              <a:t>Delay in gates have two components</a:t>
            </a:r>
            <a:r>
              <a:rPr lang="en-US" altLang="en-US" b="0" dirty="0">
                <a:latin typeface="Times New Roman" panose="02020603050405020304" pitchFamily="18" charset="0"/>
                <a:ea typeface="ＭＳ Ｐゴシック" panose="020B0600070205080204" pitchFamily="34" charset="-128"/>
              </a:rPr>
              <a:t>:</a:t>
            </a:r>
          </a:p>
          <a:p>
            <a:pPr eaLnBrk="1" hangingPunct="1"/>
            <a:endParaRPr lang="en-US" altLang="en-US" dirty="0">
              <a:latin typeface="Times New Roman" panose="02020603050405020304" pitchFamily="18" charset="0"/>
              <a:ea typeface="ＭＳ Ｐゴシック" panose="020B0600070205080204" pitchFamily="34" charset="-128"/>
            </a:endParaRPr>
          </a:p>
          <a:p>
            <a:pPr marL="171450" indent="-171450" eaLnBrk="1" hangingPunct="1">
              <a:buFont typeface="Arial" panose="020B0604020202020204" pitchFamily="34" charset="0"/>
              <a:buChar char="•"/>
            </a:pPr>
            <a:r>
              <a:rPr lang="en-US" altLang="en-US" dirty="0">
                <a:latin typeface="Times New Roman" panose="02020603050405020304" pitchFamily="18" charset="0"/>
                <a:ea typeface="ＭＳ Ｐゴシック" panose="020B0600070205080204" pitchFamily="34" charset="-128"/>
              </a:rPr>
              <a:t>Parasitic delay. This is independent of the load as shown in previous </a:t>
            </a:r>
            <a:r>
              <a:rPr lang="en-US" altLang="en-US">
                <a:latin typeface="Times New Roman" panose="02020603050405020304" pitchFamily="18" charset="0"/>
                <a:ea typeface="ＭＳ Ｐゴシック" panose="020B0600070205080204" pitchFamily="34" charset="-128"/>
              </a:rPr>
              <a:t>examples modeling </a:t>
            </a:r>
            <a:r>
              <a:rPr lang="en-US" altLang="en-US" dirty="0">
                <a:latin typeface="Times New Roman" panose="02020603050405020304" pitchFamily="18" charset="0"/>
                <a:ea typeface="ＭＳ Ｐゴシック" panose="020B0600070205080204" pitchFamily="34" charset="-128"/>
              </a:rPr>
              <a:t>the RC equivalent of the transistors.</a:t>
            </a:r>
          </a:p>
          <a:p>
            <a:pPr marL="171450" indent="-171450" eaLnBrk="1" hangingPunct="1">
              <a:buFont typeface="Arial" panose="020B0604020202020204" pitchFamily="34" charset="0"/>
              <a:buChar char="•"/>
            </a:pPr>
            <a:r>
              <a:rPr lang="en-US" altLang="en-US" dirty="0">
                <a:latin typeface="Times New Roman" panose="02020603050405020304" pitchFamily="18" charset="0"/>
                <a:ea typeface="ＭＳ Ｐゴシック" panose="020B0600070205080204" pitchFamily="34" charset="-128"/>
              </a:rPr>
              <a:t>The effort delay is mainly or directly proportional to the load capacitance.  </a:t>
            </a:r>
          </a:p>
        </p:txBody>
      </p:sp>
    </p:spTree>
    <p:extLst>
      <p:ext uri="{BB962C8B-B14F-4D97-AF65-F5344CB8AC3E}">
        <p14:creationId xmlns:p14="http://schemas.microsoft.com/office/powerpoint/2010/main" val="400697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a:extLst>
              <a:ext uri="{FF2B5EF4-FFF2-40B4-BE49-F238E27FC236}">
                <a16:creationId xmlns:a16="http://schemas.microsoft.com/office/drawing/2014/main" id="{24C62C03-BE2E-504E-9911-02E374AD922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264F790C-C5B9-4845-AF13-95B250B4D5C5}" type="slidenum">
              <a:rPr lang="en-US" altLang="en-US"/>
              <a:pPr>
                <a:spcBef>
                  <a:spcPct val="0"/>
                </a:spcBef>
              </a:pPr>
              <a:t>35</a:t>
            </a:fld>
            <a:endParaRPr lang="en-US" altLang="en-US" dirty="0"/>
          </a:p>
        </p:txBody>
      </p:sp>
      <p:sp>
        <p:nvSpPr>
          <p:cNvPr id="86018" name="Rectangle 2">
            <a:extLst>
              <a:ext uri="{FF2B5EF4-FFF2-40B4-BE49-F238E27FC236}">
                <a16:creationId xmlns:a16="http://schemas.microsoft.com/office/drawing/2014/main" id="{10B1729B-DED8-3C45-A0C7-5D68CC643FED}"/>
              </a:ext>
            </a:extLst>
          </p:cNvPr>
          <p:cNvSpPr>
            <a:spLocks noGrp="1" noRot="1" noChangeAspect="1" noChangeArrowheads="1" noTextEdit="1"/>
          </p:cNvSpPr>
          <p:nvPr>
            <p:ph type="sldImg"/>
          </p:nvPr>
        </p:nvSpPr>
        <p:spPr>
          <a:xfrm>
            <a:off x="2365375" y="549275"/>
            <a:ext cx="4876800" cy="2743200"/>
          </a:xfrm>
          <a:ln/>
        </p:spPr>
      </p:sp>
      <p:sp>
        <p:nvSpPr>
          <p:cNvPr id="86019" name="Rectangle 3">
            <a:extLst>
              <a:ext uri="{FF2B5EF4-FFF2-40B4-BE49-F238E27FC236}">
                <a16:creationId xmlns:a16="http://schemas.microsoft.com/office/drawing/2014/main" id="{D074DFA9-3906-0C4C-88A3-731F4E83F5D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6848058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a:extLst>
              <a:ext uri="{FF2B5EF4-FFF2-40B4-BE49-F238E27FC236}">
                <a16:creationId xmlns:a16="http://schemas.microsoft.com/office/drawing/2014/main" id="{1003D3A2-1B44-464F-A987-23CE63622D3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E298CFB6-E467-DB47-BED2-0E9626D4BB04}" type="slidenum">
              <a:rPr lang="en-US" altLang="en-US"/>
              <a:pPr>
                <a:spcBef>
                  <a:spcPct val="0"/>
                </a:spcBef>
              </a:pPr>
              <a:t>36</a:t>
            </a:fld>
            <a:endParaRPr lang="en-US" altLang="en-US" dirty="0"/>
          </a:p>
        </p:txBody>
      </p:sp>
      <p:sp>
        <p:nvSpPr>
          <p:cNvPr id="88066" name="Rectangle 2">
            <a:extLst>
              <a:ext uri="{FF2B5EF4-FFF2-40B4-BE49-F238E27FC236}">
                <a16:creationId xmlns:a16="http://schemas.microsoft.com/office/drawing/2014/main" id="{BC7B4932-106E-C645-96C3-F8BFB335C105}"/>
              </a:ext>
            </a:extLst>
          </p:cNvPr>
          <p:cNvSpPr>
            <a:spLocks noGrp="1" noRot="1" noChangeAspect="1" noChangeArrowheads="1" noTextEdit="1"/>
          </p:cNvSpPr>
          <p:nvPr>
            <p:ph type="sldImg"/>
          </p:nvPr>
        </p:nvSpPr>
        <p:spPr>
          <a:xfrm>
            <a:off x="2365375" y="549275"/>
            <a:ext cx="4876800" cy="2743200"/>
          </a:xfrm>
          <a:ln/>
        </p:spPr>
      </p:sp>
      <p:sp>
        <p:nvSpPr>
          <p:cNvPr id="88067" name="Rectangle 3">
            <a:extLst>
              <a:ext uri="{FF2B5EF4-FFF2-40B4-BE49-F238E27FC236}">
                <a16:creationId xmlns:a16="http://schemas.microsoft.com/office/drawing/2014/main" id="{D4ACC6BB-7F55-9F4A-85E2-AE863170CE5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0" dirty="0">
                <a:latin typeface="Times New Roman" panose="02020603050405020304" pitchFamily="18" charset="0"/>
                <a:ea typeface="ＭＳ Ｐゴシック" panose="020B0600070205080204" pitchFamily="34" charset="-128"/>
              </a:rPr>
              <a:t>It is possible for transistor to share diffusion area to minimize diffusion capacitance. This is an optimization of the layout. </a:t>
            </a:r>
          </a:p>
        </p:txBody>
      </p:sp>
    </p:spTree>
    <p:extLst>
      <p:ext uri="{BB962C8B-B14F-4D97-AF65-F5344CB8AC3E}">
        <p14:creationId xmlns:p14="http://schemas.microsoft.com/office/powerpoint/2010/main" val="27277959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a:extLst>
              <a:ext uri="{FF2B5EF4-FFF2-40B4-BE49-F238E27FC236}">
                <a16:creationId xmlns:a16="http://schemas.microsoft.com/office/drawing/2014/main" id="{97A15085-3471-CF4D-A815-8A8E96EEE4B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511B7C47-F2D0-2B4C-ABB3-B63D51332496}" type="slidenum">
              <a:rPr lang="en-US" altLang="en-US"/>
              <a:pPr>
                <a:spcBef>
                  <a:spcPct val="0"/>
                </a:spcBef>
              </a:pPr>
              <a:t>37</a:t>
            </a:fld>
            <a:endParaRPr lang="en-US" altLang="en-US" dirty="0"/>
          </a:p>
        </p:txBody>
      </p:sp>
      <p:sp>
        <p:nvSpPr>
          <p:cNvPr id="90114" name="Rectangle 2">
            <a:extLst>
              <a:ext uri="{FF2B5EF4-FFF2-40B4-BE49-F238E27FC236}">
                <a16:creationId xmlns:a16="http://schemas.microsoft.com/office/drawing/2014/main" id="{F5164BD8-BA33-EA43-B3B7-A3F7A51F2B70}"/>
              </a:ext>
            </a:extLst>
          </p:cNvPr>
          <p:cNvSpPr>
            <a:spLocks noGrp="1" noRot="1" noChangeAspect="1" noChangeArrowheads="1" noTextEdit="1"/>
          </p:cNvSpPr>
          <p:nvPr>
            <p:ph type="sldImg"/>
          </p:nvPr>
        </p:nvSpPr>
        <p:spPr>
          <a:xfrm>
            <a:off x="2365375" y="549275"/>
            <a:ext cx="4876800" cy="2743200"/>
          </a:xfrm>
          <a:ln/>
        </p:spPr>
      </p:sp>
      <p:sp>
        <p:nvSpPr>
          <p:cNvPr id="90115" name="Rectangle 3">
            <a:extLst>
              <a:ext uri="{FF2B5EF4-FFF2-40B4-BE49-F238E27FC236}">
                <a16:creationId xmlns:a16="http://schemas.microsoft.com/office/drawing/2014/main" id="{63E37EC2-F8AE-1C47-AC94-C4CD2605409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New Roman"/>
              <a:ea typeface="ＭＳ Ｐゴシック"/>
              <a:cs typeface="Times New Roman"/>
            </a:endParaRPr>
          </a:p>
        </p:txBody>
      </p:sp>
    </p:spTree>
    <p:extLst>
      <p:ext uri="{BB962C8B-B14F-4D97-AF65-F5344CB8AC3E}">
        <p14:creationId xmlns:p14="http://schemas.microsoft.com/office/powerpoint/2010/main" val="3423910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a:extLst>
              <a:ext uri="{FF2B5EF4-FFF2-40B4-BE49-F238E27FC236}">
                <a16:creationId xmlns:a16="http://schemas.microsoft.com/office/drawing/2014/main" id="{A0372BEE-3C6C-284A-8DD2-2184C8DFF8D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833D7290-4928-C448-AFEA-1624579A3E4E}" type="slidenum">
              <a:rPr lang="en-US" altLang="en-US"/>
              <a:pPr>
                <a:spcBef>
                  <a:spcPct val="0"/>
                </a:spcBef>
              </a:pPr>
              <a:t>4</a:t>
            </a:fld>
            <a:endParaRPr lang="en-US" altLang="en-US" dirty="0"/>
          </a:p>
        </p:txBody>
      </p:sp>
      <p:sp>
        <p:nvSpPr>
          <p:cNvPr id="22530" name="Rectangle 2">
            <a:extLst>
              <a:ext uri="{FF2B5EF4-FFF2-40B4-BE49-F238E27FC236}">
                <a16:creationId xmlns:a16="http://schemas.microsoft.com/office/drawing/2014/main" id="{0F24E38B-F136-C547-B95F-D75B8AFDFAB2}"/>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6D2139AE-5FD8-FC45-9E05-064B7B3C1FB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a:ea typeface="ＭＳ Ｐゴシック"/>
                <a:cs typeface="Times New Roman"/>
              </a:rPr>
              <a:t>When both </a:t>
            </a:r>
            <a:r>
              <a:rPr lang="en-US" altLang="en-US" dirty="0" err="1">
                <a:latin typeface="Times New Roman"/>
                <a:ea typeface="ＭＳ Ｐゴシック"/>
                <a:cs typeface="Times New Roman"/>
              </a:rPr>
              <a:t>nMOS</a:t>
            </a:r>
            <a:r>
              <a:rPr lang="en-US" altLang="en-US" dirty="0">
                <a:latin typeface="Times New Roman"/>
                <a:ea typeface="ＭＳ Ｐゴシック"/>
                <a:cs typeface="Times New Roman"/>
              </a:rPr>
              <a:t> and </a:t>
            </a:r>
            <a:r>
              <a:rPr lang="en-US" altLang="en-US" dirty="0" err="1">
                <a:latin typeface="Times New Roman"/>
                <a:ea typeface="ＭＳ Ｐゴシック"/>
                <a:cs typeface="Times New Roman"/>
              </a:rPr>
              <a:t>pMOS</a:t>
            </a:r>
            <a:r>
              <a:rPr lang="en-US" altLang="en-US" dirty="0">
                <a:latin typeface="Times New Roman"/>
                <a:ea typeface="ＭＳ Ｐゴシック"/>
                <a:cs typeface="Times New Roman"/>
              </a:rPr>
              <a:t> are used as pass transistors, </a:t>
            </a:r>
            <a:r>
              <a:rPr lang="en-US" altLang="en-US" dirty="0" err="1">
                <a:latin typeface="Times New Roman"/>
                <a:ea typeface="ＭＳ Ｐゴシック"/>
                <a:cs typeface="Times New Roman"/>
              </a:rPr>
              <a:t>nMOS</a:t>
            </a:r>
            <a:r>
              <a:rPr lang="en-US" altLang="en-US" dirty="0">
                <a:latin typeface="Times New Roman"/>
                <a:ea typeface="ＭＳ Ｐゴシック"/>
                <a:cs typeface="Times New Roman"/>
              </a:rPr>
              <a:t> transistors will pass a degraded 1, while </a:t>
            </a:r>
            <a:r>
              <a:rPr lang="en-US" altLang="en-US" dirty="0" err="1">
                <a:latin typeface="Times New Roman"/>
                <a:ea typeface="ＭＳ Ｐゴシック"/>
                <a:cs typeface="Times New Roman"/>
              </a:rPr>
              <a:t>pMOS</a:t>
            </a:r>
            <a:r>
              <a:rPr lang="en-US" altLang="en-US" dirty="0">
                <a:latin typeface="Times New Roman"/>
                <a:ea typeface="ＭＳ Ｐゴシック"/>
                <a:cs typeface="Times New Roman"/>
              </a:rPr>
              <a:t> transistors will pass a value no lower than </a:t>
            </a:r>
            <a:r>
              <a:rPr lang="en-US" altLang="en-US" dirty="0" err="1">
                <a:latin typeface="Times New Roman"/>
                <a:ea typeface="ＭＳ Ｐゴシック"/>
                <a:cs typeface="Times New Roman"/>
              </a:rPr>
              <a:t>Vtp</a:t>
            </a:r>
            <a:r>
              <a:rPr lang="en-US" altLang="en-US" dirty="0">
                <a:latin typeface="Times New Roman"/>
                <a:ea typeface="ＭＳ Ｐゴシック"/>
                <a:cs typeface="Times New Roman"/>
              </a:rPr>
              <a:t>.</a:t>
            </a:r>
          </a:p>
        </p:txBody>
      </p:sp>
    </p:spTree>
    <p:extLst>
      <p:ext uri="{BB962C8B-B14F-4D97-AF65-F5344CB8AC3E}">
        <p14:creationId xmlns:p14="http://schemas.microsoft.com/office/powerpoint/2010/main" val="3858046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a:extLst>
              <a:ext uri="{FF2B5EF4-FFF2-40B4-BE49-F238E27FC236}">
                <a16:creationId xmlns:a16="http://schemas.microsoft.com/office/drawing/2014/main" id="{6BAF775C-A230-4042-90A6-3A5A9765FA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FA9444DB-A900-B944-A445-D8D2430139B7}" type="slidenum">
              <a:rPr lang="en-US" altLang="en-US"/>
              <a:pPr>
                <a:spcBef>
                  <a:spcPct val="0"/>
                </a:spcBef>
              </a:pPr>
              <a:t>5</a:t>
            </a:fld>
            <a:endParaRPr lang="en-US" altLang="en-US" dirty="0"/>
          </a:p>
        </p:txBody>
      </p:sp>
      <p:sp>
        <p:nvSpPr>
          <p:cNvPr id="24578" name="Rectangle 2">
            <a:extLst>
              <a:ext uri="{FF2B5EF4-FFF2-40B4-BE49-F238E27FC236}">
                <a16:creationId xmlns:a16="http://schemas.microsoft.com/office/drawing/2014/main" id="{2446DC21-5CA8-E541-B5C6-C2C440464863}"/>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EDE060D6-E342-DC42-B38C-FC3C666FF6E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a:ea typeface="ＭＳ Ｐゴシック"/>
                <a:cs typeface="Times New Roman"/>
              </a:rPr>
              <a:t>Transistor circuits show the value of the voltage at the source. </a:t>
            </a:r>
            <a:endParaRPr lang="en-US" altLang="en-US" dirty="0">
              <a:latin typeface="Times New Roman" panose="02020603050405020304" pitchFamily="18" charset="0"/>
              <a:ea typeface="ＭＳ Ｐゴシック" panose="020B0600070205080204" pitchFamily="34" charset="-128"/>
              <a:cs typeface="Times New Roman"/>
            </a:endParaRPr>
          </a:p>
        </p:txBody>
      </p:sp>
    </p:spTree>
    <p:extLst>
      <p:ext uri="{BB962C8B-B14F-4D97-AF65-F5344CB8AC3E}">
        <p14:creationId xmlns:p14="http://schemas.microsoft.com/office/powerpoint/2010/main" val="3919698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6C0035E4-4FC7-364E-8CD6-91BB1F439D2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BFA4CF0F-6DE0-C544-8AB8-C54BB39158ED}" type="slidenum">
              <a:rPr lang="en-US" altLang="en-US"/>
              <a:pPr>
                <a:spcBef>
                  <a:spcPct val="0"/>
                </a:spcBef>
              </a:pPr>
              <a:t>6</a:t>
            </a:fld>
            <a:endParaRPr lang="en-US" altLang="en-US" dirty="0"/>
          </a:p>
        </p:txBody>
      </p:sp>
      <p:sp>
        <p:nvSpPr>
          <p:cNvPr id="26626" name="Rectangle 2">
            <a:extLst>
              <a:ext uri="{FF2B5EF4-FFF2-40B4-BE49-F238E27FC236}">
                <a16:creationId xmlns:a16="http://schemas.microsoft.com/office/drawing/2014/main" id="{F0B7662B-0E7C-0D4E-A3D5-E7F42FBA9CFD}"/>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A969CC8E-A2F3-DF46-9FC6-BDA87DFF41F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New Roman" panose="02020603050405020304" pitchFamily="18" charset="0"/>
              <a:ea typeface="ＭＳ Ｐゴシック" panose="020B0600070205080204" pitchFamily="34" charset="-128"/>
              <a:cs typeface="Times New Roman"/>
            </a:endParaRPr>
          </a:p>
          <a:p>
            <a:pPr eaLnBrk="1" hangingPunct="1"/>
            <a:r>
              <a:rPr lang="en-US" altLang="en-US" dirty="0">
                <a:latin typeface="Times New Roman"/>
                <a:ea typeface="ＭＳ Ｐゴシック"/>
                <a:cs typeface="Times New Roman"/>
              </a:rPr>
              <a:t>In this slide, the DC response of the inverter is considered. </a:t>
            </a:r>
          </a:p>
          <a:p>
            <a:pPr eaLnBrk="1" hangingPunct="1"/>
            <a:endParaRPr lang="en-US" altLang="en-US" dirty="0">
              <a:latin typeface="Times New Roman"/>
              <a:ea typeface="ＭＳ Ｐゴシック"/>
              <a:cs typeface="Times New Roman"/>
            </a:endParaRPr>
          </a:p>
          <a:p>
            <a:pPr eaLnBrk="1" hangingPunct="1"/>
            <a:r>
              <a:rPr lang="en-US" altLang="en-US" dirty="0">
                <a:latin typeface="Times New Roman"/>
                <a:ea typeface="ＭＳ Ｐゴシック"/>
                <a:cs typeface="Times New Roman"/>
              </a:rPr>
              <a:t>The inverters operates thus:</a:t>
            </a:r>
          </a:p>
          <a:p>
            <a:pPr marL="171450" indent="-171450" eaLnBrk="1" hangingPunct="1">
              <a:buFont typeface="Arial" panose="020B0604020202020204" pitchFamily="34" charset="0"/>
              <a:buChar char="•"/>
            </a:pPr>
            <a:r>
              <a:rPr lang="en-US" altLang="en-US" dirty="0">
                <a:latin typeface="Times New Roman"/>
                <a:ea typeface="ＭＳ Ｐゴシック"/>
                <a:cs typeface="Times New Roman"/>
              </a:rPr>
              <a:t>When Vin = 0, </a:t>
            </a:r>
            <a:r>
              <a:rPr lang="en-US" altLang="en-US" dirty="0" err="1">
                <a:latin typeface="Times New Roman"/>
                <a:ea typeface="ＭＳ Ｐゴシック"/>
                <a:cs typeface="Times New Roman"/>
              </a:rPr>
              <a:t>Vout</a:t>
            </a:r>
            <a:r>
              <a:rPr lang="en-US" altLang="en-US" dirty="0">
                <a:latin typeface="Times New Roman"/>
                <a:ea typeface="ＭＳ Ｐゴシック"/>
                <a:cs typeface="Times New Roman"/>
              </a:rPr>
              <a:t> = </a:t>
            </a:r>
            <a:r>
              <a:rPr lang="en-US" altLang="en-US" dirty="0" err="1">
                <a:latin typeface="Times New Roman"/>
                <a:ea typeface="ＭＳ Ｐゴシック"/>
                <a:cs typeface="Times New Roman"/>
              </a:rPr>
              <a:t>Vdd</a:t>
            </a:r>
            <a:r>
              <a:rPr lang="en-US" altLang="en-US" dirty="0">
                <a:latin typeface="Times New Roman"/>
                <a:ea typeface="ＭＳ Ｐゴシック"/>
                <a:cs typeface="Times New Roman"/>
              </a:rPr>
              <a:t> and when Vin = </a:t>
            </a:r>
            <a:r>
              <a:rPr lang="en-US" altLang="en-US" dirty="0" err="1">
                <a:latin typeface="Times New Roman"/>
                <a:ea typeface="ＭＳ Ｐゴシック"/>
                <a:cs typeface="Times New Roman"/>
              </a:rPr>
              <a:t>Vdd</a:t>
            </a:r>
            <a:r>
              <a:rPr lang="en-US" altLang="en-US" dirty="0">
                <a:latin typeface="Times New Roman"/>
                <a:ea typeface="ＭＳ Ｐゴシック"/>
                <a:cs typeface="Times New Roman"/>
              </a:rPr>
              <a:t>, </a:t>
            </a:r>
            <a:r>
              <a:rPr lang="en-US" altLang="en-US" dirty="0" err="1">
                <a:latin typeface="Times New Roman"/>
                <a:ea typeface="ＭＳ Ｐゴシック"/>
                <a:cs typeface="Times New Roman"/>
              </a:rPr>
              <a:t>Vout</a:t>
            </a:r>
            <a:r>
              <a:rPr lang="en-US" altLang="en-US" dirty="0">
                <a:latin typeface="Times New Roman"/>
                <a:ea typeface="ＭＳ Ｐゴシック"/>
                <a:cs typeface="Times New Roman"/>
              </a:rPr>
              <a:t> = 0.</a:t>
            </a:r>
          </a:p>
          <a:p>
            <a:pPr marL="171450" indent="-171450" eaLnBrk="1" hangingPunct="1">
              <a:buFont typeface="Arial" panose="020B0604020202020204" pitchFamily="34" charset="0"/>
              <a:buChar char="•"/>
            </a:pPr>
            <a:endParaRPr lang="en-US" altLang="en-US" dirty="0">
              <a:latin typeface="Times New Roman"/>
              <a:ea typeface="ＭＳ Ｐゴシック"/>
              <a:cs typeface="Times New Roman"/>
            </a:endParaRPr>
          </a:p>
          <a:p>
            <a:pPr marL="0" indent="0" eaLnBrk="1" hangingPunct="1">
              <a:buFont typeface="Arial" panose="020B0604020202020204" pitchFamily="34" charset="0"/>
              <a:buNone/>
            </a:pPr>
            <a:r>
              <a:rPr lang="en-US" altLang="en-US" dirty="0">
                <a:latin typeface="Times New Roman"/>
                <a:ea typeface="ＭＳ Ｐゴシック"/>
                <a:cs typeface="Times New Roman"/>
              </a:rPr>
              <a:t>The operation of the inverter depends on the size of the </a:t>
            </a:r>
            <a:r>
              <a:rPr lang="en-US" altLang="en-US" dirty="0" err="1">
                <a:latin typeface="Times New Roman"/>
                <a:ea typeface="ＭＳ Ｐゴシック"/>
                <a:cs typeface="Times New Roman"/>
              </a:rPr>
              <a:t>pMOS</a:t>
            </a:r>
            <a:r>
              <a:rPr lang="en-US" altLang="en-US" dirty="0">
                <a:latin typeface="Times New Roman"/>
                <a:ea typeface="ＭＳ Ｐゴシック"/>
                <a:cs typeface="Times New Roman"/>
              </a:rPr>
              <a:t> and </a:t>
            </a:r>
            <a:r>
              <a:rPr lang="en-US" altLang="en-US" dirty="0" err="1">
                <a:latin typeface="Times New Roman"/>
                <a:ea typeface="ＭＳ Ｐゴシック"/>
                <a:cs typeface="Times New Roman"/>
              </a:rPr>
              <a:t>nMOS</a:t>
            </a:r>
            <a:r>
              <a:rPr lang="en-US" altLang="en-US" dirty="0">
                <a:latin typeface="Times New Roman"/>
                <a:ea typeface="ＭＳ Ｐゴシック"/>
                <a:cs typeface="Times New Roman"/>
              </a:rPr>
              <a:t> transistors.</a:t>
            </a:r>
          </a:p>
          <a:p>
            <a:pPr eaLnBrk="1" hangingPunct="1"/>
            <a:endParaRPr lang="en-US" altLang="en-US" dirty="0">
              <a:latin typeface="Times New Roman"/>
              <a:ea typeface="ＭＳ Ｐゴシック"/>
              <a:cs typeface="Times New Roman"/>
            </a:endParaRPr>
          </a:p>
          <a:p>
            <a:pPr eaLnBrk="1" hangingPunct="1"/>
            <a:endParaRPr lang="en-US" altLang="en-US" dirty="0">
              <a:latin typeface="Times New Roman" panose="02020603050405020304" pitchFamily="18" charset="0"/>
              <a:ea typeface="ＭＳ Ｐゴシック" panose="020B0600070205080204" pitchFamily="34" charset="-128"/>
              <a:cs typeface="Times New Roman"/>
            </a:endParaRPr>
          </a:p>
          <a:p>
            <a:pPr eaLnBrk="1" hangingPunct="1"/>
            <a:r>
              <a:rPr lang="en-US" altLang="en-US" dirty="0">
                <a:latin typeface="Times New Roman"/>
                <a:ea typeface="ＭＳ Ｐゴシック"/>
                <a:cs typeface="Times New Roman"/>
              </a:rPr>
              <a:t>By Kirchhoff's law, </a:t>
            </a:r>
            <a:r>
              <a:rPr lang="en-US" altLang="en-US" dirty="0" err="1">
                <a:latin typeface="Times New Roman"/>
                <a:ea typeface="ＭＳ Ｐゴシック"/>
                <a:cs typeface="Times New Roman"/>
              </a:rPr>
              <a:t>nMOS</a:t>
            </a:r>
            <a:r>
              <a:rPr lang="en-US" altLang="en-US" dirty="0">
                <a:latin typeface="Times New Roman"/>
                <a:ea typeface="ＭＳ Ｐゴシック"/>
                <a:cs typeface="Times New Roman"/>
              </a:rPr>
              <a:t> drain to source current must be equal to the absolute value of </a:t>
            </a:r>
            <a:r>
              <a:rPr lang="en-US" altLang="en-US" dirty="0" err="1">
                <a:latin typeface="Times New Roman"/>
                <a:ea typeface="ＭＳ Ｐゴシック"/>
                <a:cs typeface="Times New Roman"/>
              </a:rPr>
              <a:t>pMOS</a:t>
            </a:r>
            <a:r>
              <a:rPr lang="en-US" altLang="en-US" dirty="0">
                <a:latin typeface="Times New Roman"/>
                <a:ea typeface="ＭＳ Ｐゴシック"/>
                <a:cs typeface="Times New Roman"/>
              </a:rPr>
              <a:t> drain to source current.</a:t>
            </a:r>
            <a:endParaRPr lang="en-US" altLang="en-US" dirty="0">
              <a:latin typeface="Times New Roman" panose="02020603050405020304" pitchFamily="18" charset="0"/>
              <a:ea typeface="ＭＳ Ｐゴシック" panose="020B0600070205080204" pitchFamily="34" charset="-128"/>
              <a:cs typeface="Times New Roman"/>
            </a:endParaRPr>
          </a:p>
        </p:txBody>
      </p:sp>
    </p:spTree>
    <p:extLst>
      <p:ext uri="{BB962C8B-B14F-4D97-AF65-F5344CB8AC3E}">
        <p14:creationId xmlns:p14="http://schemas.microsoft.com/office/powerpoint/2010/main" val="26807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57E0D99A-040C-8542-B56C-B67BA865618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58F05D61-BCE6-B94B-9B61-32E3C46461D6}" type="slidenum">
              <a:rPr lang="en-US" altLang="en-US"/>
              <a:pPr>
                <a:spcBef>
                  <a:spcPct val="0"/>
                </a:spcBef>
              </a:pPr>
              <a:t>7</a:t>
            </a:fld>
            <a:endParaRPr lang="en-US" altLang="en-US" dirty="0"/>
          </a:p>
        </p:txBody>
      </p:sp>
      <p:sp>
        <p:nvSpPr>
          <p:cNvPr id="28674" name="Rectangle 2">
            <a:extLst>
              <a:ext uri="{FF2B5EF4-FFF2-40B4-BE49-F238E27FC236}">
                <a16:creationId xmlns:a16="http://schemas.microsoft.com/office/drawing/2014/main" id="{E52E9DAC-D5CE-9D4D-9109-C2FD1760328D}"/>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54F29C3A-8D64-A049-82D5-AFF39AF7F32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fontAlgn="base"/>
            <a:r>
              <a:rPr lang="en-GB" sz="1800" b="0" i="0" dirty="0">
                <a:solidFill>
                  <a:srgbClr val="000000"/>
                </a:solidFill>
                <a:effectLst/>
                <a:latin typeface="Calibri" panose="020F0502020204030204" pitchFamily="34" charset="0"/>
              </a:rPr>
              <a:t>Current depends on the region of transistor </a:t>
            </a:r>
            <a:r>
              <a:rPr lang="en-GB" sz="1800" b="0" i="0" dirty="0" err="1">
                <a:solidFill>
                  <a:srgbClr val="000000"/>
                </a:solidFill>
                <a:effectLst/>
                <a:latin typeface="Calibri" panose="020F0502020204030204" pitchFamily="34" charset="0"/>
              </a:rPr>
              <a:t>behavior</a:t>
            </a:r>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algn="l" rtl="0" fontAlgn="base"/>
            <a:endParaRPr lang="en-GB" sz="1800" b="0" i="0" dirty="0">
              <a:solidFill>
                <a:srgbClr val="000000"/>
              </a:solidFill>
              <a:effectLst/>
              <a:latin typeface="Calibri" panose="020F0502020204030204" pitchFamily="34" charset="0"/>
            </a:endParaRPr>
          </a:p>
          <a:p>
            <a:pPr algn="l" rtl="0" fontAlgn="base"/>
            <a:r>
              <a:rPr lang="en-GB" sz="1800" b="0" i="0" dirty="0">
                <a:solidFill>
                  <a:srgbClr val="000000"/>
                </a:solidFill>
                <a:effectLst/>
                <a:latin typeface="Calibri" panose="020F0502020204030204" pitchFamily="34" charset="0"/>
              </a:rPr>
              <a:t>Therefore, we need to figure out </a:t>
            </a:r>
            <a:r>
              <a:rPr lang="en-GB" sz="1800" b="0" i="0" dirty="0">
                <a:solidFill>
                  <a:srgbClr val="333E48"/>
                </a:solidFill>
                <a:effectLst/>
                <a:latin typeface="Calibri" panose="020F0502020204030204" pitchFamily="34" charset="0"/>
              </a:rPr>
              <a:t>for what Vin and </a:t>
            </a:r>
            <a:r>
              <a:rPr lang="en-GB" sz="1800" b="0" i="0" dirty="0" err="1">
                <a:solidFill>
                  <a:srgbClr val="333E48"/>
                </a:solidFill>
                <a:effectLst/>
                <a:latin typeface="Calibri" panose="020F0502020204030204" pitchFamily="34" charset="0"/>
              </a:rPr>
              <a:t>Vout</a:t>
            </a:r>
            <a:r>
              <a:rPr lang="en-GB" sz="1800" b="0" i="0" dirty="0">
                <a:solidFill>
                  <a:srgbClr val="333E48"/>
                </a:solidFill>
                <a:effectLst/>
                <a:latin typeface="Calibri" panose="020F0502020204030204" pitchFamily="34" charset="0"/>
              </a:rPr>
              <a:t> voltages are the </a:t>
            </a:r>
            <a:r>
              <a:rPr lang="en-GB" sz="1800" b="0" i="0" dirty="0" err="1">
                <a:solidFill>
                  <a:srgbClr val="333E48"/>
                </a:solidFill>
                <a:effectLst/>
                <a:latin typeface="Calibri" panose="020F0502020204030204" pitchFamily="34" charset="0"/>
              </a:rPr>
              <a:t>nMOS</a:t>
            </a:r>
            <a:r>
              <a:rPr lang="en-GB" sz="1800" b="0" i="0" dirty="0">
                <a:solidFill>
                  <a:srgbClr val="333E48"/>
                </a:solidFill>
                <a:effectLst/>
                <a:latin typeface="Calibri" panose="020F0502020204030204" pitchFamily="34" charset="0"/>
              </a:rPr>
              <a:t> and </a:t>
            </a:r>
            <a:r>
              <a:rPr lang="en-GB" sz="1800" b="0" i="0" dirty="0" err="1">
                <a:solidFill>
                  <a:srgbClr val="333E48"/>
                </a:solidFill>
                <a:effectLst/>
                <a:latin typeface="Calibri" panose="020F0502020204030204" pitchFamily="34" charset="0"/>
              </a:rPr>
              <a:t>pMOS</a:t>
            </a:r>
            <a:r>
              <a:rPr lang="en-GB" sz="1800" b="0" i="0" dirty="0">
                <a:solidFill>
                  <a:srgbClr val="333E48"/>
                </a:solidFill>
                <a:effectLst/>
                <a:latin typeface="Calibri" panose="020F0502020204030204" pitchFamily="34" charset="0"/>
              </a:rPr>
              <a:t> </a:t>
            </a:r>
            <a:r>
              <a:rPr lang="en-GB" sz="1800" b="0" i="0" dirty="0">
                <a:solidFill>
                  <a:srgbClr val="000000"/>
                </a:solidFill>
                <a:effectLst/>
                <a:latin typeface="Calibri" panose="020F0502020204030204" pitchFamily="34" charset="0"/>
              </a:rPr>
              <a:t>in </a:t>
            </a:r>
            <a:r>
              <a:rPr lang="en-GB" sz="1800" b="0" i="0" dirty="0" err="1">
                <a:solidFill>
                  <a:srgbClr val="000000"/>
                </a:solidFill>
                <a:effectLst/>
                <a:latin typeface="Calibri" panose="020F0502020204030204" pitchFamily="34" charset="0"/>
              </a:rPr>
              <a:t>cutoff</a:t>
            </a:r>
            <a:r>
              <a:rPr lang="en-GB" sz="1800" b="0" i="0" dirty="0">
                <a:solidFill>
                  <a:srgbClr val="000000"/>
                </a:solidFill>
                <a:effectLst/>
                <a:latin typeface="Calibri" panose="020F0502020204030204" pitchFamily="34" charset="0"/>
              </a:rPr>
              <a:t>, linear or saturation region. </a:t>
            </a:r>
            <a:endParaRPr lang="en-GB" b="0" i="0" dirty="0">
              <a:solidFill>
                <a:srgbClr val="000000"/>
              </a:solidFill>
              <a:effectLst/>
              <a:latin typeface="Segoe UI" panose="020B0502040204020203" pitchFamily="34" charset="0"/>
            </a:endParaRPr>
          </a:p>
          <a:p>
            <a:pPr eaLnBrk="1" hangingPunct="1"/>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985860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a:extLst>
              <a:ext uri="{FF2B5EF4-FFF2-40B4-BE49-F238E27FC236}">
                <a16:creationId xmlns:a16="http://schemas.microsoft.com/office/drawing/2014/main" id="{CC1CB025-F758-1A46-8FD7-762B4FFC749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49394577-179F-DC49-890C-064D63B5512C}"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34" charset="-128"/>
                <a:cs typeface="+mn-cs"/>
              </a:rPr>
              <a:pPr marL="0" marR="0" lvl="0" indent="0" algn="r" defTabSz="966788"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30722" name="Rectangle 2">
            <a:extLst>
              <a:ext uri="{FF2B5EF4-FFF2-40B4-BE49-F238E27FC236}">
                <a16:creationId xmlns:a16="http://schemas.microsoft.com/office/drawing/2014/main" id="{421E6E25-0C29-E746-A95A-752C8BE1042B}"/>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249CA8DD-D286-D341-87CB-2D3E5DCEB3B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a:ea typeface="ＭＳ Ｐゴシック"/>
                <a:cs typeface="Times New Roman"/>
              </a:rPr>
              <a:t>Table shows the operating regions of the </a:t>
            </a:r>
            <a:r>
              <a:rPr lang="en-US" altLang="en-US" dirty="0" err="1">
                <a:latin typeface="Times New Roman"/>
                <a:ea typeface="ＭＳ Ｐゴシック"/>
                <a:cs typeface="Times New Roman"/>
              </a:rPr>
              <a:t>nMOS</a:t>
            </a:r>
            <a:r>
              <a:rPr lang="en-US" altLang="en-US" dirty="0">
                <a:latin typeface="Times New Roman"/>
                <a:ea typeface="ＭＳ Ｐゴシック"/>
                <a:cs typeface="Times New Roman"/>
              </a:rPr>
              <a:t> transistor.</a:t>
            </a:r>
          </a:p>
        </p:txBody>
      </p:sp>
    </p:spTree>
    <p:extLst>
      <p:ext uri="{BB962C8B-B14F-4D97-AF65-F5344CB8AC3E}">
        <p14:creationId xmlns:p14="http://schemas.microsoft.com/office/powerpoint/2010/main" val="1056102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a:extLst>
              <a:ext uri="{FF2B5EF4-FFF2-40B4-BE49-F238E27FC236}">
                <a16:creationId xmlns:a16="http://schemas.microsoft.com/office/drawing/2014/main" id="{A32F9BAE-7B94-F64A-9BB5-E98EB11CA36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FE31F25-4025-074F-B65B-27B831C345C5}" type="slidenum">
              <a:rPr lang="en-US" altLang="en-US"/>
              <a:pPr>
                <a:spcBef>
                  <a:spcPct val="0"/>
                </a:spcBef>
              </a:pPr>
              <a:t>9</a:t>
            </a:fld>
            <a:endParaRPr lang="en-US" altLang="en-US" dirty="0"/>
          </a:p>
        </p:txBody>
      </p:sp>
      <p:sp>
        <p:nvSpPr>
          <p:cNvPr id="32770" name="Rectangle 2">
            <a:extLst>
              <a:ext uri="{FF2B5EF4-FFF2-40B4-BE49-F238E27FC236}">
                <a16:creationId xmlns:a16="http://schemas.microsoft.com/office/drawing/2014/main" id="{723704DB-8CF1-2B41-A1F3-279E9418D9E9}"/>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F40706DA-2FD1-FE47-946F-C63856B555D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a:ea typeface="ＭＳ Ｐゴシック"/>
                <a:cs typeface="Times New Roman"/>
              </a:rPr>
              <a:t>Table shows the operating regions of the </a:t>
            </a:r>
            <a:r>
              <a:rPr lang="en-US" altLang="en-US" dirty="0" err="1">
                <a:latin typeface="Times New Roman"/>
                <a:ea typeface="ＭＳ Ｐゴシック"/>
                <a:cs typeface="Times New Roman"/>
              </a:rPr>
              <a:t>pMOS</a:t>
            </a:r>
            <a:r>
              <a:rPr lang="en-US" altLang="en-US" dirty="0">
                <a:latin typeface="Times New Roman"/>
                <a:ea typeface="ＭＳ Ｐゴシック"/>
                <a:cs typeface="Times New Roman"/>
              </a:rPr>
              <a:t> transistor.</a:t>
            </a:r>
          </a:p>
        </p:txBody>
      </p:sp>
    </p:spTree>
    <p:extLst>
      <p:ext uri="{BB962C8B-B14F-4D97-AF65-F5344CB8AC3E}">
        <p14:creationId xmlns:p14="http://schemas.microsoft.com/office/powerpoint/2010/main" val="33038216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80BE67C-B00B-7444-99B6-10A3997029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492549"/>
            <a:ext cx="12192000" cy="6857999"/>
          </a:xfrm>
          <a:prstGeom prst="rect">
            <a:avLst/>
          </a:prstGeom>
        </p:spPr>
      </p:pic>
      <p:sp>
        <p:nvSpPr>
          <p:cNvPr id="26" name="Title 1">
            <a:extLst>
              <a:ext uri="{FF2B5EF4-FFF2-40B4-BE49-F238E27FC236}">
                <a16:creationId xmlns:a16="http://schemas.microsoft.com/office/drawing/2014/main" id="{42EC3731-9F30-0D4B-A054-E13DBA0EEDFB}"/>
              </a:ext>
            </a:extLst>
          </p:cNvPr>
          <p:cNvSpPr>
            <a:spLocks noGrp="1"/>
          </p:cNvSpPr>
          <p:nvPr>
            <p:ph type="title" hasCustomPrompt="1"/>
          </p:nvPr>
        </p:nvSpPr>
        <p:spPr>
          <a:xfrm>
            <a:off x="6096000" y="3037466"/>
            <a:ext cx="5113338" cy="1519514"/>
          </a:xfrm>
        </p:spPr>
        <p:txBody>
          <a:bodyPr anchor="t" anchorCtr="0"/>
          <a:lstStyle>
            <a:lvl1pPr algn="r">
              <a:lnSpc>
                <a:spcPct val="85000"/>
              </a:lnSpc>
              <a:defRPr sz="5500" b="0" spc="-100" baseline="0">
                <a:solidFill>
                  <a:schemeClr val="bg1"/>
                </a:solidFill>
              </a:defRPr>
            </a:lvl1pPr>
          </a:lstStyle>
          <a:p>
            <a:r>
              <a:rPr lang="en-US" dirty="0"/>
              <a:t>Click to Edit </a:t>
            </a:r>
            <a:br>
              <a:rPr lang="en-US" dirty="0"/>
            </a:br>
            <a:r>
              <a:rPr lang="en-US" dirty="0"/>
              <a:t>Divider Page Title</a:t>
            </a:r>
          </a:p>
        </p:txBody>
      </p:sp>
      <p:sp>
        <p:nvSpPr>
          <p:cNvPr id="28" name="Subtitle 2">
            <a:extLst>
              <a:ext uri="{FF2B5EF4-FFF2-40B4-BE49-F238E27FC236}">
                <a16:creationId xmlns:a16="http://schemas.microsoft.com/office/drawing/2014/main" id="{1499DC14-57F4-EA4C-ABBC-0ECD735C407B}"/>
              </a:ext>
            </a:extLst>
          </p:cNvPr>
          <p:cNvSpPr>
            <a:spLocks noGrp="1"/>
          </p:cNvSpPr>
          <p:nvPr>
            <p:ph type="subTitle" idx="1"/>
          </p:nvPr>
        </p:nvSpPr>
        <p:spPr>
          <a:xfrm>
            <a:off x="6095999" y="4556980"/>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edit Master subtitle style</a:t>
            </a:r>
            <a:endParaRPr lang="en-GB" dirty="0"/>
          </a:p>
        </p:txBody>
      </p:sp>
      <p:pic>
        <p:nvPicPr>
          <p:cNvPr id="29" name="Picture 16">
            <a:extLst>
              <a:ext uri="{FF2B5EF4-FFF2-40B4-BE49-F238E27FC236}">
                <a16:creationId xmlns:a16="http://schemas.microsoft.com/office/drawing/2014/main" id="{0A94567B-B8A8-AB41-BF7F-41919C86BD20}"/>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531972"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3727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lumn Slide with TOP level Bull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6250"/>
            <a:ext cx="11233150"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425" y="1171111"/>
            <a:ext cx="11233150" cy="408622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554490"/>
            <a:ext cx="11233150" cy="4087104"/>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750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0716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9425" y="478301"/>
            <a:ext cx="11233150" cy="654760"/>
          </a:xfrm>
        </p:spPr>
        <p:txBody>
          <a:bodyPr/>
          <a:lstStyle/>
          <a:p>
            <a:r>
              <a:rPr lang="en-US"/>
              <a:t>Click to edit Master title style</a:t>
            </a:r>
          </a:p>
        </p:txBody>
      </p:sp>
      <p:sp>
        <p:nvSpPr>
          <p:cNvPr id="3" name="Content Placeholder 2"/>
          <p:cNvSpPr>
            <a:spLocks noGrp="1"/>
          </p:cNvSpPr>
          <p:nvPr>
            <p:ph idx="1"/>
          </p:nvPr>
        </p:nvSpPr>
        <p:spPr>
          <a:xfrm>
            <a:off x="479425" y="1133061"/>
            <a:ext cx="11243088" cy="46009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6280847B-9A7E-BA46-810D-F75EAE9DB87B}"/>
              </a:ext>
            </a:extLst>
          </p:cNvPr>
          <p:cNvSpPr>
            <a:spLocks noGrp="1" noChangeArrowheads="1"/>
          </p:cNvSpPr>
          <p:nvPr>
            <p:ph type="ftr" sz="quarter" idx="10"/>
          </p:nvPr>
        </p:nvSpPr>
        <p:spPr>
          <a:xfrm>
            <a:off x="0" y="0"/>
            <a:ext cx="0" cy="0"/>
          </a:xfrm>
          <a:ln/>
        </p:spPr>
        <p:txBody>
          <a:bodyPr/>
          <a:lstStyle>
            <a:lvl1pPr>
              <a:defRPr/>
            </a:lvl1pPr>
          </a:lstStyle>
          <a:p>
            <a:pPr>
              <a:defRPr/>
            </a:pPr>
            <a:r>
              <a:rPr lang="en-US" dirty="0"/>
              <a:t>5: DC and Transient Response</a:t>
            </a:r>
          </a:p>
        </p:txBody>
      </p:sp>
      <p:sp>
        <p:nvSpPr>
          <p:cNvPr id="5" name="Rectangle 6">
            <a:extLst>
              <a:ext uri="{FF2B5EF4-FFF2-40B4-BE49-F238E27FC236}">
                <a16:creationId xmlns:a16="http://schemas.microsoft.com/office/drawing/2014/main" id="{1315F1EF-53E7-C540-9856-2EEA75515F0D}"/>
              </a:ext>
            </a:extLst>
          </p:cNvPr>
          <p:cNvSpPr>
            <a:spLocks noGrp="1" noChangeArrowheads="1"/>
          </p:cNvSpPr>
          <p:nvPr>
            <p:ph type="sldNum" sz="quarter" idx="11"/>
          </p:nvPr>
        </p:nvSpPr>
        <p:spPr>
          <a:xfrm>
            <a:off x="0" y="0"/>
            <a:ext cx="0" cy="0"/>
          </a:xfrm>
          <a:ln/>
        </p:spPr>
        <p:txBody>
          <a:bodyPr/>
          <a:lstStyle>
            <a:lvl1pPr>
              <a:defRPr/>
            </a:lvl1pPr>
          </a:lstStyle>
          <a:p>
            <a:pPr>
              <a:defRPr/>
            </a:pPr>
            <a:fld id="{42B5FBF0-ABAE-FA4B-A2FF-2B6EEB7B5CA1}" type="slidenum">
              <a:rPr lang="en-US" altLang="en-US" smtClean="0"/>
              <a:pPr>
                <a:defRPr/>
              </a:pPr>
              <a:t>‹#›</a:t>
            </a:fld>
            <a:endParaRPr lang="en-US" altLang="en-US" dirty="0"/>
          </a:p>
        </p:txBody>
      </p:sp>
    </p:spTree>
    <p:extLst>
      <p:ext uri="{BB962C8B-B14F-4D97-AF65-F5344CB8AC3E}">
        <p14:creationId xmlns:p14="http://schemas.microsoft.com/office/powerpoint/2010/main" val="1131590286"/>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10363200" cy="685800"/>
          </a:xfrm>
        </p:spPr>
        <p:txBody>
          <a:bodyPr/>
          <a:lstStyle/>
          <a:p>
            <a:r>
              <a:rPr lang="en-US"/>
              <a:t>Click to edit Master title style</a:t>
            </a:r>
          </a:p>
        </p:txBody>
      </p:sp>
      <p:sp>
        <p:nvSpPr>
          <p:cNvPr id="3" name="Text Placeholder 2"/>
          <p:cNvSpPr>
            <a:spLocks noGrp="1"/>
          </p:cNvSpPr>
          <p:nvPr>
            <p:ph type="body" sz="half" idx="1"/>
          </p:nvPr>
        </p:nvSpPr>
        <p:spPr>
          <a:xfrm>
            <a:off x="914400" y="1524000"/>
            <a:ext cx="5080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0"/>
            <a:ext cx="5080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7560A522-6275-C743-855A-B360E7FD99DB}"/>
              </a:ext>
            </a:extLst>
          </p:cNvPr>
          <p:cNvSpPr>
            <a:spLocks noGrp="1" noChangeArrowheads="1"/>
          </p:cNvSpPr>
          <p:nvPr>
            <p:ph type="ftr" sz="quarter" idx="10"/>
          </p:nvPr>
        </p:nvSpPr>
        <p:spPr>
          <a:ln/>
        </p:spPr>
        <p:txBody>
          <a:bodyPr/>
          <a:lstStyle>
            <a:lvl1pPr>
              <a:defRPr/>
            </a:lvl1pPr>
          </a:lstStyle>
          <a:p>
            <a:pPr>
              <a:defRPr/>
            </a:pPr>
            <a:r>
              <a:rPr lang="en-US" dirty="0"/>
              <a:t>5: DC and Transient Response</a:t>
            </a:r>
          </a:p>
        </p:txBody>
      </p:sp>
      <p:sp>
        <p:nvSpPr>
          <p:cNvPr id="6" name="Rectangle 6">
            <a:extLst>
              <a:ext uri="{FF2B5EF4-FFF2-40B4-BE49-F238E27FC236}">
                <a16:creationId xmlns:a16="http://schemas.microsoft.com/office/drawing/2014/main" id="{12982D40-80F8-A94D-959D-00EC1C780EDF}"/>
              </a:ext>
            </a:extLst>
          </p:cNvPr>
          <p:cNvSpPr>
            <a:spLocks noGrp="1" noChangeArrowheads="1"/>
          </p:cNvSpPr>
          <p:nvPr>
            <p:ph type="sldNum" sz="quarter" idx="11"/>
          </p:nvPr>
        </p:nvSpPr>
        <p:spPr>
          <a:ln/>
        </p:spPr>
        <p:txBody>
          <a:bodyPr/>
          <a:lstStyle>
            <a:lvl1pPr>
              <a:defRPr/>
            </a:lvl1pPr>
          </a:lstStyle>
          <a:p>
            <a:pPr>
              <a:defRPr/>
            </a:pPr>
            <a:fld id="{359CAD51-C959-754D-8658-93521894F67D}" type="slidenum">
              <a:rPr lang="en-US" altLang="en-US"/>
              <a:pPr>
                <a:defRPr/>
              </a:pPr>
              <a:t>‹#›</a:t>
            </a:fld>
            <a:endParaRPr lang="en-US" altLang="en-US" dirty="0"/>
          </a:p>
        </p:txBody>
      </p:sp>
    </p:spTree>
    <p:extLst>
      <p:ext uri="{BB962C8B-B14F-4D97-AF65-F5344CB8AC3E}">
        <p14:creationId xmlns:p14="http://schemas.microsoft.com/office/powerpoint/2010/main" val="3592683178"/>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10363200" cy="685800"/>
          </a:xfrm>
        </p:spPr>
        <p:txBody>
          <a:bodyPr/>
          <a:lstStyle/>
          <a:p>
            <a:r>
              <a:rPr lang="en-US"/>
              <a:t>Click to edit Master title style</a:t>
            </a:r>
          </a:p>
        </p:txBody>
      </p:sp>
      <p:sp>
        <p:nvSpPr>
          <p:cNvPr id="3" name="Text Placeholder 2"/>
          <p:cNvSpPr>
            <a:spLocks noGrp="1"/>
          </p:cNvSpPr>
          <p:nvPr>
            <p:ph type="body" sz="half" idx="1"/>
          </p:nvPr>
        </p:nvSpPr>
        <p:spPr>
          <a:xfrm>
            <a:off x="914400" y="1524000"/>
            <a:ext cx="5080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524000"/>
            <a:ext cx="50800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886200"/>
            <a:ext cx="50800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90712CCC-0A22-2C47-BB72-816715ED6CA8}"/>
              </a:ext>
            </a:extLst>
          </p:cNvPr>
          <p:cNvSpPr>
            <a:spLocks noGrp="1" noChangeArrowheads="1"/>
          </p:cNvSpPr>
          <p:nvPr>
            <p:ph type="ftr" sz="quarter" idx="10"/>
          </p:nvPr>
        </p:nvSpPr>
        <p:spPr>
          <a:ln/>
        </p:spPr>
        <p:txBody>
          <a:bodyPr/>
          <a:lstStyle>
            <a:lvl1pPr>
              <a:defRPr/>
            </a:lvl1pPr>
          </a:lstStyle>
          <a:p>
            <a:pPr>
              <a:defRPr/>
            </a:pPr>
            <a:r>
              <a:rPr lang="en-US" dirty="0"/>
              <a:t>5: DC and Transient Response</a:t>
            </a:r>
          </a:p>
        </p:txBody>
      </p:sp>
      <p:sp>
        <p:nvSpPr>
          <p:cNvPr id="7" name="Rectangle 6">
            <a:extLst>
              <a:ext uri="{FF2B5EF4-FFF2-40B4-BE49-F238E27FC236}">
                <a16:creationId xmlns:a16="http://schemas.microsoft.com/office/drawing/2014/main" id="{FB9A629D-A147-C942-9C45-6CD9F32B0440}"/>
              </a:ext>
            </a:extLst>
          </p:cNvPr>
          <p:cNvSpPr>
            <a:spLocks noGrp="1" noChangeArrowheads="1"/>
          </p:cNvSpPr>
          <p:nvPr>
            <p:ph type="sldNum" sz="quarter" idx="11"/>
          </p:nvPr>
        </p:nvSpPr>
        <p:spPr>
          <a:ln/>
        </p:spPr>
        <p:txBody>
          <a:bodyPr/>
          <a:lstStyle>
            <a:lvl1pPr>
              <a:defRPr/>
            </a:lvl1pPr>
          </a:lstStyle>
          <a:p>
            <a:pPr>
              <a:defRPr/>
            </a:pPr>
            <a:fld id="{20090482-3316-E742-B66B-9F3F34B1EE9C}" type="slidenum">
              <a:rPr lang="en-US" altLang="en-US"/>
              <a:pPr>
                <a:defRPr/>
              </a:pPr>
              <a:t>‹#›</a:t>
            </a:fld>
            <a:endParaRPr lang="en-US" altLang="en-US" dirty="0"/>
          </a:p>
        </p:txBody>
      </p:sp>
    </p:spTree>
    <p:extLst>
      <p:ext uri="{BB962C8B-B14F-4D97-AF65-F5344CB8AC3E}">
        <p14:creationId xmlns:p14="http://schemas.microsoft.com/office/powerpoint/2010/main" val="3101583029"/>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userDrawn="1"/>
        </p:nvSpPr>
        <p:spPr bwMode="auto">
          <a:xfrm>
            <a:off x="492125" y="641064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43088" cy="460098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20"/>
          <p:cNvSpPr txBox="1">
            <a:spLocks noChangeArrowheads="1"/>
          </p:cNvSpPr>
          <p:nvPr userDrawn="1"/>
        </p:nvSpPr>
        <p:spPr bwMode="auto">
          <a:xfrm>
            <a:off x="982663" y="6413179"/>
            <a:ext cx="1561617"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rgbClr val="7F7F7F"/>
                </a:solidFill>
              </a:rPr>
              <a:t>© 2020 Arm Limited </a:t>
            </a:r>
          </a:p>
        </p:txBody>
      </p:sp>
      <p:pic>
        <p:nvPicPr>
          <p:cNvPr id="3" name="Picture 2">
            <a:extLst>
              <a:ext uri="{FF2B5EF4-FFF2-40B4-BE49-F238E27FC236}">
                <a16:creationId xmlns:a16="http://schemas.microsoft.com/office/drawing/2014/main" id="{9A012347-3565-314A-935A-F06376FE34D5}"/>
              </a:ext>
            </a:extLst>
          </p:cNvPr>
          <p:cNvPicPr>
            <a:picLocks noChangeAspect="1"/>
          </p:cNvPicPr>
          <p:nvPr userDrawn="1"/>
        </p:nvPicPr>
        <p:blipFill>
          <a:blip r:embed="rId9"/>
          <a:stretch>
            <a:fillRect/>
          </a:stretch>
        </p:blipFill>
        <p:spPr>
          <a:xfrm>
            <a:off x="10938720" y="6378893"/>
            <a:ext cx="774267" cy="236834"/>
          </a:xfrm>
          <a:prstGeom prst="rect">
            <a:avLst/>
          </a:prstGeom>
        </p:spPr>
      </p:pic>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0" r:id="rId1"/>
    <p:sldLayoutId id="2147485440" r:id="rId2"/>
    <p:sldLayoutId id="2147485441" r:id="rId3"/>
    <p:sldLayoutId id="2147485453" r:id="rId4"/>
    <p:sldLayoutId id="2147485512" r:id="rId5"/>
    <p:sldLayoutId id="2147485513" r:id="rId6"/>
    <p:sldLayoutId id="2147485514" r:id="rId7"/>
  </p:sldLayoutIdLst>
  <p:hf sldNum="0"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vmlDrawing" Target="../drawings/vmlDrawing6.vml"/><Relationship Id="rId5" Type="http://schemas.openxmlformats.org/officeDocument/2006/relationships/image" Target="../media/image10.emf"/><Relationship Id="rId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vmlDrawing" Target="../drawings/vmlDrawing7.vml"/><Relationship Id="rId5" Type="http://schemas.openxmlformats.org/officeDocument/2006/relationships/image" Target="../media/image11.emf"/><Relationship Id="rId4" Type="http://schemas.openxmlformats.org/officeDocument/2006/relationships/oleObject" Target="../embeddings/oleObject7.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3.emf"/><Relationship Id="rId2" Type="http://schemas.openxmlformats.org/officeDocument/2006/relationships/slideLayout" Target="../slideLayouts/slideLayout5.xml"/><Relationship Id="rId1" Type="http://schemas.openxmlformats.org/officeDocument/2006/relationships/vmlDrawing" Target="../drawings/vmlDrawing8.vml"/><Relationship Id="rId6" Type="http://schemas.openxmlformats.org/officeDocument/2006/relationships/oleObject" Target="../embeddings/oleObject9.bin"/><Relationship Id="rId5" Type="http://schemas.openxmlformats.org/officeDocument/2006/relationships/image" Target="../media/image12.emf"/><Relationship Id="rId4" Type="http://schemas.openxmlformats.org/officeDocument/2006/relationships/oleObject" Target="../embeddings/oleObject8.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18.emf"/><Relationship Id="rId3" Type="http://schemas.openxmlformats.org/officeDocument/2006/relationships/notesSlide" Target="../notesSlides/notesSlide13.xml"/><Relationship Id="rId7" Type="http://schemas.openxmlformats.org/officeDocument/2006/relationships/image" Target="../media/image15.emf"/><Relationship Id="rId12" Type="http://schemas.openxmlformats.org/officeDocument/2006/relationships/oleObject" Target="../embeddings/oleObject14.bin"/><Relationship Id="rId17" Type="http://schemas.openxmlformats.org/officeDocument/2006/relationships/image" Target="../media/image20.emf"/><Relationship Id="rId2" Type="http://schemas.openxmlformats.org/officeDocument/2006/relationships/slideLayout" Target="../slideLayouts/slideLayout6.xml"/><Relationship Id="rId16" Type="http://schemas.openxmlformats.org/officeDocument/2006/relationships/oleObject" Target="../embeddings/oleObject16.bin"/><Relationship Id="rId1" Type="http://schemas.openxmlformats.org/officeDocument/2006/relationships/vmlDrawing" Target="../drawings/vmlDrawing9.vml"/><Relationship Id="rId6" Type="http://schemas.openxmlformats.org/officeDocument/2006/relationships/oleObject" Target="../embeddings/oleObject11.bin"/><Relationship Id="rId11" Type="http://schemas.openxmlformats.org/officeDocument/2006/relationships/image" Target="../media/image17.emf"/><Relationship Id="rId5" Type="http://schemas.openxmlformats.org/officeDocument/2006/relationships/image" Target="../media/image14.emf"/><Relationship Id="rId15" Type="http://schemas.openxmlformats.org/officeDocument/2006/relationships/image" Target="../media/image19.e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16.emf"/><Relationship Id="rId14" Type="http://schemas.openxmlformats.org/officeDocument/2006/relationships/oleObject" Target="../embeddings/oleObject15.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1.emf"/><Relationship Id="rId2" Type="http://schemas.openxmlformats.org/officeDocument/2006/relationships/slideLayout" Target="../slideLayouts/slideLayout5.xml"/><Relationship Id="rId1" Type="http://schemas.openxmlformats.org/officeDocument/2006/relationships/vmlDrawing" Target="../drawings/vmlDrawing10.vml"/><Relationship Id="rId6" Type="http://schemas.openxmlformats.org/officeDocument/2006/relationships/oleObject" Target="../embeddings/oleObject18.bin"/><Relationship Id="rId5" Type="http://schemas.openxmlformats.org/officeDocument/2006/relationships/image" Target="../media/image20.emf"/><Relationship Id="rId4" Type="http://schemas.openxmlformats.org/officeDocument/2006/relationships/oleObject" Target="../embeddings/oleObject17.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3.emf"/><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oleObject" Target="../embeddings/oleObject20.bin"/><Relationship Id="rId5" Type="http://schemas.openxmlformats.org/officeDocument/2006/relationships/image" Target="../media/image22.emf"/><Relationship Id="rId4" Type="http://schemas.openxmlformats.org/officeDocument/2006/relationships/oleObject" Target="../embeddings/oleObject19.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vmlDrawing" Target="../drawings/vmlDrawing12.vml"/><Relationship Id="rId5" Type="http://schemas.openxmlformats.org/officeDocument/2006/relationships/image" Target="../media/image24.emf"/><Relationship Id="rId4" Type="http://schemas.openxmlformats.org/officeDocument/2006/relationships/oleObject" Target="../embeddings/oleObject21.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vmlDrawing" Target="../drawings/vmlDrawing13.vml"/><Relationship Id="rId5" Type="http://schemas.openxmlformats.org/officeDocument/2006/relationships/image" Target="../media/image25.emf"/><Relationship Id="rId4" Type="http://schemas.openxmlformats.org/officeDocument/2006/relationships/oleObject" Target="../embeddings/oleObject22.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27.e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24.bin"/><Relationship Id="rId5" Type="http://schemas.openxmlformats.org/officeDocument/2006/relationships/image" Target="../media/image26.emf"/><Relationship Id="rId4" Type="http://schemas.openxmlformats.org/officeDocument/2006/relationships/oleObject" Target="../embeddings/oleObject23.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notesSlide" Target="../notesSlides/notesSlide20.xml"/><Relationship Id="rId7" Type="http://schemas.openxmlformats.org/officeDocument/2006/relationships/image" Target="../media/image29.emf"/><Relationship Id="rId2" Type="http://schemas.openxmlformats.org/officeDocument/2006/relationships/slideLayout" Target="../slideLayouts/slideLayout5.xml"/><Relationship Id="rId1" Type="http://schemas.openxmlformats.org/officeDocument/2006/relationships/vmlDrawing" Target="../drawings/vmlDrawing15.vml"/><Relationship Id="rId6" Type="http://schemas.openxmlformats.org/officeDocument/2006/relationships/oleObject" Target="../embeddings/oleObject26.bin"/><Relationship Id="rId11" Type="http://schemas.openxmlformats.org/officeDocument/2006/relationships/image" Target="../media/image31.emf"/><Relationship Id="rId5" Type="http://schemas.openxmlformats.org/officeDocument/2006/relationships/image" Target="../media/image28.emf"/><Relationship Id="rId10" Type="http://schemas.openxmlformats.org/officeDocument/2006/relationships/oleObject" Target="../embeddings/oleObject28.bin"/><Relationship Id="rId4" Type="http://schemas.openxmlformats.org/officeDocument/2006/relationships/oleObject" Target="../embeddings/oleObject25.bin"/><Relationship Id="rId9" Type="http://schemas.openxmlformats.org/officeDocument/2006/relationships/image" Target="../media/image30.emf"/></Relationships>
</file>

<file path=ppt/slides/_rels/slide2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vmlDrawing" Target="../drawings/vmlDrawing16.vml"/><Relationship Id="rId5" Type="http://schemas.openxmlformats.org/officeDocument/2006/relationships/image" Target="../media/image33.emf"/><Relationship Id="rId4" Type="http://schemas.openxmlformats.org/officeDocument/2006/relationships/oleObject" Target="../embeddings/oleObject29.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40.emf"/><Relationship Id="rId2" Type="http://schemas.openxmlformats.org/officeDocument/2006/relationships/slideLayout" Target="../slideLayouts/slideLayout5.xml"/><Relationship Id="rId1" Type="http://schemas.openxmlformats.org/officeDocument/2006/relationships/vmlDrawing" Target="../drawings/vmlDrawing17.vml"/><Relationship Id="rId6" Type="http://schemas.openxmlformats.org/officeDocument/2006/relationships/oleObject" Target="../embeddings/oleObject31.bin"/><Relationship Id="rId5" Type="http://schemas.openxmlformats.org/officeDocument/2006/relationships/image" Target="../media/image39.emf"/><Relationship Id="rId4" Type="http://schemas.openxmlformats.org/officeDocument/2006/relationships/oleObject" Target="../embeddings/oleObject30.bin"/></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notesSlide" Target="../notesSlides/notesSlide33.xml"/><Relationship Id="rId7" Type="http://schemas.openxmlformats.org/officeDocument/2006/relationships/image" Target="../media/image44.emf"/><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41.emf"/><Relationship Id="rId5" Type="http://schemas.openxmlformats.org/officeDocument/2006/relationships/oleObject" Target="../embeddings/oleObject32.bin"/><Relationship Id="rId10" Type="http://schemas.openxmlformats.org/officeDocument/2006/relationships/image" Target="../media/image45.png"/><Relationship Id="rId4" Type="http://schemas.openxmlformats.org/officeDocument/2006/relationships/image" Target="../media/image43.emf"/><Relationship Id="rId9" Type="http://schemas.openxmlformats.org/officeDocument/2006/relationships/image" Target="../media/image42.e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5.xml"/><Relationship Id="rId1" Type="http://schemas.openxmlformats.org/officeDocument/2006/relationships/vmlDrawing" Target="../drawings/vmlDrawing19.vml"/><Relationship Id="rId5" Type="http://schemas.openxmlformats.org/officeDocument/2006/relationships/image" Target="../media/image48.emf"/><Relationship Id="rId4" Type="http://schemas.openxmlformats.org/officeDocument/2006/relationships/oleObject" Target="../embeddings/oleObject34.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vmlDrawing" Target="../drawings/vmlDrawing4.vml"/><Relationship Id="rId5" Type="http://schemas.openxmlformats.org/officeDocument/2006/relationships/image" Target="../media/image8.emf"/><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vmlDrawing" Target="../drawings/vmlDrawing5.vml"/><Relationship Id="rId5" Type="http://schemas.openxmlformats.org/officeDocument/2006/relationships/image" Target="../media/image9.emf"/><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B3BF-D272-0C49-B51F-7C78F467BCCC}"/>
              </a:ext>
            </a:extLst>
          </p:cNvPr>
          <p:cNvSpPr>
            <a:spLocks noGrp="1"/>
          </p:cNvSpPr>
          <p:nvPr>
            <p:ph type="title"/>
          </p:nvPr>
        </p:nvSpPr>
        <p:spPr>
          <a:xfrm>
            <a:off x="3619500" y="2669243"/>
            <a:ext cx="7589838" cy="1519514"/>
          </a:xfrm>
        </p:spPr>
        <p:txBody>
          <a:bodyPr/>
          <a:lstStyle/>
          <a:p>
            <a:r>
              <a:rPr lang="en-US" dirty="0"/>
              <a:t>CMOS VLSI Design</a:t>
            </a:r>
            <a:br>
              <a:rPr lang="en-US" dirty="0"/>
            </a:br>
            <a:br>
              <a:rPr lang="en-US" dirty="0"/>
            </a:br>
            <a:r>
              <a:rPr lang="en-US" dirty="0"/>
              <a:t>Lecture 6:</a:t>
            </a:r>
            <a:br>
              <a:rPr lang="en-US" dirty="0"/>
            </a:br>
            <a:r>
              <a:rPr lang="en-US" dirty="0"/>
              <a:t>DC &amp; Transient Response</a:t>
            </a:r>
          </a:p>
        </p:txBody>
      </p:sp>
    </p:spTree>
    <p:extLst>
      <p:ext uri="{BB962C8B-B14F-4D97-AF65-F5344CB8AC3E}">
        <p14:creationId xmlns:p14="http://schemas.microsoft.com/office/powerpoint/2010/main" val="812067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a:extLst>
              <a:ext uri="{FF2B5EF4-FFF2-40B4-BE49-F238E27FC236}">
                <a16:creationId xmlns:a16="http://schemas.microsoft.com/office/drawing/2014/main" id="{308552F8-63D5-034E-96B9-157027264530}"/>
              </a:ext>
            </a:extLst>
          </p:cNvPr>
          <p:cNvSpPr>
            <a:spLocks noGrp="1" noChangeArrowheads="1"/>
          </p:cNvSpPr>
          <p:nvPr>
            <p:ph type="title"/>
          </p:nvPr>
        </p:nvSpPr>
        <p:spPr/>
        <p:txBody>
          <a:bodyPr/>
          <a:lstStyle/>
          <a:p>
            <a:pPr eaLnBrk="1" hangingPunct="1"/>
            <a:r>
              <a:rPr lang="en-US" altLang="en-US" dirty="0"/>
              <a:t>I-V Characteristics</a:t>
            </a:r>
          </a:p>
        </p:txBody>
      </p:sp>
      <p:sp>
        <p:nvSpPr>
          <p:cNvPr id="33796" name="Rectangle 3">
            <a:extLst>
              <a:ext uri="{FF2B5EF4-FFF2-40B4-BE49-F238E27FC236}">
                <a16:creationId xmlns:a16="http://schemas.microsoft.com/office/drawing/2014/main" id="{1015CE4A-5816-1E43-9D10-92FB47F14699}"/>
              </a:ext>
            </a:extLst>
          </p:cNvPr>
          <p:cNvSpPr>
            <a:spLocks noGrp="1" noChangeArrowheads="1"/>
          </p:cNvSpPr>
          <p:nvPr>
            <p:ph type="body" idx="1"/>
          </p:nvPr>
        </p:nvSpPr>
        <p:spPr/>
        <p:txBody>
          <a:bodyPr/>
          <a:lstStyle/>
          <a:p>
            <a:pPr eaLnBrk="1" hangingPunct="1"/>
            <a:r>
              <a:rPr lang="en-US" altLang="en-US" dirty="0"/>
              <a:t>Make </a:t>
            </a:r>
            <a:r>
              <a:rPr lang="en-US" altLang="en-US" dirty="0" err="1"/>
              <a:t>pMOS</a:t>
            </a:r>
            <a:r>
              <a:rPr lang="en-US" altLang="en-US" dirty="0"/>
              <a:t> wider than nMOS such that </a:t>
            </a:r>
            <a:r>
              <a:rPr lang="en-US" altLang="en-US" dirty="0">
                <a:latin typeface="Symbol" pitchFamily="2" charset="2"/>
              </a:rPr>
              <a:t>b</a:t>
            </a:r>
            <a:r>
              <a:rPr lang="en-US" altLang="en-US" baseline="-25000" dirty="0"/>
              <a:t>n</a:t>
            </a:r>
            <a:r>
              <a:rPr lang="en-US" altLang="en-US" dirty="0"/>
              <a:t> = </a:t>
            </a:r>
            <a:r>
              <a:rPr lang="en-US" altLang="en-US" dirty="0">
                <a:latin typeface="Symbol" pitchFamily="2" charset="2"/>
              </a:rPr>
              <a:t>b</a:t>
            </a:r>
            <a:r>
              <a:rPr lang="en-US" altLang="en-US" baseline="-25000" dirty="0"/>
              <a:t>p</a:t>
            </a:r>
          </a:p>
        </p:txBody>
      </p:sp>
      <p:graphicFrame>
        <p:nvGraphicFramePr>
          <p:cNvPr id="33797" name="Object 4">
            <a:extLst>
              <a:ext uri="{FF2B5EF4-FFF2-40B4-BE49-F238E27FC236}">
                <a16:creationId xmlns:a16="http://schemas.microsoft.com/office/drawing/2014/main" id="{0A07EBC9-1976-8844-A31D-455CD3D10FE1}"/>
              </a:ext>
            </a:extLst>
          </p:cNvPr>
          <p:cNvGraphicFramePr>
            <a:graphicFrameLocks noChangeAspect="1"/>
          </p:cNvGraphicFramePr>
          <p:nvPr/>
        </p:nvGraphicFramePr>
        <p:xfrm>
          <a:off x="2438400" y="1905000"/>
          <a:ext cx="7162800" cy="4141788"/>
        </p:xfrm>
        <a:graphic>
          <a:graphicData uri="http://schemas.openxmlformats.org/presentationml/2006/ole">
            <mc:AlternateContent xmlns:mc="http://schemas.openxmlformats.org/markup-compatibility/2006">
              <mc:Choice xmlns:v="urn:schemas-microsoft-com:vml" Requires="v">
                <p:oleObj spid="_x0000_s6146" name="Visio" r:id="rId4" imgW="3949700" imgH="2298700" progId="Visio.Drawing.11">
                  <p:embed/>
                </p:oleObj>
              </mc:Choice>
              <mc:Fallback>
                <p:oleObj name="Visio" r:id="rId4" imgW="3949700" imgH="2298700" progId="Visio.Drawing.11">
                  <p:embed/>
                  <p:pic>
                    <p:nvPicPr>
                      <p:cNvPr id="33797" name="Object 4">
                        <a:extLst>
                          <a:ext uri="{FF2B5EF4-FFF2-40B4-BE49-F238E27FC236}">
                            <a16:creationId xmlns:a16="http://schemas.microsoft.com/office/drawing/2014/main" id="{0A07EBC9-1976-8844-A31D-455CD3D10F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1905000"/>
                        <a:ext cx="7162800" cy="414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385818567"/>
      </p:ext>
    </p:extLst>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a:extLst>
              <a:ext uri="{FF2B5EF4-FFF2-40B4-BE49-F238E27FC236}">
                <a16:creationId xmlns:a16="http://schemas.microsoft.com/office/drawing/2014/main" id="{91502751-FC4B-1146-AD4C-64D221EA20C6}"/>
              </a:ext>
            </a:extLst>
          </p:cNvPr>
          <p:cNvSpPr>
            <a:spLocks noGrp="1" noChangeArrowheads="1"/>
          </p:cNvSpPr>
          <p:nvPr>
            <p:ph type="title"/>
          </p:nvPr>
        </p:nvSpPr>
        <p:spPr/>
        <p:txBody>
          <a:bodyPr/>
          <a:lstStyle/>
          <a:p>
            <a:pPr eaLnBrk="1" hangingPunct="1"/>
            <a:r>
              <a:rPr lang="en-US" altLang="en-US" dirty="0"/>
              <a:t>Current vs. V</a:t>
            </a:r>
            <a:r>
              <a:rPr lang="en-US" altLang="en-US" baseline="-25000" dirty="0"/>
              <a:t>out</a:t>
            </a:r>
            <a:r>
              <a:rPr lang="en-US" altLang="en-US" dirty="0"/>
              <a:t>, V</a:t>
            </a:r>
            <a:r>
              <a:rPr lang="en-US" altLang="en-US" baseline="-25000" dirty="0"/>
              <a:t>in</a:t>
            </a:r>
          </a:p>
        </p:txBody>
      </p:sp>
      <p:graphicFrame>
        <p:nvGraphicFramePr>
          <p:cNvPr id="35844" name="Object 4">
            <a:extLst>
              <a:ext uri="{FF2B5EF4-FFF2-40B4-BE49-F238E27FC236}">
                <a16:creationId xmlns:a16="http://schemas.microsoft.com/office/drawing/2014/main" id="{9096A883-9F71-9C40-B6CB-25CB05098045}"/>
              </a:ext>
            </a:extLst>
          </p:cNvPr>
          <p:cNvGraphicFramePr>
            <a:graphicFrameLocks noChangeAspect="1"/>
          </p:cNvGraphicFramePr>
          <p:nvPr/>
        </p:nvGraphicFramePr>
        <p:xfrm>
          <a:off x="2209800" y="2209801"/>
          <a:ext cx="7772400" cy="3840163"/>
        </p:xfrm>
        <a:graphic>
          <a:graphicData uri="http://schemas.openxmlformats.org/presentationml/2006/ole">
            <mc:AlternateContent xmlns:mc="http://schemas.openxmlformats.org/markup-compatibility/2006">
              <mc:Choice xmlns:v="urn:schemas-microsoft-com:vml" Requires="v">
                <p:oleObj spid="_x0000_s7170" name="VISIO" r:id="rId4" imgW="18554700" imgH="9156700" progId="Visio.Drawing.6">
                  <p:embed/>
                </p:oleObj>
              </mc:Choice>
              <mc:Fallback>
                <p:oleObj name="VISIO" r:id="rId4" imgW="18554700" imgH="9156700" progId="Visio.Drawing.6">
                  <p:embed/>
                  <p:pic>
                    <p:nvPicPr>
                      <p:cNvPr id="35844" name="Object 4">
                        <a:extLst>
                          <a:ext uri="{FF2B5EF4-FFF2-40B4-BE49-F238E27FC236}">
                            <a16:creationId xmlns:a16="http://schemas.microsoft.com/office/drawing/2014/main" id="{9096A883-9F71-9C40-B6CB-25CB050980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2209801"/>
                        <a:ext cx="7772400" cy="384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628885390"/>
      </p:ext>
    </p:extLst>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866E9A2A-4BDF-CD46-8E62-84332F43B116}"/>
              </a:ext>
            </a:extLst>
          </p:cNvPr>
          <p:cNvSpPr>
            <a:spLocks noGrp="1" noChangeArrowheads="1"/>
          </p:cNvSpPr>
          <p:nvPr>
            <p:ph type="title"/>
          </p:nvPr>
        </p:nvSpPr>
        <p:spPr/>
        <p:txBody>
          <a:bodyPr/>
          <a:lstStyle/>
          <a:p>
            <a:pPr eaLnBrk="1" hangingPunct="1"/>
            <a:r>
              <a:rPr lang="en-US" altLang="en-US" dirty="0"/>
              <a:t>Load Line Analysis</a:t>
            </a:r>
          </a:p>
        </p:txBody>
      </p:sp>
      <p:graphicFrame>
        <p:nvGraphicFramePr>
          <p:cNvPr id="37892" name="Object 3">
            <a:extLst>
              <a:ext uri="{FF2B5EF4-FFF2-40B4-BE49-F238E27FC236}">
                <a16:creationId xmlns:a16="http://schemas.microsoft.com/office/drawing/2014/main" id="{19F98D9E-78B6-EC49-B65D-158ABE6D6BF9}"/>
              </a:ext>
            </a:extLst>
          </p:cNvPr>
          <p:cNvGraphicFramePr>
            <a:graphicFrameLocks noChangeAspect="1"/>
          </p:cNvGraphicFramePr>
          <p:nvPr/>
        </p:nvGraphicFramePr>
        <p:xfrm>
          <a:off x="2133600" y="2743201"/>
          <a:ext cx="6858000" cy="3387725"/>
        </p:xfrm>
        <a:graphic>
          <a:graphicData uri="http://schemas.openxmlformats.org/presentationml/2006/ole">
            <mc:AlternateContent xmlns:mc="http://schemas.openxmlformats.org/markup-compatibility/2006">
              <mc:Choice xmlns:v="urn:schemas-microsoft-com:vml" Requires="v">
                <p:oleObj spid="_x0000_s8194" name="VISIO" r:id="rId4" imgW="18554700" imgH="9156700" progId="Visio.Drawing.6">
                  <p:embed/>
                </p:oleObj>
              </mc:Choice>
              <mc:Fallback>
                <p:oleObj name="VISIO" r:id="rId4" imgW="18554700" imgH="9156700" progId="Visio.Drawing.6">
                  <p:embed/>
                  <p:pic>
                    <p:nvPicPr>
                      <p:cNvPr id="37892" name="Object 3">
                        <a:extLst>
                          <a:ext uri="{FF2B5EF4-FFF2-40B4-BE49-F238E27FC236}">
                            <a16:creationId xmlns:a16="http://schemas.microsoft.com/office/drawing/2014/main" id="{19F98D9E-78B6-EC49-B65D-158ABE6D6B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2743201"/>
                        <a:ext cx="6858000"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7893" name="Rectangle 4">
            <a:extLst>
              <a:ext uri="{FF2B5EF4-FFF2-40B4-BE49-F238E27FC236}">
                <a16:creationId xmlns:a16="http://schemas.microsoft.com/office/drawing/2014/main" id="{51754DB1-5347-E44A-86F0-721738E574C9}"/>
              </a:ext>
            </a:extLst>
          </p:cNvPr>
          <p:cNvSpPr>
            <a:spLocks noGrp="1" noChangeArrowheads="1"/>
          </p:cNvSpPr>
          <p:nvPr>
            <p:ph type="body" idx="1"/>
          </p:nvPr>
        </p:nvSpPr>
        <p:spPr/>
        <p:txBody>
          <a:bodyPr/>
          <a:lstStyle/>
          <a:p>
            <a:pPr eaLnBrk="1" hangingPunct="1"/>
            <a:r>
              <a:rPr lang="en-US" altLang="en-US" dirty="0"/>
              <a:t>For a given V</a:t>
            </a:r>
            <a:r>
              <a:rPr lang="en-US" altLang="en-US" baseline="-25000" dirty="0"/>
              <a:t>in</a:t>
            </a:r>
            <a:r>
              <a:rPr lang="en-US" altLang="en-US" dirty="0"/>
              <a:t>:</a:t>
            </a:r>
          </a:p>
          <a:p>
            <a:pPr lvl="1" eaLnBrk="1" hangingPunct="1"/>
            <a:r>
              <a:rPr lang="en-US" altLang="en-US" dirty="0"/>
              <a:t>Plot I</a:t>
            </a:r>
            <a:r>
              <a:rPr lang="en-US" altLang="en-US" baseline="-25000" dirty="0"/>
              <a:t>dsn</a:t>
            </a:r>
            <a:r>
              <a:rPr lang="en-US" altLang="en-US" dirty="0"/>
              <a:t>, I</a:t>
            </a:r>
            <a:r>
              <a:rPr lang="en-US" altLang="en-US" baseline="-25000" dirty="0"/>
              <a:t>dsp</a:t>
            </a:r>
            <a:r>
              <a:rPr lang="en-US" altLang="en-US" dirty="0"/>
              <a:t> vs. V</a:t>
            </a:r>
            <a:r>
              <a:rPr lang="en-US" altLang="en-US" baseline="-25000" dirty="0"/>
              <a:t>out</a:t>
            </a:r>
          </a:p>
          <a:p>
            <a:pPr lvl="1" eaLnBrk="1" hangingPunct="1"/>
            <a:r>
              <a:rPr lang="en-US" altLang="en-US" dirty="0"/>
              <a:t>V</a:t>
            </a:r>
            <a:r>
              <a:rPr lang="en-US" altLang="en-US" baseline="-25000" dirty="0"/>
              <a:t>out</a:t>
            </a:r>
            <a:r>
              <a:rPr lang="en-US" altLang="en-US" dirty="0"/>
              <a:t> must be where |currents| are equal in</a:t>
            </a:r>
          </a:p>
        </p:txBody>
      </p:sp>
      <p:graphicFrame>
        <p:nvGraphicFramePr>
          <p:cNvPr id="37894" name="Object 5">
            <a:extLst>
              <a:ext uri="{FF2B5EF4-FFF2-40B4-BE49-F238E27FC236}">
                <a16:creationId xmlns:a16="http://schemas.microsoft.com/office/drawing/2014/main" id="{1B811643-9F74-B74B-902D-9B14D61CEE06}"/>
              </a:ext>
            </a:extLst>
          </p:cNvPr>
          <p:cNvGraphicFramePr>
            <a:graphicFrameLocks noChangeAspect="1"/>
          </p:cNvGraphicFramePr>
          <p:nvPr/>
        </p:nvGraphicFramePr>
        <p:xfrm>
          <a:off x="8229600" y="4267200"/>
          <a:ext cx="2057400" cy="1373188"/>
        </p:xfrm>
        <a:graphic>
          <a:graphicData uri="http://schemas.openxmlformats.org/presentationml/2006/ole">
            <mc:AlternateContent xmlns:mc="http://schemas.openxmlformats.org/markup-compatibility/2006">
              <mc:Choice xmlns:v="urn:schemas-microsoft-com:vml" Requires="v">
                <p:oleObj spid="_x0000_s8195" name="VISIO" r:id="rId6" imgW="7200900" imgH="4800600" progId="Visio.Drawing.6">
                  <p:embed/>
                </p:oleObj>
              </mc:Choice>
              <mc:Fallback>
                <p:oleObj name="VISIO" r:id="rId6" imgW="7200900" imgH="4800600" progId="Visio.Drawing.6">
                  <p:embed/>
                  <p:pic>
                    <p:nvPicPr>
                      <p:cNvPr id="37894" name="Object 5">
                        <a:extLst>
                          <a:ext uri="{FF2B5EF4-FFF2-40B4-BE49-F238E27FC236}">
                            <a16:creationId xmlns:a16="http://schemas.microsoft.com/office/drawing/2014/main" id="{1B811643-9F74-B74B-902D-9B14D61CEE0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29600" y="4267200"/>
                        <a:ext cx="20574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4070734987"/>
      </p:ext>
    </p:extLst>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a:extLst>
              <a:ext uri="{FF2B5EF4-FFF2-40B4-BE49-F238E27FC236}">
                <a16:creationId xmlns:a16="http://schemas.microsoft.com/office/drawing/2014/main" id="{F1B24810-23EB-0744-A424-E290022C7C2D}"/>
              </a:ext>
            </a:extLst>
          </p:cNvPr>
          <p:cNvSpPr>
            <a:spLocks noGrp="1" noChangeArrowheads="1"/>
          </p:cNvSpPr>
          <p:nvPr>
            <p:ph type="title"/>
          </p:nvPr>
        </p:nvSpPr>
        <p:spPr/>
        <p:txBody>
          <a:bodyPr/>
          <a:lstStyle/>
          <a:p>
            <a:pPr eaLnBrk="1" hangingPunct="1"/>
            <a:r>
              <a:rPr lang="en-US" altLang="en-US" dirty="0"/>
              <a:t>Load Line Analysis</a:t>
            </a:r>
          </a:p>
        </p:txBody>
      </p:sp>
      <p:sp>
        <p:nvSpPr>
          <p:cNvPr id="39940" name="Rectangle 4">
            <a:extLst>
              <a:ext uri="{FF2B5EF4-FFF2-40B4-BE49-F238E27FC236}">
                <a16:creationId xmlns:a16="http://schemas.microsoft.com/office/drawing/2014/main" id="{15E07716-B1ED-5C49-9B68-5C52B53840C1}"/>
              </a:ext>
            </a:extLst>
          </p:cNvPr>
          <p:cNvSpPr>
            <a:spLocks noGrp="1" noChangeArrowheads="1"/>
          </p:cNvSpPr>
          <p:nvPr>
            <p:ph type="body" sz="half" idx="1"/>
          </p:nvPr>
        </p:nvSpPr>
        <p:spPr/>
        <p:txBody>
          <a:bodyPr/>
          <a:lstStyle/>
          <a:p>
            <a:pPr eaLnBrk="1" hangingPunct="1"/>
            <a:r>
              <a:rPr lang="en-US" altLang="en-US" sz="2000" dirty="0"/>
              <a:t>V</a:t>
            </a:r>
            <a:r>
              <a:rPr lang="en-US" altLang="en-US" sz="2000" baseline="-25000" dirty="0"/>
              <a:t>in</a:t>
            </a:r>
            <a:r>
              <a:rPr lang="en-US" altLang="en-US" sz="2000" dirty="0"/>
              <a:t> = 0</a:t>
            </a:r>
          </a:p>
        </p:txBody>
      </p:sp>
      <p:graphicFrame>
        <p:nvGraphicFramePr>
          <p:cNvPr id="39941" name="Object 3">
            <a:extLst>
              <a:ext uri="{FF2B5EF4-FFF2-40B4-BE49-F238E27FC236}">
                <a16:creationId xmlns:a16="http://schemas.microsoft.com/office/drawing/2014/main" id="{466DE03B-7E4D-8143-A95F-4A585DB369CD}"/>
              </a:ext>
            </a:extLst>
          </p:cNvPr>
          <p:cNvGraphicFramePr>
            <a:graphicFrameLocks noChangeAspect="1"/>
          </p:cNvGraphicFramePr>
          <p:nvPr/>
        </p:nvGraphicFramePr>
        <p:xfrm>
          <a:off x="2286000" y="2133600"/>
          <a:ext cx="7620000" cy="3765550"/>
        </p:xfrm>
        <a:graphic>
          <a:graphicData uri="http://schemas.openxmlformats.org/presentationml/2006/ole">
            <mc:AlternateContent xmlns:mc="http://schemas.openxmlformats.org/markup-compatibility/2006">
              <mc:Choice xmlns:v="urn:schemas-microsoft-com:vml" Requires="v">
                <p:oleObj spid="_x0000_s9218" name="VISIO" r:id="rId4" imgW="18554700" imgH="9156700" progId="Visio.Drawing.6">
                  <p:embed/>
                </p:oleObj>
              </mc:Choice>
              <mc:Fallback>
                <p:oleObj name="VISIO" r:id="rId4" imgW="18554700" imgH="9156700" progId="Visio.Drawing.6">
                  <p:embed/>
                  <p:pic>
                    <p:nvPicPr>
                      <p:cNvPr id="39941" name="Object 3">
                        <a:extLst>
                          <a:ext uri="{FF2B5EF4-FFF2-40B4-BE49-F238E27FC236}">
                            <a16:creationId xmlns:a16="http://schemas.microsoft.com/office/drawing/2014/main" id="{466DE03B-7E4D-8143-A95F-4A585DB369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2133600"/>
                        <a:ext cx="7620000" cy="376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90836" name="Object 20">
            <a:extLst>
              <a:ext uri="{FF2B5EF4-FFF2-40B4-BE49-F238E27FC236}">
                <a16:creationId xmlns:a16="http://schemas.microsoft.com/office/drawing/2014/main" id="{EBC4DFF7-3635-F34E-BB89-51AB3C1C0771}"/>
              </a:ext>
            </a:extLst>
          </p:cNvPr>
          <p:cNvGraphicFramePr>
            <a:graphicFrameLocks noChangeAspect="1"/>
          </p:cNvGraphicFramePr>
          <p:nvPr/>
        </p:nvGraphicFramePr>
        <p:xfrm>
          <a:off x="2286000" y="2133600"/>
          <a:ext cx="7620000" cy="3765550"/>
        </p:xfrm>
        <a:graphic>
          <a:graphicData uri="http://schemas.openxmlformats.org/presentationml/2006/ole">
            <mc:AlternateContent xmlns:mc="http://schemas.openxmlformats.org/markup-compatibility/2006">
              <mc:Choice xmlns:v="urn:schemas-microsoft-com:vml" Requires="v">
                <p:oleObj spid="_x0000_s9219" name="VISIO" r:id="rId6" imgW="18554700" imgH="9156700" progId="Visio.Drawing.6">
                  <p:embed/>
                </p:oleObj>
              </mc:Choice>
              <mc:Fallback>
                <p:oleObj name="VISIO" r:id="rId6" imgW="18554700" imgH="9156700" progId="Visio.Drawing.6">
                  <p:embed/>
                  <p:pic>
                    <p:nvPicPr>
                      <p:cNvPr id="290836" name="Object 20">
                        <a:extLst>
                          <a:ext uri="{FF2B5EF4-FFF2-40B4-BE49-F238E27FC236}">
                            <a16:creationId xmlns:a16="http://schemas.microsoft.com/office/drawing/2014/main" id="{EBC4DFF7-3635-F34E-BB89-51AB3C1C077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0" y="2133600"/>
                        <a:ext cx="7620000" cy="3765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90837" name="Object 21">
            <a:extLst>
              <a:ext uri="{FF2B5EF4-FFF2-40B4-BE49-F238E27FC236}">
                <a16:creationId xmlns:a16="http://schemas.microsoft.com/office/drawing/2014/main" id="{8D14B859-CBEF-F94F-BC6C-772EEEC68289}"/>
              </a:ext>
            </a:extLst>
          </p:cNvPr>
          <p:cNvGraphicFramePr>
            <a:graphicFrameLocks noChangeAspect="1"/>
          </p:cNvGraphicFramePr>
          <p:nvPr/>
        </p:nvGraphicFramePr>
        <p:xfrm>
          <a:off x="2286000" y="2133600"/>
          <a:ext cx="7620000" cy="3765550"/>
        </p:xfrm>
        <a:graphic>
          <a:graphicData uri="http://schemas.openxmlformats.org/presentationml/2006/ole">
            <mc:AlternateContent xmlns:mc="http://schemas.openxmlformats.org/markup-compatibility/2006">
              <mc:Choice xmlns:v="urn:schemas-microsoft-com:vml" Requires="v">
                <p:oleObj spid="_x0000_s9220" name="VISIO" r:id="rId8" imgW="18554700" imgH="9156700" progId="Visio.Drawing.6">
                  <p:embed/>
                </p:oleObj>
              </mc:Choice>
              <mc:Fallback>
                <p:oleObj name="VISIO" r:id="rId8" imgW="18554700" imgH="9156700" progId="Visio.Drawing.6">
                  <p:embed/>
                  <p:pic>
                    <p:nvPicPr>
                      <p:cNvPr id="290837" name="Object 21">
                        <a:extLst>
                          <a:ext uri="{FF2B5EF4-FFF2-40B4-BE49-F238E27FC236}">
                            <a16:creationId xmlns:a16="http://schemas.microsoft.com/office/drawing/2014/main" id="{8D14B859-CBEF-F94F-BC6C-772EEEC6828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0" y="2133600"/>
                        <a:ext cx="7620000" cy="3765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90835" name="Object 19">
            <a:extLst>
              <a:ext uri="{FF2B5EF4-FFF2-40B4-BE49-F238E27FC236}">
                <a16:creationId xmlns:a16="http://schemas.microsoft.com/office/drawing/2014/main" id="{A79CF551-1E9F-6543-BA5D-0277DAFADE31}"/>
              </a:ext>
            </a:extLst>
          </p:cNvPr>
          <p:cNvGraphicFramePr>
            <a:graphicFrameLocks noChangeAspect="1"/>
          </p:cNvGraphicFramePr>
          <p:nvPr/>
        </p:nvGraphicFramePr>
        <p:xfrm>
          <a:off x="2286000" y="2133600"/>
          <a:ext cx="7620000" cy="3765550"/>
        </p:xfrm>
        <a:graphic>
          <a:graphicData uri="http://schemas.openxmlformats.org/presentationml/2006/ole">
            <mc:AlternateContent xmlns:mc="http://schemas.openxmlformats.org/markup-compatibility/2006">
              <mc:Choice xmlns:v="urn:schemas-microsoft-com:vml" Requires="v">
                <p:oleObj spid="_x0000_s9221" name="VISIO" r:id="rId10" imgW="18554700" imgH="9156700" progId="Visio.Drawing.6">
                  <p:embed/>
                </p:oleObj>
              </mc:Choice>
              <mc:Fallback>
                <p:oleObj name="VISIO" r:id="rId10" imgW="18554700" imgH="9156700" progId="Visio.Drawing.6">
                  <p:embed/>
                  <p:pic>
                    <p:nvPicPr>
                      <p:cNvPr id="290835" name="Object 19">
                        <a:extLst>
                          <a:ext uri="{FF2B5EF4-FFF2-40B4-BE49-F238E27FC236}">
                            <a16:creationId xmlns:a16="http://schemas.microsoft.com/office/drawing/2014/main" id="{A79CF551-1E9F-6543-BA5D-0277DAFADE3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6000" y="2133600"/>
                        <a:ext cx="7620000" cy="3765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90838" name="Object 22">
            <a:extLst>
              <a:ext uri="{FF2B5EF4-FFF2-40B4-BE49-F238E27FC236}">
                <a16:creationId xmlns:a16="http://schemas.microsoft.com/office/drawing/2014/main" id="{6D2E82E3-27B9-CB4A-8E4D-94EE57B24903}"/>
              </a:ext>
            </a:extLst>
          </p:cNvPr>
          <p:cNvGraphicFramePr>
            <a:graphicFrameLocks noChangeAspect="1"/>
          </p:cNvGraphicFramePr>
          <p:nvPr/>
        </p:nvGraphicFramePr>
        <p:xfrm>
          <a:off x="2286000" y="2133600"/>
          <a:ext cx="7620000" cy="3765550"/>
        </p:xfrm>
        <a:graphic>
          <a:graphicData uri="http://schemas.openxmlformats.org/presentationml/2006/ole">
            <mc:AlternateContent xmlns:mc="http://schemas.openxmlformats.org/markup-compatibility/2006">
              <mc:Choice xmlns:v="urn:schemas-microsoft-com:vml" Requires="v">
                <p:oleObj spid="_x0000_s9222" name="VISIO" r:id="rId12" imgW="18554700" imgH="9156700" progId="Visio.Drawing.6">
                  <p:embed/>
                </p:oleObj>
              </mc:Choice>
              <mc:Fallback>
                <p:oleObj name="VISIO" r:id="rId12" imgW="18554700" imgH="9156700" progId="Visio.Drawing.6">
                  <p:embed/>
                  <p:pic>
                    <p:nvPicPr>
                      <p:cNvPr id="290838" name="Object 22">
                        <a:extLst>
                          <a:ext uri="{FF2B5EF4-FFF2-40B4-BE49-F238E27FC236}">
                            <a16:creationId xmlns:a16="http://schemas.microsoft.com/office/drawing/2014/main" id="{6D2E82E3-27B9-CB4A-8E4D-94EE57B2490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86000" y="2133600"/>
                        <a:ext cx="7620000" cy="3765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90839" name="Object 23">
            <a:extLst>
              <a:ext uri="{FF2B5EF4-FFF2-40B4-BE49-F238E27FC236}">
                <a16:creationId xmlns:a16="http://schemas.microsoft.com/office/drawing/2014/main" id="{C2CE0F3F-BD32-8741-985E-905E39474E8A}"/>
              </a:ext>
            </a:extLst>
          </p:cNvPr>
          <p:cNvGraphicFramePr>
            <a:graphicFrameLocks noChangeAspect="1"/>
          </p:cNvGraphicFramePr>
          <p:nvPr/>
        </p:nvGraphicFramePr>
        <p:xfrm>
          <a:off x="2286000" y="2133600"/>
          <a:ext cx="7620000" cy="3765550"/>
        </p:xfrm>
        <a:graphic>
          <a:graphicData uri="http://schemas.openxmlformats.org/presentationml/2006/ole">
            <mc:AlternateContent xmlns:mc="http://schemas.openxmlformats.org/markup-compatibility/2006">
              <mc:Choice xmlns:v="urn:schemas-microsoft-com:vml" Requires="v">
                <p:oleObj spid="_x0000_s9223" name="Visio" r:id="rId14" imgW="3098800" imgH="1536700" progId="Visio.Drawing.11">
                  <p:embed/>
                </p:oleObj>
              </mc:Choice>
              <mc:Fallback>
                <p:oleObj name="Visio" r:id="rId14" imgW="3098800" imgH="1536700" progId="Visio.Drawing.11">
                  <p:embed/>
                  <p:pic>
                    <p:nvPicPr>
                      <p:cNvPr id="290839" name="Object 23">
                        <a:extLst>
                          <a:ext uri="{FF2B5EF4-FFF2-40B4-BE49-F238E27FC236}">
                            <a16:creationId xmlns:a16="http://schemas.microsoft.com/office/drawing/2014/main" id="{C2CE0F3F-BD32-8741-985E-905E39474E8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86000" y="2133600"/>
                        <a:ext cx="7620000" cy="376555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90842" name="Object 26">
            <a:extLst>
              <a:ext uri="{FF2B5EF4-FFF2-40B4-BE49-F238E27FC236}">
                <a16:creationId xmlns:a16="http://schemas.microsoft.com/office/drawing/2014/main" id="{F6F9BD00-E8E4-1149-BDC3-EB3C5391C5CC}"/>
              </a:ext>
            </a:extLst>
          </p:cNvPr>
          <p:cNvGraphicFramePr>
            <a:graphicFrameLocks noGrp="1" noChangeAspect="1"/>
          </p:cNvGraphicFramePr>
          <p:nvPr>
            <p:ph sz="half" idx="2"/>
          </p:nvPr>
        </p:nvGraphicFramePr>
        <p:xfrm>
          <a:off x="2286000" y="2133601"/>
          <a:ext cx="7620000" cy="3763963"/>
        </p:xfrm>
        <a:graphic>
          <a:graphicData uri="http://schemas.openxmlformats.org/presentationml/2006/ole">
            <mc:AlternateContent xmlns:mc="http://schemas.openxmlformats.org/markup-compatibility/2006">
              <mc:Choice xmlns:v="urn:schemas-microsoft-com:vml" Requires="v">
                <p:oleObj spid="_x0000_s9224" name="VISIO" r:id="rId16" imgW="18554700" imgH="9156700" progId="Visio.Drawing.6">
                  <p:embed/>
                </p:oleObj>
              </mc:Choice>
              <mc:Fallback>
                <p:oleObj name="VISIO" r:id="rId16" imgW="18554700" imgH="9156700" progId="Visio.Drawing.6">
                  <p:embed/>
                  <p:pic>
                    <p:nvPicPr>
                      <p:cNvPr id="290842" name="Object 26">
                        <a:extLst>
                          <a:ext uri="{FF2B5EF4-FFF2-40B4-BE49-F238E27FC236}">
                            <a16:creationId xmlns:a16="http://schemas.microsoft.com/office/drawing/2014/main" id="{F6F9BD00-E8E4-1149-BDC3-EB3C5391C5C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86000" y="2133601"/>
                        <a:ext cx="7620000" cy="37639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9948" name="Rectangle 29">
            <a:extLst>
              <a:ext uri="{FF2B5EF4-FFF2-40B4-BE49-F238E27FC236}">
                <a16:creationId xmlns:a16="http://schemas.microsoft.com/office/drawing/2014/main" id="{D4ECAE7B-81C9-B442-92E4-F904171A952E}"/>
              </a:ext>
            </a:extLst>
          </p:cNvPr>
          <p:cNvSpPr>
            <a:spLocks noChangeArrowheads="1"/>
          </p:cNvSpPr>
          <p:nvPr/>
        </p:nvSpPr>
        <p:spPr bwMode="auto">
          <a:xfrm>
            <a:off x="2209800" y="1524000"/>
            <a:ext cx="3810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5613" indent="-455613">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20000"/>
              </a:spcBef>
              <a:buFont typeface="Wingdings" pitchFamily="2" charset="2"/>
              <a:buChar char="q"/>
            </a:pPr>
            <a:r>
              <a:rPr lang="en-US" altLang="en-US" sz="2000" dirty="0">
                <a:latin typeface="Arial" panose="020B0604020202020204" pitchFamily="34" charset="0"/>
              </a:rPr>
              <a:t>V</a:t>
            </a:r>
            <a:r>
              <a:rPr lang="en-US" altLang="en-US" sz="2000" baseline="-25000" dirty="0">
                <a:latin typeface="Arial" panose="020B0604020202020204" pitchFamily="34" charset="0"/>
              </a:rPr>
              <a:t>in</a:t>
            </a:r>
            <a:r>
              <a:rPr lang="en-US" altLang="en-US" sz="2000" dirty="0">
                <a:latin typeface="Arial" panose="020B0604020202020204" pitchFamily="34" charset="0"/>
              </a:rPr>
              <a:t> = 0</a:t>
            </a:r>
          </a:p>
        </p:txBody>
      </p:sp>
      <p:sp>
        <p:nvSpPr>
          <p:cNvPr id="290847" name="Text Box 31">
            <a:extLst>
              <a:ext uri="{FF2B5EF4-FFF2-40B4-BE49-F238E27FC236}">
                <a16:creationId xmlns:a16="http://schemas.microsoft.com/office/drawing/2014/main" id="{B0EA1277-4BCB-A348-9024-74E65B5D7F69}"/>
              </a:ext>
            </a:extLst>
          </p:cNvPr>
          <p:cNvSpPr txBox="1">
            <a:spLocks noChangeArrowheads="1"/>
          </p:cNvSpPr>
          <p:nvPr/>
        </p:nvSpPr>
        <p:spPr bwMode="auto">
          <a:xfrm>
            <a:off x="3246439" y="1524000"/>
            <a:ext cx="958917"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2000" dirty="0">
                <a:latin typeface="Arial" panose="020B0604020202020204" pitchFamily="34" charset="0"/>
              </a:rPr>
              <a:t>0.2V</a:t>
            </a:r>
            <a:r>
              <a:rPr lang="en-US" altLang="en-US" sz="2000" baseline="-25000" dirty="0">
                <a:latin typeface="Arial" panose="020B0604020202020204" pitchFamily="34" charset="0"/>
              </a:rPr>
              <a:t>DD</a:t>
            </a:r>
          </a:p>
        </p:txBody>
      </p:sp>
      <p:sp>
        <p:nvSpPr>
          <p:cNvPr id="290848" name="Text Box 32">
            <a:extLst>
              <a:ext uri="{FF2B5EF4-FFF2-40B4-BE49-F238E27FC236}">
                <a16:creationId xmlns:a16="http://schemas.microsoft.com/office/drawing/2014/main" id="{41E30BDD-88E0-204C-9B10-AEF9764BCA2B}"/>
              </a:ext>
            </a:extLst>
          </p:cNvPr>
          <p:cNvSpPr txBox="1">
            <a:spLocks noChangeArrowheads="1"/>
          </p:cNvSpPr>
          <p:nvPr/>
        </p:nvSpPr>
        <p:spPr bwMode="auto">
          <a:xfrm>
            <a:off x="3276601" y="1524000"/>
            <a:ext cx="958917"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2000" dirty="0">
                <a:latin typeface="Arial" panose="020B0604020202020204" pitchFamily="34" charset="0"/>
              </a:rPr>
              <a:t>0.4V</a:t>
            </a:r>
            <a:r>
              <a:rPr lang="en-US" altLang="en-US" sz="2000" baseline="-25000" dirty="0">
                <a:latin typeface="Arial" panose="020B0604020202020204" pitchFamily="34" charset="0"/>
              </a:rPr>
              <a:t>DD</a:t>
            </a:r>
          </a:p>
        </p:txBody>
      </p:sp>
      <p:sp>
        <p:nvSpPr>
          <p:cNvPr id="290849" name="Text Box 33">
            <a:extLst>
              <a:ext uri="{FF2B5EF4-FFF2-40B4-BE49-F238E27FC236}">
                <a16:creationId xmlns:a16="http://schemas.microsoft.com/office/drawing/2014/main" id="{49BE63D5-7F24-7149-A1FD-A4B3BA86FC37}"/>
              </a:ext>
            </a:extLst>
          </p:cNvPr>
          <p:cNvSpPr txBox="1">
            <a:spLocks noChangeArrowheads="1"/>
          </p:cNvSpPr>
          <p:nvPr/>
        </p:nvSpPr>
        <p:spPr bwMode="auto">
          <a:xfrm>
            <a:off x="3276601" y="1524000"/>
            <a:ext cx="958917"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2000" dirty="0">
                <a:latin typeface="Arial" panose="020B0604020202020204" pitchFamily="34" charset="0"/>
              </a:rPr>
              <a:t>0.6V</a:t>
            </a:r>
            <a:r>
              <a:rPr lang="en-US" altLang="en-US" sz="2000" baseline="-25000" dirty="0">
                <a:latin typeface="Arial" panose="020B0604020202020204" pitchFamily="34" charset="0"/>
              </a:rPr>
              <a:t>DD</a:t>
            </a:r>
          </a:p>
        </p:txBody>
      </p:sp>
      <p:sp>
        <p:nvSpPr>
          <p:cNvPr id="290850" name="Text Box 34">
            <a:extLst>
              <a:ext uri="{FF2B5EF4-FFF2-40B4-BE49-F238E27FC236}">
                <a16:creationId xmlns:a16="http://schemas.microsoft.com/office/drawing/2014/main" id="{B3E5BA9B-8F20-8F47-820E-F58E40B9818C}"/>
              </a:ext>
            </a:extLst>
          </p:cNvPr>
          <p:cNvSpPr txBox="1">
            <a:spLocks noChangeArrowheads="1"/>
          </p:cNvSpPr>
          <p:nvPr/>
        </p:nvSpPr>
        <p:spPr bwMode="auto">
          <a:xfrm>
            <a:off x="3276601" y="1524000"/>
            <a:ext cx="958917"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2000" dirty="0">
                <a:latin typeface="Arial" panose="020B0604020202020204" pitchFamily="34" charset="0"/>
              </a:rPr>
              <a:t>0.8V</a:t>
            </a:r>
            <a:r>
              <a:rPr lang="en-US" altLang="en-US" sz="2000" baseline="-25000" dirty="0">
                <a:latin typeface="Arial" panose="020B0604020202020204" pitchFamily="34" charset="0"/>
              </a:rPr>
              <a:t>DD</a:t>
            </a:r>
          </a:p>
        </p:txBody>
      </p:sp>
      <p:sp>
        <p:nvSpPr>
          <p:cNvPr id="290851" name="Text Box 35">
            <a:extLst>
              <a:ext uri="{FF2B5EF4-FFF2-40B4-BE49-F238E27FC236}">
                <a16:creationId xmlns:a16="http://schemas.microsoft.com/office/drawing/2014/main" id="{A8653E05-C5D7-4E4D-9E72-7740CF9F62BA}"/>
              </a:ext>
            </a:extLst>
          </p:cNvPr>
          <p:cNvSpPr txBox="1">
            <a:spLocks noChangeArrowheads="1"/>
          </p:cNvSpPr>
          <p:nvPr/>
        </p:nvSpPr>
        <p:spPr bwMode="auto">
          <a:xfrm>
            <a:off x="3276600" y="1524001"/>
            <a:ext cx="914400"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2000" dirty="0">
                <a:latin typeface="Arial" panose="020B0604020202020204" pitchFamily="34" charset="0"/>
              </a:rPr>
              <a:t>V</a:t>
            </a:r>
            <a:r>
              <a:rPr lang="en-US" altLang="en-US" sz="2000" baseline="-25000" dirty="0">
                <a:latin typeface="Arial" panose="020B0604020202020204" pitchFamily="34" charset="0"/>
              </a:rPr>
              <a:t>DD</a:t>
            </a:r>
          </a:p>
        </p:txBody>
      </p:sp>
      <p:sp>
        <p:nvSpPr>
          <p:cNvPr id="290852" name="Text Box 36">
            <a:extLst>
              <a:ext uri="{FF2B5EF4-FFF2-40B4-BE49-F238E27FC236}">
                <a16:creationId xmlns:a16="http://schemas.microsoft.com/office/drawing/2014/main" id="{D258F5CB-0E83-4741-A934-DB3F56A1A536}"/>
              </a:ext>
            </a:extLst>
          </p:cNvPr>
          <p:cNvSpPr txBox="1">
            <a:spLocks noChangeArrowheads="1"/>
          </p:cNvSpPr>
          <p:nvPr/>
        </p:nvSpPr>
        <p:spPr bwMode="auto">
          <a:xfrm>
            <a:off x="2209800" y="1614489"/>
            <a:ext cx="1752600" cy="2975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sz="2000" baseline="-25000" dirty="0">
              <a:latin typeface="Arial" panose="020B0604020202020204" pitchFamily="34" charset="0"/>
            </a:endParaRPr>
          </a:p>
        </p:txBody>
      </p:sp>
    </p:spTree>
    <p:extLst>
      <p:ext uri="{BB962C8B-B14F-4D97-AF65-F5344CB8AC3E}">
        <p14:creationId xmlns:p14="http://schemas.microsoft.com/office/powerpoint/2010/main" val="1131852922"/>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90836"/>
                                        </p:tgtEl>
                                        <p:attrNameLst>
                                          <p:attrName>style.visibility</p:attrName>
                                        </p:attrNameLst>
                                      </p:cBhvr>
                                      <p:to>
                                        <p:strVal val="visible"/>
                                      </p:to>
                                    </p:set>
                                    <p:animEffect transition="in" filter="box(in)">
                                      <p:cBhvr>
                                        <p:cTn id="7" dur="500"/>
                                        <p:tgtEl>
                                          <p:spTgt spid="29083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90847"/>
                                        </p:tgtEl>
                                        <p:attrNameLst>
                                          <p:attrName>style.visibility</p:attrName>
                                        </p:attrNameLst>
                                      </p:cBhvr>
                                      <p:to>
                                        <p:strVal val="visible"/>
                                      </p:to>
                                    </p:set>
                                    <p:animEffect transition="in" filter="checkerboard(across)">
                                      <p:cBhvr>
                                        <p:cTn id="10" dur="500"/>
                                        <p:tgtEl>
                                          <p:spTgt spid="29084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290837"/>
                                        </p:tgtEl>
                                        <p:attrNameLst>
                                          <p:attrName>style.visibility</p:attrName>
                                        </p:attrNameLst>
                                      </p:cBhvr>
                                      <p:to>
                                        <p:strVal val="visible"/>
                                      </p:to>
                                    </p:set>
                                    <p:animEffect transition="in" filter="box(in)">
                                      <p:cBhvr>
                                        <p:cTn id="15" dur="500"/>
                                        <p:tgtEl>
                                          <p:spTgt spid="290837"/>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290848"/>
                                        </p:tgtEl>
                                        <p:attrNameLst>
                                          <p:attrName>style.visibility</p:attrName>
                                        </p:attrNameLst>
                                      </p:cBhvr>
                                      <p:to>
                                        <p:strVal val="visible"/>
                                      </p:to>
                                    </p:set>
                                    <p:animEffect transition="in" filter="checkerboard(across)">
                                      <p:cBhvr>
                                        <p:cTn id="18" dur="500"/>
                                        <p:tgtEl>
                                          <p:spTgt spid="29084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290835"/>
                                        </p:tgtEl>
                                        <p:attrNameLst>
                                          <p:attrName>style.visibility</p:attrName>
                                        </p:attrNameLst>
                                      </p:cBhvr>
                                      <p:to>
                                        <p:strVal val="visible"/>
                                      </p:to>
                                    </p:set>
                                    <p:animEffect transition="in" filter="box(in)">
                                      <p:cBhvr>
                                        <p:cTn id="23" dur="500"/>
                                        <p:tgtEl>
                                          <p:spTgt spid="290835"/>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290849"/>
                                        </p:tgtEl>
                                        <p:attrNameLst>
                                          <p:attrName>style.visibility</p:attrName>
                                        </p:attrNameLst>
                                      </p:cBhvr>
                                      <p:to>
                                        <p:strVal val="visible"/>
                                      </p:to>
                                    </p:set>
                                    <p:animEffect transition="in" filter="checkerboard(across)">
                                      <p:cBhvr>
                                        <p:cTn id="26" dur="500"/>
                                        <p:tgtEl>
                                          <p:spTgt spid="29084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nodeType="clickEffect">
                                  <p:stCondLst>
                                    <p:cond delay="0"/>
                                  </p:stCondLst>
                                  <p:childTnLst>
                                    <p:set>
                                      <p:cBhvr>
                                        <p:cTn id="30" dur="1" fill="hold">
                                          <p:stCondLst>
                                            <p:cond delay="0"/>
                                          </p:stCondLst>
                                        </p:cTn>
                                        <p:tgtEl>
                                          <p:spTgt spid="290838"/>
                                        </p:tgtEl>
                                        <p:attrNameLst>
                                          <p:attrName>style.visibility</p:attrName>
                                        </p:attrNameLst>
                                      </p:cBhvr>
                                      <p:to>
                                        <p:strVal val="visible"/>
                                      </p:to>
                                    </p:set>
                                    <p:animEffect transition="in" filter="box(in)">
                                      <p:cBhvr>
                                        <p:cTn id="31" dur="500"/>
                                        <p:tgtEl>
                                          <p:spTgt spid="290838"/>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290850"/>
                                        </p:tgtEl>
                                        <p:attrNameLst>
                                          <p:attrName>style.visibility</p:attrName>
                                        </p:attrNameLst>
                                      </p:cBhvr>
                                      <p:to>
                                        <p:strVal val="visible"/>
                                      </p:to>
                                    </p:set>
                                    <p:animEffect transition="in" filter="checkerboard(across)">
                                      <p:cBhvr>
                                        <p:cTn id="34" dur="500"/>
                                        <p:tgtEl>
                                          <p:spTgt spid="29085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16" fill="hold" nodeType="clickEffect">
                                  <p:stCondLst>
                                    <p:cond delay="0"/>
                                  </p:stCondLst>
                                  <p:childTnLst>
                                    <p:set>
                                      <p:cBhvr>
                                        <p:cTn id="38" dur="1" fill="hold">
                                          <p:stCondLst>
                                            <p:cond delay="0"/>
                                          </p:stCondLst>
                                        </p:cTn>
                                        <p:tgtEl>
                                          <p:spTgt spid="290839"/>
                                        </p:tgtEl>
                                        <p:attrNameLst>
                                          <p:attrName>style.visibility</p:attrName>
                                        </p:attrNameLst>
                                      </p:cBhvr>
                                      <p:to>
                                        <p:strVal val="visible"/>
                                      </p:to>
                                    </p:set>
                                    <p:animEffect transition="in" filter="box(in)">
                                      <p:cBhvr>
                                        <p:cTn id="39" dur="500"/>
                                        <p:tgtEl>
                                          <p:spTgt spid="290839"/>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290851"/>
                                        </p:tgtEl>
                                        <p:attrNameLst>
                                          <p:attrName>style.visibility</p:attrName>
                                        </p:attrNameLst>
                                      </p:cBhvr>
                                      <p:to>
                                        <p:strVal val="visible"/>
                                      </p:to>
                                    </p:set>
                                    <p:animEffect transition="in" filter="checkerboard(across)">
                                      <p:cBhvr>
                                        <p:cTn id="42" dur="500"/>
                                        <p:tgtEl>
                                          <p:spTgt spid="29085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nodeType="clickEffect">
                                  <p:stCondLst>
                                    <p:cond delay="0"/>
                                  </p:stCondLst>
                                  <p:childTnLst>
                                    <p:set>
                                      <p:cBhvr>
                                        <p:cTn id="46" dur="1" fill="hold">
                                          <p:stCondLst>
                                            <p:cond delay="0"/>
                                          </p:stCondLst>
                                        </p:cTn>
                                        <p:tgtEl>
                                          <p:spTgt spid="290842"/>
                                        </p:tgtEl>
                                        <p:attrNameLst>
                                          <p:attrName>style.visibility</p:attrName>
                                        </p:attrNameLst>
                                      </p:cBhvr>
                                      <p:to>
                                        <p:strVal val="visible"/>
                                      </p:to>
                                    </p:set>
                                    <p:animEffect transition="in" filter="box(in)">
                                      <p:cBhvr>
                                        <p:cTn id="47" dur="500"/>
                                        <p:tgtEl>
                                          <p:spTgt spid="290842"/>
                                        </p:tgtEl>
                                      </p:cBhvr>
                                    </p:animEffect>
                                  </p:childTnLst>
                                </p:cTn>
                              </p:par>
                              <p:par>
                                <p:cTn id="48" presetID="5" presetClass="entr" presetSubtype="10" fill="hold" grpId="0" nodeType="withEffect">
                                  <p:stCondLst>
                                    <p:cond delay="0"/>
                                  </p:stCondLst>
                                  <p:childTnLst>
                                    <p:set>
                                      <p:cBhvr>
                                        <p:cTn id="49" dur="1" fill="hold">
                                          <p:stCondLst>
                                            <p:cond delay="0"/>
                                          </p:stCondLst>
                                        </p:cTn>
                                        <p:tgtEl>
                                          <p:spTgt spid="290852"/>
                                        </p:tgtEl>
                                        <p:attrNameLst>
                                          <p:attrName>style.visibility</p:attrName>
                                        </p:attrNameLst>
                                      </p:cBhvr>
                                      <p:to>
                                        <p:strVal val="visible"/>
                                      </p:to>
                                    </p:set>
                                    <p:animEffect transition="in" filter="checkerboard(across)">
                                      <p:cBhvr>
                                        <p:cTn id="50" dur="500"/>
                                        <p:tgtEl>
                                          <p:spTgt spid="290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47" grpId="0" animBg="1"/>
      <p:bldP spid="290848" grpId="0" animBg="1"/>
      <p:bldP spid="290849" grpId="0" animBg="1"/>
      <p:bldP spid="290850" grpId="0" animBg="1"/>
      <p:bldP spid="290851" grpId="0" animBg="1"/>
      <p:bldP spid="2908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a:extLst>
              <a:ext uri="{FF2B5EF4-FFF2-40B4-BE49-F238E27FC236}">
                <a16:creationId xmlns:a16="http://schemas.microsoft.com/office/drawing/2014/main" id="{47994A96-604F-8A40-BF7C-72286845EF98}"/>
              </a:ext>
            </a:extLst>
          </p:cNvPr>
          <p:cNvSpPr>
            <a:spLocks noGrp="1" noChangeArrowheads="1"/>
          </p:cNvSpPr>
          <p:nvPr>
            <p:ph type="title"/>
          </p:nvPr>
        </p:nvSpPr>
        <p:spPr/>
        <p:txBody>
          <a:bodyPr/>
          <a:lstStyle/>
          <a:p>
            <a:pPr eaLnBrk="1" hangingPunct="1"/>
            <a:r>
              <a:rPr lang="en-US" altLang="en-US" dirty="0"/>
              <a:t>DC Transfer Curve</a:t>
            </a:r>
          </a:p>
        </p:txBody>
      </p:sp>
      <p:sp>
        <p:nvSpPr>
          <p:cNvPr id="41988" name="Rectangle 3">
            <a:extLst>
              <a:ext uri="{FF2B5EF4-FFF2-40B4-BE49-F238E27FC236}">
                <a16:creationId xmlns:a16="http://schemas.microsoft.com/office/drawing/2014/main" id="{E26F73EB-2D5F-8C40-A1F4-6C79AC7775B6}"/>
              </a:ext>
            </a:extLst>
          </p:cNvPr>
          <p:cNvSpPr>
            <a:spLocks noGrp="1" noChangeArrowheads="1"/>
          </p:cNvSpPr>
          <p:nvPr>
            <p:ph type="body" idx="1"/>
          </p:nvPr>
        </p:nvSpPr>
        <p:spPr/>
        <p:txBody>
          <a:bodyPr/>
          <a:lstStyle/>
          <a:p>
            <a:pPr eaLnBrk="1" hangingPunct="1"/>
            <a:r>
              <a:rPr lang="en-US" altLang="en-US" dirty="0"/>
              <a:t>Transcribe points onto V</a:t>
            </a:r>
            <a:r>
              <a:rPr lang="en-US" altLang="en-US" baseline="-25000" dirty="0"/>
              <a:t>in</a:t>
            </a:r>
            <a:r>
              <a:rPr lang="en-US" altLang="en-US" dirty="0"/>
              <a:t> vs. V</a:t>
            </a:r>
            <a:r>
              <a:rPr lang="en-US" altLang="en-US" baseline="-25000" dirty="0"/>
              <a:t>out</a:t>
            </a:r>
            <a:r>
              <a:rPr lang="en-US" altLang="en-US" dirty="0"/>
              <a:t> plot</a:t>
            </a:r>
          </a:p>
        </p:txBody>
      </p:sp>
      <p:graphicFrame>
        <p:nvGraphicFramePr>
          <p:cNvPr id="41989" name="Object 6">
            <a:extLst>
              <a:ext uri="{FF2B5EF4-FFF2-40B4-BE49-F238E27FC236}">
                <a16:creationId xmlns:a16="http://schemas.microsoft.com/office/drawing/2014/main" id="{3A8B0E8A-7771-4A47-8C06-B034E6B936B8}"/>
              </a:ext>
            </a:extLst>
          </p:cNvPr>
          <p:cNvGraphicFramePr>
            <a:graphicFrameLocks noChangeAspect="1"/>
          </p:cNvGraphicFramePr>
          <p:nvPr/>
        </p:nvGraphicFramePr>
        <p:xfrm>
          <a:off x="1066800" y="2819400"/>
          <a:ext cx="5257800" cy="2597150"/>
        </p:xfrm>
        <a:graphic>
          <a:graphicData uri="http://schemas.openxmlformats.org/presentationml/2006/ole">
            <mc:AlternateContent xmlns:mc="http://schemas.openxmlformats.org/markup-compatibility/2006">
              <mc:Choice xmlns:v="urn:schemas-microsoft-com:vml" Requires="v">
                <p:oleObj spid="_x0000_s10242" name="VISIO" r:id="rId4" imgW="18554700" imgH="9156700" progId="Visio.Drawing.6">
                  <p:embed/>
                </p:oleObj>
              </mc:Choice>
              <mc:Fallback>
                <p:oleObj name="VISIO" r:id="rId4" imgW="18554700" imgH="9156700" progId="Visio.Drawing.6">
                  <p:embed/>
                  <p:pic>
                    <p:nvPicPr>
                      <p:cNvPr id="41989" name="Object 6">
                        <a:extLst>
                          <a:ext uri="{FF2B5EF4-FFF2-40B4-BE49-F238E27FC236}">
                            <a16:creationId xmlns:a16="http://schemas.microsoft.com/office/drawing/2014/main" id="{3A8B0E8A-7771-4A47-8C06-B034E6B936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819400"/>
                        <a:ext cx="5257800" cy="259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1990" name="Object 7">
            <a:extLst>
              <a:ext uri="{FF2B5EF4-FFF2-40B4-BE49-F238E27FC236}">
                <a16:creationId xmlns:a16="http://schemas.microsoft.com/office/drawing/2014/main" id="{2871B0B7-9F06-2F42-B132-940F7D82DC61}"/>
              </a:ext>
            </a:extLst>
          </p:cNvPr>
          <p:cNvGraphicFramePr>
            <a:graphicFrameLocks noChangeAspect="1"/>
          </p:cNvGraphicFramePr>
          <p:nvPr/>
        </p:nvGraphicFramePr>
        <p:xfrm>
          <a:off x="6629400" y="2667001"/>
          <a:ext cx="3733800" cy="2828925"/>
        </p:xfrm>
        <a:graphic>
          <a:graphicData uri="http://schemas.openxmlformats.org/presentationml/2006/ole">
            <mc:AlternateContent xmlns:mc="http://schemas.openxmlformats.org/markup-compatibility/2006">
              <mc:Choice xmlns:v="urn:schemas-microsoft-com:vml" Requires="v">
                <p:oleObj spid="_x0000_s10243" name="VISIO" r:id="rId6" imgW="13335000" imgH="10096500" progId="Visio.Drawing.6">
                  <p:embed/>
                </p:oleObj>
              </mc:Choice>
              <mc:Fallback>
                <p:oleObj name="VISIO" r:id="rId6" imgW="13335000" imgH="10096500" progId="Visio.Drawing.6">
                  <p:embed/>
                  <p:pic>
                    <p:nvPicPr>
                      <p:cNvPr id="41990" name="Object 7">
                        <a:extLst>
                          <a:ext uri="{FF2B5EF4-FFF2-40B4-BE49-F238E27FC236}">
                            <a16:creationId xmlns:a16="http://schemas.microsoft.com/office/drawing/2014/main" id="{2871B0B7-9F06-2F42-B132-940F7D82DC6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9400" y="2667001"/>
                        <a:ext cx="3733800"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988482240"/>
      </p:ext>
    </p:extLst>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a:extLst>
              <a:ext uri="{FF2B5EF4-FFF2-40B4-BE49-F238E27FC236}">
                <a16:creationId xmlns:a16="http://schemas.microsoft.com/office/drawing/2014/main" id="{7B6E6219-2DAD-DC4A-8FD5-9561E064E9AF}"/>
              </a:ext>
            </a:extLst>
          </p:cNvPr>
          <p:cNvSpPr>
            <a:spLocks noGrp="1" noChangeArrowheads="1"/>
          </p:cNvSpPr>
          <p:nvPr>
            <p:ph type="title"/>
          </p:nvPr>
        </p:nvSpPr>
        <p:spPr/>
        <p:txBody>
          <a:bodyPr/>
          <a:lstStyle/>
          <a:p>
            <a:pPr eaLnBrk="1" hangingPunct="1"/>
            <a:r>
              <a:rPr lang="en-US" altLang="en-US" dirty="0"/>
              <a:t>Operating Regions</a:t>
            </a:r>
          </a:p>
        </p:txBody>
      </p:sp>
      <p:sp>
        <p:nvSpPr>
          <p:cNvPr id="44036" name="Rectangle 3">
            <a:extLst>
              <a:ext uri="{FF2B5EF4-FFF2-40B4-BE49-F238E27FC236}">
                <a16:creationId xmlns:a16="http://schemas.microsoft.com/office/drawing/2014/main" id="{EB5EFE51-CB2B-6C4F-8589-160101205359}"/>
              </a:ext>
            </a:extLst>
          </p:cNvPr>
          <p:cNvSpPr>
            <a:spLocks noGrp="1" noChangeArrowheads="1"/>
          </p:cNvSpPr>
          <p:nvPr>
            <p:ph type="body" sz="half" idx="1"/>
          </p:nvPr>
        </p:nvSpPr>
        <p:spPr>
          <a:xfrm>
            <a:off x="2209800" y="1524000"/>
            <a:ext cx="5257800" cy="4572000"/>
          </a:xfrm>
        </p:spPr>
        <p:txBody>
          <a:bodyPr/>
          <a:lstStyle/>
          <a:p>
            <a:pPr eaLnBrk="1" hangingPunct="1"/>
            <a:r>
              <a:rPr lang="en-US" altLang="en-US" sz="2000" dirty="0"/>
              <a:t>Revisit transistor operating regions</a:t>
            </a:r>
          </a:p>
        </p:txBody>
      </p:sp>
      <p:graphicFrame>
        <p:nvGraphicFramePr>
          <p:cNvPr id="44037" name="Object 4">
            <a:extLst>
              <a:ext uri="{FF2B5EF4-FFF2-40B4-BE49-F238E27FC236}">
                <a16:creationId xmlns:a16="http://schemas.microsoft.com/office/drawing/2014/main" id="{AD9EA435-8BFA-944A-89D6-1BF7BDB9D81B}"/>
              </a:ext>
            </a:extLst>
          </p:cNvPr>
          <p:cNvGraphicFramePr>
            <a:graphicFrameLocks noChangeAspect="1"/>
          </p:cNvGraphicFramePr>
          <p:nvPr/>
        </p:nvGraphicFramePr>
        <p:xfrm>
          <a:off x="6553200" y="3276601"/>
          <a:ext cx="3733800" cy="2828925"/>
        </p:xfrm>
        <a:graphic>
          <a:graphicData uri="http://schemas.openxmlformats.org/presentationml/2006/ole">
            <mc:AlternateContent xmlns:mc="http://schemas.openxmlformats.org/markup-compatibility/2006">
              <mc:Choice xmlns:v="urn:schemas-microsoft-com:vml" Requires="v">
                <p:oleObj spid="_x0000_s11266" name="VISIO" r:id="rId4" imgW="13335000" imgH="10096500" progId="Visio.Drawing.6">
                  <p:embed/>
                </p:oleObj>
              </mc:Choice>
              <mc:Fallback>
                <p:oleObj name="VISIO" r:id="rId4" imgW="13335000" imgH="10096500" progId="Visio.Drawing.6">
                  <p:embed/>
                  <p:pic>
                    <p:nvPicPr>
                      <p:cNvPr id="44037" name="Object 4">
                        <a:extLst>
                          <a:ext uri="{FF2B5EF4-FFF2-40B4-BE49-F238E27FC236}">
                            <a16:creationId xmlns:a16="http://schemas.microsoft.com/office/drawing/2014/main" id="{AD9EA435-8BFA-944A-89D6-1BF7BDB9D8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3276601"/>
                        <a:ext cx="3733800"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342021" name="Group 5">
            <a:extLst>
              <a:ext uri="{FF2B5EF4-FFF2-40B4-BE49-F238E27FC236}">
                <a16:creationId xmlns:a16="http://schemas.microsoft.com/office/drawing/2014/main" id="{F71597A1-19D9-7E4C-877C-F944356195E0}"/>
              </a:ext>
            </a:extLst>
          </p:cNvPr>
          <p:cNvGraphicFramePr>
            <a:graphicFrameLocks noGrp="1"/>
          </p:cNvGraphicFramePr>
          <p:nvPr/>
        </p:nvGraphicFramePr>
        <p:xfrm>
          <a:off x="2209800" y="2743201"/>
          <a:ext cx="4267200" cy="2378076"/>
        </p:xfrm>
        <a:graphic>
          <a:graphicData uri="http://schemas.openxmlformats.org/drawingml/2006/table">
            <a:tbl>
              <a:tblPr/>
              <a:tblGrid>
                <a:gridCol w="1422400">
                  <a:extLst>
                    <a:ext uri="{9D8B030D-6E8A-4147-A177-3AD203B41FA5}">
                      <a16:colId xmlns:a16="http://schemas.microsoft.com/office/drawing/2014/main" val="20000"/>
                    </a:ext>
                  </a:extLst>
                </a:gridCol>
                <a:gridCol w="1422400">
                  <a:extLst>
                    <a:ext uri="{9D8B030D-6E8A-4147-A177-3AD203B41FA5}">
                      <a16:colId xmlns:a16="http://schemas.microsoft.com/office/drawing/2014/main" val="20001"/>
                    </a:ext>
                  </a:extLst>
                </a:gridCol>
                <a:gridCol w="1422400">
                  <a:extLst>
                    <a:ext uri="{9D8B030D-6E8A-4147-A177-3AD203B41FA5}">
                      <a16:colId xmlns:a16="http://schemas.microsoft.com/office/drawing/2014/main" val="20002"/>
                    </a:ext>
                  </a:extLst>
                </a:gridCol>
              </a:tblGrid>
              <a:tr h="396346">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1" i="0" u="none" strike="noStrike" cap="none" normalizeH="0" baseline="0" dirty="0">
                          <a:ln>
                            <a:noFill/>
                          </a:ln>
                          <a:solidFill>
                            <a:schemeClr val="tx1"/>
                          </a:solidFill>
                          <a:effectLst/>
                          <a:latin typeface="Arial" charset="0"/>
                          <a:ea typeface="ＭＳ Ｐゴシック" charset="0"/>
                        </a:rPr>
                        <a:t>Region</a:t>
                      </a: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1" i="0" u="none" strike="noStrike" cap="none" normalizeH="0" baseline="0" dirty="0">
                          <a:ln>
                            <a:noFill/>
                          </a:ln>
                          <a:solidFill>
                            <a:schemeClr val="tx1"/>
                          </a:solidFill>
                          <a:effectLst/>
                          <a:latin typeface="Arial" charset="0"/>
                          <a:ea typeface="ＭＳ Ｐゴシック" charset="0"/>
                        </a:rPr>
                        <a:t>nMOS</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1" i="0" u="none" strike="noStrike" cap="none" normalizeH="0" baseline="0" dirty="0">
                          <a:ln>
                            <a:noFill/>
                          </a:ln>
                          <a:solidFill>
                            <a:schemeClr val="tx1"/>
                          </a:solidFill>
                          <a:effectLst/>
                          <a:latin typeface="Arial" charset="0"/>
                          <a:ea typeface="ＭＳ Ｐゴシック" charset="0"/>
                        </a:rPr>
                        <a:t>pMOS</a:t>
                      </a:r>
                    </a:p>
                  </a:txBody>
                  <a:tcPr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346">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rPr>
                        <a:t>A</a:t>
                      </a: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rPr>
                        <a:t>Cutoff</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rPr>
                        <a:t>Linear</a:t>
                      </a:r>
                    </a:p>
                  </a:txBody>
                  <a:tcPr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346">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rPr>
                        <a:t>B</a:t>
                      </a: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rPr>
                        <a:t>Saturation</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rPr>
                        <a:t>Linear</a:t>
                      </a:r>
                    </a:p>
                  </a:txBody>
                  <a:tcPr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346">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rPr>
                        <a:t>C</a:t>
                      </a: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rPr>
                        <a:t>Saturation</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rPr>
                        <a:t>Saturation</a:t>
                      </a:r>
                    </a:p>
                  </a:txBody>
                  <a:tcPr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6346">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rPr>
                        <a:t>D</a:t>
                      </a: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rPr>
                        <a:t>Linear</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rPr>
                        <a:t>Saturation</a:t>
                      </a:r>
                    </a:p>
                  </a:txBody>
                  <a:tcPr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6346">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rPr>
                        <a:t>E</a:t>
                      </a: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rPr>
                        <a:t>Linear</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rPr>
                        <a:t>Cutoff</a:t>
                      </a:r>
                    </a:p>
                  </a:txBody>
                  <a:tcPr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42051" name="Rectangle 35">
            <a:extLst>
              <a:ext uri="{FF2B5EF4-FFF2-40B4-BE49-F238E27FC236}">
                <a16:creationId xmlns:a16="http://schemas.microsoft.com/office/drawing/2014/main" id="{2AB2248D-57B0-2F48-9F5B-41C4C7D7813B}"/>
              </a:ext>
            </a:extLst>
          </p:cNvPr>
          <p:cNvSpPr>
            <a:spLocks noChangeArrowheads="1"/>
          </p:cNvSpPr>
          <p:nvPr/>
        </p:nvSpPr>
        <p:spPr bwMode="auto">
          <a:xfrm>
            <a:off x="3657600" y="3139807"/>
            <a:ext cx="12192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endParaRPr lang="en-US" altLang="en-US" dirty="0"/>
          </a:p>
        </p:txBody>
      </p:sp>
      <p:sp>
        <p:nvSpPr>
          <p:cNvPr id="342053" name="Rectangle 37">
            <a:extLst>
              <a:ext uri="{FF2B5EF4-FFF2-40B4-BE49-F238E27FC236}">
                <a16:creationId xmlns:a16="http://schemas.microsoft.com/office/drawing/2014/main" id="{EAD12C97-B7BF-9446-BADB-E7D9FEE47616}"/>
              </a:ext>
            </a:extLst>
          </p:cNvPr>
          <p:cNvSpPr>
            <a:spLocks noChangeArrowheads="1"/>
          </p:cNvSpPr>
          <p:nvPr/>
        </p:nvSpPr>
        <p:spPr bwMode="auto">
          <a:xfrm>
            <a:off x="5105400" y="3200400"/>
            <a:ext cx="12192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endParaRPr lang="en-US" altLang="en-US" dirty="0"/>
          </a:p>
        </p:txBody>
      </p:sp>
      <p:sp>
        <p:nvSpPr>
          <p:cNvPr id="342054" name="Rectangle 38">
            <a:extLst>
              <a:ext uri="{FF2B5EF4-FFF2-40B4-BE49-F238E27FC236}">
                <a16:creationId xmlns:a16="http://schemas.microsoft.com/office/drawing/2014/main" id="{97FC5E23-F658-FA4D-BD5A-0878DB045AA3}"/>
              </a:ext>
            </a:extLst>
          </p:cNvPr>
          <p:cNvSpPr>
            <a:spLocks noChangeArrowheads="1"/>
          </p:cNvSpPr>
          <p:nvPr/>
        </p:nvSpPr>
        <p:spPr bwMode="auto">
          <a:xfrm>
            <a:off x="3657600" y="3581400"/>
            <a:ext cx="12192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endParaRPr lang="en-US" altLang="en-US" dirty="0"/>
          </a:p>
        </p:txBody>
      </p:sp>
      <p:sp>
        <p:nvSpPr>
          <p:cNvPr id="342055" name="Rectangle 39">
            <a:extLst>
              <a:ext uri="{FF2B5EF4-FFF2-40B4-BE49-F238E27FC236}">
                <a16:creationId xmlns:a16="http://schemas.microsoft.com/office/drawing/2014/main" id="{4AAEBFF6-088A-A04F-B443-96F36906B0A4}"/>
              </a:ext>
            </a:extLst>
          </p:cNvPr>
          <p:cNvSpPr>
            <a:spLocks noChangeArrowheads="1"/>
          </p:cNvSpPr>
          <p:nvPr/>
        </p:nvSpPr>
        <p:spPr bwMode="auto">
          <a:xfrm>
            <a:off x="5105400" y="3581400"/>
            <a:ext cx="12192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endParaRPr lang="en-US" altLang="en-US" dirty="0"/>
          </a:p>
        </p:txBody>
      </p:sp>
      <p:sp>
        <p:nvSpPr>
          <p:cNvPr id="342056" name="Rectangle 40">
            <a:extLst>
              <a:ext uri="{FF2B5EF4-FFF2-40B4-BE49-F238E27FC236}">
                <a16:creationId xmlns:a16="http://schemas.microsoft.com/office/drawing/2014/main" id="{98DFD67B-894F-FC4C-920A-C9169D2B7335}"/>
              </a:ext>
            </a:extLst>
          </p:cNvPr>
          <p:cNvSpPr>
            <a:spLocks noChangeArrowheads="1"/>
          </p:cNvSpPr>
          <p:nvPr/>
        </p:nvSpPr>
        <p:spPr bwMode="auto">
          <a:xfrm>
            <a:off x="3657600" y="3962400"/>
            <a:ext cx="12192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endParaRPr lang="en-US" altLang="en-US" dirty="0"/>
          </a:p>
        </p:txBody>
      </p:sp>
      <p:sp>
        <p:nvSpPr>
          <p:cNvPr id="342057" name="Rectangle 41">
            <a:extLst>
              <a:ext uri="{FF2B5EF4-FFF2-40B4-BE49-F238E27FC236}">
                <a16:creationId xmlns:a16="http://schemas.microsoft.com/office/drawing/2014/main" id="{01B110C3-054B-8C4D-AB2B-C9A37621B5BC}"/>
              </a:ext>
            </a:extLst>
          </p:cNvPr>
          <p:cNvSpPr>
            <a:spLocks noChangeArrowheads="1"/>
          </p:cNvSpPr>
          <p:nvPr/>
        </p:nvSpPr>
        <p:spPr bwMode="auto">
          <a:xfrm>
            <a:off x="5105400" y="3962400"/>
            <a:ext cx="12192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endParaRPr lang="en-US" altLang="en-US" dirty="0"/>
          </a:p>
        </p:txBody>
      </p:sp>
      <p:sp>
        <p:nvSpPr>
          <p:cNvPr id="342058" name="Rectangle 42">
            <a:extLst>
              <a:ext uri="{FF2B5EF4-FFF2-40B4-BE49-F238E27FC236}">
                <a16:creationId xmlns:a16="http://schemas.microsoft.com/office/drawing/2014/main" id="{4F00D51D-06E8-F449-8B1B-30DF59215DC8}"/>
              </a:ext>
            </a:extLst>
          </p:cNvPr>
          <p:cNvSpPr>
            <a:spLocks noChangeArrowheads="1"/>
          </p:cNvSpPr>
          <p:nvPr/>
        </p:nvSpPr>
        <p:spPr bwMode="auto">
          <a:xfrm>
            <a:off x="3657600" y="4343400"/>
            <a:ext cx="12192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endParaRPr lang="en-US" altLang="en-US" dirty="0"/>
          </a:p>
        </p:txBody>
      </p:sp>
      <p:sp>
        <p:nvSpPr>
          <p:cNvPr id="342059" name="Rectangle 43">
            <a:extLst>
              <a:ext uri="{FF2B5EF4-FFF2-40B4-BE49-F238E27FC236}">
                <a16:creationId xmlns:a16="http://schemas.microsoft.com/office/drawing/2014/main" id="{F7472CD0-403F-5E40-96B7-58385FCE9693}"/>
              </a:ext>
            </a:extLst>
          </p:cNvPr>
          <p:cNvSpPr>
            <a:spLocks noChangeArrowheads="1"/>
          </p:cNvSpPr>
          <p:nvPr/>
        </p:nvSpPr>
        <p:spPr bwMode="auto">
          <a:xfrm>
            <a:off x="5105400" y="4343400"/>
            <a:ext cx="12192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endParaRPr lang="en-US" altLang="en-US" dirty="0"/>
          </a:p>
        </p:txBody>
      </p:sp>
      <p:sp>
        <p:nvSpPr>
          <p:cNvPr id="342060" name="Rectangle 44">
            <a:extLst>
              <a:ext uri="{FF2B5EF4-FFF2-40B4-BE49-F238E27FC236}">
                <a16:creationId xmlns:a16="http://schemas.microsoft.com/office/drawing/2014/main" id="{0A3D96BD-1A85-1941-94E7-025CBC2C9BB4}"/>
              </a:ext>
            </a:extLst>
          </p:cNvPr>
          <p:cNvSpPr>
            <a:spLocks noChangeArrowheads="1"/>
          </p:cNvSpPr>
          <p:nvPr/>
        </p:nvSpPr>
        <p:spPr bwMode="auto">
          <a:xfrm>
            <a:off x="3657600" y="4724400"/>
            <a:ext cx="12192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endParaRPr lang="en-US" altLang="en-US" dirty="0"/>
          </a:p>
        </p:txBody>
      </p:sp>
      <p:sp>
        <p:nvSpPr>
          <p:cNvPr id="342061" name="Rectangle 45">
            <a:extLst>
              <a:ext uri="{FF2B5EF4-FFF2-40B4-BE49-F238E27FC236}">
                <a16:creationId xmlns:a16="http://schemas.microsoft.com/office/drawing/2014/main" id="{053B95E6-0E41-0344-9EC8-6F724BF17F41}"/>
              </a:ext>
            </a:extLst>
          </p:cNvPr>
          <p:cNvSpPr>
            <a:spLocks noChangeArrowheads="1"/>
          </p:cNvSpPr>
          <p:nvPr/>
        </p:nvSpPr>
        <p:spPr bwMode="auto">
          <a:xfrm>
            <a:off x="5105400" y="4724400"/>
            <a:ext cx="12192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endParaRPr lang="en-US" altLang="en-US" dirty="0"/>
          </a:p>
        </p:txBody>
      </p:sp>
      <p:graphicFrame>
        <p:nvGraphicFramePr>
          <p:cNvPr id="44078" name="Object 46">
            <a:extLst>
              <a:ext uri="{FF2B5EF4-FFF2-40B4-BE49-F238E27FC236}">
                <a16:creationId xmlns:a16="http://schemas.microsoft.com/office/drawing/2014/main" id="{E84806BD-9807-2C45-AC28-5400B4AD6B8A}"/>
              </a:ext>
            </a:extLst>
          </p:cNvPr>
          <p:cNvGraphicFramePr>
            <a:graphicFrameLocks noGrp="1" noChangeAspect="1"/>
          </p:cNvGraphicFramePr>
          <p:nvPr>
            <p:ph sz="half" idx="2"/>
          </p:nvPr>
        </p:nvGraphicFramePr>
        <p:xfrm>
          <a:off x="7391400" y="1600200"/>
          <a:ext cx="2057400" cy="1373188"/>
        </p:xfrm>
        <a:graphic>
          <a:graphicData uri="http://schemas.openxmlformats.org/presentationml/2006/ole">
            <mc:AlternateContent xmlns:mc="http://schemas.openxmlformats.org/markup-compatibility/2006">
              <mc:Choice xmlns:v="urn:schemas-microsoft-com:vml" Requires="v">
                <p:oleObj spid="_x0000_s11267" name="Visio" r:id="rId6" imgW="1206500" imgH="812800" progId="Visio.Drawing.11">
                  <p:embed/>
                </p:oleObj>
              </mc:Choice>
              <mc:Fallback>
                <p:oleObj name="Visio" r:id="rId6" imgW="1206500" imgH="812800" progId="Visio.Drawing.11">
                  <p:embed/>
                  <p:pic>
                    <p:nvPicPr>
                      <p:cNvPr id="44078" name="Object 46">
                        <a:extLst>
                          <a:ext uri="{FF2B5EF4-FFF2-40B4-BE49-F238E27FC236}">
                            <a16:creationId xmlns:a16="http://schemas.microsoft.com/office/drawing/2014/main" id="{E84806BD-9807-2C45-AC28-5400B4AD6B8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1400" y="1600200"/>
                        <a:ext cx="20574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4078432936"/>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grpId="0" nodeType="clickEffect">
                                  <p:stCondLst>
                                    <p:cond delay="0"/>
                                  </p:stCondLst>
                                  <p:childTnLst>
                                    <p:animEffect transition="out" filter="checkerboard(across)">
                                      <p:cBhvr>
                                        <p:cTn id="6" dur="500"/>
                                        <p:tgtEl>
                                          <p:spTgt spid="342051"/>
                                        </p:tgtEl>
                                      </p:cBhvr>
                                    </p:animEffect>
                                    <p:set>
                                      <p:cBhvr>
                                        <p:cTn id="7" dur="1" fill="hold">
                                          <p:stCondLst>
                                            <p:cond delay="499"/>
                                          </p:stCondLst>
                                        </p:cTn>
                                        <p:tgtEl>
                                          <p:spTgt spid="342051"/>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342053"/>
                                        </p:tgtEl>
                                      </p:cBhvr>
                                    </p:animEffect>
                                    <p:set>
                                      <p:cBhvr>
                                        <p:cTn id="12" dur="1" fill="hold">
                                          <p:stCondLst>
                                            <p:cond delay="499"/>
                                          </p:stCondLst>
                                        </p:cTn>
                                        <p:tgtEl>
                                          <p:spTgt spid="342053"/>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xit" presetSubtype="10" fill="hold" grpId="0" nodeType="clickEffect">
                                  <p:stCondLst>
                                    <p:cond delay="0"/>
                                  </p:stCondLst>
                                  <p:childTnLst>
                                    <p:animEffect transition="out" filter="checkerboard(across)">
                                      <p:cBhvr>
                                        <p:cTn id="16" dur="500"/>
                                        <p:tgtEl>
                                          <p:spTgt spid="342054"/>
                                        </p:tgtEl>
                                      </p:cBhvr>
                                    </p:animEffect>
                                    <p:set>
                                      <p:cBhvr>
                                        <p:cTn id="17" dur="1" fill="hold">
                                          <p:stCondLst>
                                            <p:cond delay="499"/>
                                          </p:stCondLst>
                                        </p:cTn>
                                        <p:tgtEl>
                                          <p:spTgt spid="342054"/>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xit" presetSubtype="10" fill="hold" grpId="0" nodeType="clickEffect">
                                  <p:stCondLst>
                                    <p:cond delay="0"/>
                                  </p:stCondLst>
                                  <p:childTnLst>
                                    <p:animEffect transition="out" filter="checkerboard(across)">
                                      <p:cBhvr>
                                        <p:cTn id="21" dur="500"/>
                                        <p:tgtEl>
                                          <p:spTgt spid="342055"/>
                                        </p:tgtEl>
                                      </p:cBhvr>
                                    </p:animEffect>
                                    <p:set>
                                      <p:cBhvr>
                                        <p:cTn id="22" dur="1" fill="hold">
                                          <p:stCondLst>
                                            <p:cond delay="499"/>
                                          </p:stCondLst>
                                        </p:cTn>
                                        <p:tgtEl>
                                          <p:spTgt spid="342055"/>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xit" presetSubtype="10" fill="hold" grpId="0" nodeType="clickEffect">
                                  <p:stCondLst>
                                    <p:cond delay="0"/>
                                  </p:stCondLst>
                                  <p:childTnLst>
                                    <p:animEffect transition="out" filter="checkerboard(across)">
                                      <p:cBhvr>
                                        <p:cTn id="26" dur="500"/>
                                        <p:tgtEl>
                                          <p:spTgt spid="342056"/>
                                        </p:tgtEl>
                                      </p:cBhvr>
                                    </p:animEffect>
                                    <p:set>
                                      <p:cBhvr>
                                        <p:cTn id="27" dur="1" fill="hold">
                                          <p:stCondLst>
                                            <p:cond delay="499"/>
                                          </p:stCondLst>
                                        </p:cTn>
                                        <p:tgtEl>
                                          <p:spTgt spid="342056"/>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xit" presetSubtype="10" fill="hold" grpId="0" nodeType="clickEffect">
                                  <p:stCondLst>
                                    <p:cond delay="0"/>
                                  </p:stCondLst>
                                  <p:childTnLst>
                                    <p:animEffect transition="out" filter="checkerboard(across)">
                                      <p:cBhvr>
                                        <p:cTn id="31" dur="500"/>
                                        <p:tgtEl>
                                          <p:spTgt spid="342057"/>
                                        </p:tgtEl>
                                      </p:cBhvr>
                                    </p:animEffect>
                                    <p:set>
                                      <p:cBhvr>
                                        <p:cTn id="32" dur="1" fill="hold">
                                          <p:stCondLst>
                                            <p:cond delay="499"/>
                                          </p:stCondLst>
                                        </p:cTn>
                                        <p:tgtEl>
                                          <p:spTgt spid="342057"/>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xit" presetSubtype="10" fill="hold" grpId="0" nodeType="clickEffect">
                                  <p:stCondLst>
                                    <p:cond delay="0"/>
                                  </p:stCondLst>
                                  <p:childTnLst>
                                    <p:animEffect transition="out" filter="checkerboard(across)">
                                      <p:cBhvr>
                                        <p:cTn id="36" dur="500"/>
                                        <p:tgtEl>
                                          <p:spTgt spid="342058"/>
                                        </p:tgtEl>
                                      </p:cBhvr>
                                    </p:animEffect>
                                    <p:set>
                                      <p:cBhvr>
                                        <p:cTn id="37" dur="1" fill="hold">
                                          <p:stCondLst>
                                            <p:cond delay="499"/>
                                          </p:stCondLst>
                                        </p:cTn>
                                        <p:tgtEl>
                                          <p:spTgt spid="342058"/>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xit" presetSubtype="10" fill="hold" grpId="0" nodeType="clickEffect">
                                  <p:stCondLst>
                                    <p:cond delay="0"/>
                                  </p:stCondLst>
                                  <p:childTnLst>
                                    <p:animEffect transition="out" filter="checkerboard(across)">
                                      <p:cBhvr>
                                        <p:cTn id="41" dur="500"/>
                                        <p:tgtEl>
                                          <p:spTgt spid="342059"/>
                                        </p:tgtEl>
                                      </p:cBhvr>
                                    </p:animEffect>
                                    <p:set>
                                      <p:cBhvr>
                                        <p:cTn id="42" dur="1" fill="hold">
                                          <p:stCondLst>
                                            <p:cond delay="499"/>
                                          </p:stCondLst>
                                        </p:cTn>
                                        <p:tgtEl>
                                          <p:spTgt spid="342059"/>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xit" presetSubtype="10" fill="hold" grpId="0" nodeType="clickEffect">
                                  <p:stCondLst>
                                    <p:cond delay="0"/>
                                  </p:stCondLst>
                                  <p:childTnLst>
                                    <p:animEffect transition="out" filter="checkerboard(across)">
                                      <p:cBhvr>
                                        <p:cTn id="46" dur="500"/>
                                        <p:tgtEl>
                                          <p:spTgt spid="342060"/>
                                        </p:tgtEl>
                                      </p:cBhvr>
                                    </p:animEffect>
                                    <p:set>
                                      <p:cBhvr>
                                        <p:cTn id="47" dur="1" fill="hold">
                                          <p:stCondLst>
                                            <p:cond delay="499"/>
                                          </p:stCondLst>
                                        </p:cTn>
                                        <p:tgtEl>
                                          <p:spTgt spid="342060"/>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5" presetClass="exit" presetSubtype="10" fill="hold" grpId="0" nodeType="clickEffect">
                                  <p:stCondLst>
                                    <p:cond delay="0"/>
                                  </p:stCondLst>
                                  <p:childTnLst>
                                    <p:animEffect transition="out" filter="checkerboard(across)">
                                      <p:cBhvr>
                                        <p:cTn id="51" dur="500"/>
                                        <p:tgtEl>
                                          <p:spTgt spid="342061"/>
                                        </p:tgtEl>
                                      </p:cBhvr>
                                    </p:animEffect>
                                    <p:set>
                                      <p:cBhvr>
                                        <p:cTn id="52" dur="1" fill="hold">
                                          <p:stCondLst>
                                            <p:cond delay="499"/>
                                          </p:stCondLst>
                                        </p:cTn>
                                        <p:tgtEl>
                                          <p:spTgt spid="3420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51" grpId="0" animBg="1"/>
      <p:bldP spid="342053" grpId="0" animBg="1"/>
      <p:bldP spid="342054" grpId="0" animBg="1"/>
      <p:bldP spid="342055" grpId="0" animBg="1"/>
      <p:bldP spid="342056" grpId="0" animBg="1"/>
      <p:bldP spid="342057" grpId="0" animBg="1"/>
      <p:bldP spid="342058" grpId="0" animBg="1"/>
      <p:bldP spid="342059" grpId="0" animBg="1"/>
      <p:bldP spid="342060" grpId="0" animBg="1"/>
      <p:bldP spid="34206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a:extLst>
              <a:ext uri="{FF2B5EF4-FFF2-40B4-BE49-F238E27FC236}">
                <a16:creationId xmlns:a16="http://schemas.microsoft.com/office/drawing/2014/main" id="{63843051-589C-1D4E-A47D-2B35F123F15C}"/>
              </a:ext>
            </a:extLst>
          </p:cNvPr>
          <p:cNvSpPr>
            <a:spLocks noGrp="1" noChangeArrowheads="1"/>
          </p:cNvSpPr>
          <p:nvPr>
            <p:ph type="title"/>
          </p:nvPr>
        </p:nvSpPr>
        <p:spPr/>
        <p:txBody>
          <a:bodyPr/>
          <a:lstStyle/>
          <a:p>
            <a:pPr eaLnBrk="1" hangingPunct="1"/>
            <a:r>
              <a:rPr lang="en-US" altLang="en-US" dirty="0"/>
              <a:t>Beta Ratio</a:t>
            </a:r>
          </a:p>
        </p:txBody>
      </p:sp>
      <p:sp>
        <p:nvSpPr>
          <p:cNvPr id="46084" name="Rectangle 3">
            <a:extLst>
              <a:ext uri="{FF2B5EF4-FFF2-40B4-BE49-F238E27FC236}">
                <a16:creationId xmlns:a16="http://schemas.microsoft.com/office/drawing/2014/main" id="{D834D45A-482D-8F48-82BA-41325EFB9159}"/>
              </a:ext>
            </a:extLst>
          </p:cNvPr>
          <p:cNvSpPr>
            <a:spLocks noGrp="1" noChangeArrowheads="1"/>
          </p:cNvSpPr>
          <p:nvPr>
            <p:ph type="body" idx="1"/>
          </p:nvPr>
        </p:nvSpPr>
        <p:spPr/>
        <p:txBody>
          <a:bodyPr/>
          <a:lstStyle/>
          <a:p>
            <a:pPr eaLnBrk="1" hangingPunct="1"/>
            <a:r>
              <a:rPr lang="en-US" altLang="en-US" dirty="0"/>
              <a:t>If </a:t>
            </a:r>
            <a:r>
              <a:rPr lang="el-GR" altLang="en-US" dirty="0"/>
              <a:t>β</a:t>
            </a:r>
            <a:r>
              <a:rPr lang="en-US" altLang="en-US" baseline="-25000" dirty="0"/>
              <a:t>p</a:t>
            </a:r>
            <a:r>
              <a:rPr lang="en-US" altLang="en-US" dirty="0"/>
              <a:t> / </a:t>
            </a:r>
            <a:r>
              <a:rPr lang="el-GR" altLang="en-US" dirty="0"/>
              <a:t>β</a:t>
            </a:r>
            <a:r>
              <a:rPr lang="en-US" altLang="en-US" baseline="-25000" dirty="0"/>
              <a:t>n</a:t>
            </a:r>
            <a:r>
              <a:rPr lang="en-US" altLang="en-US" dirty="0"/>
              <a:t> </a:t>
            </a:r>
            <a:r>
              <a:rPr lang="en-US" altLang="en-US" dirty="0">
                <a:sym typeface="Symbol" pitchFamily="2" charset="2"/>
              </a:rPr>
              <a:t>≈ 1, switching point will move from V</a:t>
            </a:r>
            <a:r>
              <a:rPr lang="en-US" altLang="en-US" baseline="-25000" dirty="0">
                <a:sym typeface="Symbol" pitchFamily="2" charset="2"/>
              </a:rPr>
              <a:t>DD</a:t>
            </a:r>
            <a:r>
              <a:rPr lang="en-US" altLang="en-US" dirty="0">
                <a:sym typeface="Symbol" pitchFamily="2" charset="2"/>
              </a:rPr>
              <a:t>/2</a:t>
            </a:r>
          </a:p>
          <a:p>
            <a:pPr eaLnBrk="1" hangingPunct="1"/>
            <a:r>
              <a:rPr lang="en-US" altLang="en-US" dirty="0">
                <a:sym typeface="Symbol" pitchFamily="2" charset="2"/>
              </a:rPr>
              <a:t>Called </a:t>
            </a:r>
            <a:r>
              <a:rPr lang="en-US" altLang="en-US" i="1" dirty="0">
                <a:sym typeface="Symbol" pitchFamily="2" charset="2"/>
              </a:rPr>
              <a:t>skewed</a:t>
            </a:r>
            <a:r>
              <a:rPr lang="en-US" altLang="en-US" dirty="0">
                <a:sym typeface="Symbol" pitchFamily="2" charset="2"/>
              </a:rPr>
              <a:t> gate</a:t>
            </a:r>
          </a:p>
          <a:p>
            <a:pPr eaLnBrk="1" hangingPunct="1"/>
            <a:r>
              <a:rPr lang="en-US" altLang="en-US" dirty="0">
                <a:sym typeface="Symbol" pitchFamily="2" charset="2"/>
              </a:rPr>
              <a:t>Other gates: collapse into equivalent inverter</a:t>
            </a:r>
          </a:p>
        </p:txBody>
      </p:sp>
      <p:graphicFrame>
        <p:nvGraphicFramePr>
          <p:cNvPr id="46085" name="Object 4">
            <a:extLst>
              <a:ext uri="{FF2B5EF4-FFF2-40B4-BE49-F238E27FC236}">
                <a16:creationId xmlns:a16="http://schemas.microsoft.com/office/drawing/2014/main" id="{44FD4D93-1AAC-4E4A-85A8-8601DB264AF1}"/>
              </a:ext>
            </a:extLst>
          </p:cNvPr>
          <p:cNvGraphicFramePr>
            <a:graphicFrameLocks noChangeAspect="1"/>
          </p:cNvGraphicFramePr>
          <p:nvPr/>
        </p:nvGraphicFramePr>
        <p:xfrm>
          <a:off x="3962400" y="2819401"/>
          <a:ext cx="4343400" cy="3209925"/>
        </p:xfrm>
        <a:graphic>
          <a:graphicData uri="http://schemas.openxmlformats.org/presentationml/2006/ole">
            <mc:AlternateContent xmlns:mc="http://schemas.openxmlformats.org/markup-compatibility/2006">
              <mc:Choice xmlns:v="urn:schemas-microsoft-com:vml" Requires="v">
                <p:oleObj spid="_x0000_s12290" name="VISIO" r:id="rId4" imgW="13335000" imgH="9842500" progId="Visio.Drawing.6">
                  <p:embed/>
                </p:oleObj>
              </mc:Choice>
              <mc:Fallback>
                <p:oleObj name="VISIO" r:id="rId4" imgW="13335000" imgH="9842500" progId="Visio.Drawing.6">
                  <p:embed/>
                  <p:pic>
                    <p:nvPicPr>
                      <p:cNvPr id="46085" name="Object 4">
                        <a:extLst>
                          <a:ext uri="{FF2B5EF4-FFF2-40B4-BE49-F238E27FC236}">
                            <a16:creationId xmlns:a16="http://schemas.microsoft.com/office/drawing/2014/main" id="{44FD4D93-1AAC-4E4A-85A8-8601DB264A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2819401"/>
                        <a:ext cx="4343400"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509366443"/>
      </p:ext>
    </p:extLst>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a:extLst>
              <a:ext uri="{FF2B5EF4-FFF2-40B4-BE49-F238E27FC236}">
                <a16:creationId xmlns:a16="http://schemas.microsoft.com/office/drawing/2014/main" id="{78258DDB-57FA-0A4A-94AC-E845BF39C25A}"/>
              </a:ext>
            </a:extLst>
          </p:cNvPr>
          <p:cNvSpPr>
            <a:spLocks noGrp="1" noChangeArrowheads="1"/>
          </p:cNvSpPr>
          <p:nvPr>
            <p:ph type="title"/>
          </p:nvPr>
        </p:nvSpPr>
        <p:spPr/>
        <p:txBody>
          <a:bodyPr/>
          <a:lstStyle/>
          <a:p>
            <a:pPr eaLnBrk="1" hangingPunct="1"/>
            <a:r>
              <a:rPr lang="en-US" altLang="en-US" dirty="0"/>
              <a:t>Noise Margins</a:t>
            </a:r>
          </a:p>
        </p:txBody>
      </p:sp>
      <p:sp>
        <p:nvSpPr>
          <p:cNvPr id="48132" name="Rectangle 3">
            <a:extLst>
              <a:ext uri="{FF2B5EF4-FFF2-40B4-BE49-F238E27FC236}">
                <a16:creationId xmlns:a16="http://schemas.microsoft.com/office/drawing/2014/main" id="{5AD75F49-46BF-0641-97DF-A5A3D554C8C4}"/>
              </a:ext>
            </a:extLst>
          </p:cNvPr>
          <p:cNvSpPr>
            <a:spLocks noGrp="1" noChangeArrowheads="1"/>
          </p:cNvSpPr>
          <p:nvPr>
            <p:ph type="body" idx="1"/>
          </p:nvPr>
        </p:nvSpPr>
        <p:spPr/>
        <p:txBody>
          <a:bodyPr/>
          <a:lstStyle/>
          <a:p>
            <a:pPr eaLnBrk="1" hangingPunct="1"/>
            <a:r>
              <a:rPr lang="en-US" altLang="en-US" dirty="0"/>
              <a:t>How much noise can a gate input see before it does not recognize the input?</a:t>
            </a:r>
          </a:p>
        </p:txBody>
      </p:sp>
      <p:graphicFrame>
        <p:nvGraphicFramePr>
          <p:cNvPr id="48133" name="Object 4">
            <a:extLst>
              <a:ext uri="{FF2B5EF4-FFF2-40B4-BE49-F238E27FC236}">
                <a16:creationId xmlns:a16="http://schemas.microsoft.com/office/drawing/2014/main" id="{F65DF80A-3F38-8B43-BC2A-8AA1FB1D7448}"/>
              </a:ext>
            </a:extLst>
          </p:cNvPr>
          <p:cNvGraphicFramePr>
            <a:graphicFrameLocks noChangeAspect="1"/>
          </p:cNvGraphicFramePr>
          <p:nvPr/>
        </p:nvGraphicFramePr>
        <p:xfrm>
          <a:off x="2438400" y="2438401"/>
          <a:ext cx="7467600" cy="3554413"/>
        </p:xfrm>
        <a:graphic>
          <a:graphicData uri="http://schemas.openxmlformats.org/presentationml/2006/ole">
            <mc:AlternateContent xmlns:mc="http://schemas.openxmlformats.org/markup-compatibility/2006">
              <mc:Choice xmlns:v="urn:schemas-microsoft-com:vml" Requires="v">
                <p:oleObj spid="_x0000_s13314" name="VISIO" r:id="rId4" imgW="24193500" imgH="11506200" progId="Visio.Drawing.6">
                  <p:embed/>
                </p:oleObj>
              </mc:Choice>
              <mc:Fallback>
                <p:oleObj name="VISIO" r:id="rId4" imgW="24193500" imgH="11506200" progId="Visio.Drawing.6">
                  <p:embed/>
                  <p:pic>
                    <p:nvPicPr>
                      <p:cNvPr id="48133" name="Object 4">
                        <a:extLst>
                          <a:ext uri="{FF2B5EF4-FFF2-40B4-BE49-F238E27FC236}">
                            <a16:creationId xmlns:a16="http://schemas.microsoft.com/office/drawing/2014/main" id="{F65DF80A-3F38-8B43-BC2A-8AA1FB1D74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2438401"/>
                        <a:ext cx="7467600" cy="355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399735754"/>
      </p:ext>
    </p:extLst>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179" name="Object 9">
            <a:extLst>
              <a:ext uri="{FF2B5EF4-FFF2-40B4-BE49-F238E27FC236}">
                <a16:creationId xmlns:a16="http://schemas.microsoft.com/office/drawing/2014/main" id="{97B1BCEA-8AC8-4F42-BDBC-6C2C6DCFBD83}"/>
              </a:ext>
            </a:extLst>
          </p:cNvPr>
          <p:cNvGraphicFramePr>
            <a:graphicFrameLocks noChangeAspect="1"/>
          </p:cNvGraphicFramePr>
          <p:nvPr/>
        </p:nvGraphicFramePr>
        <p:xfrm>
          <a:off x="3733800" y="2514601"/>
          <a:ext cx="4267200" cy="3597275"/>
        </p:xfrm>
        <a:graphic>
          <a:graphicData uri="http://schemas.openxmlformats.org/presentationml/2006/ole">
            <mc:AlternateContent xmlns:mc="http://schemas.openxmlformats.org/markup-compatibility/2006">
              <mc:Choice xmlns:v="urn:schemas-microsoft-com:vml" Requires="v">
                <p:oleObj spid="_x0000_s14338" name="VISIO" r:id="rId4" imgW="16992600" imgH="14300200" progId="Visio.Drawing.6">
                  <p:embed/>
                </p:oleObj>
              </mc:Choice>
              <mc:Fallback>
                <p:oleObj name="VISIO" r:id="rId4" imgW="16992600" imgH="14300200" progId="Visio.Drawing.6">
                  <p:embed/>
                  <p:pic>
                    <p:nvPicPr>
                      <p:cNvPr id="50179" name="Object 9">
                        <a:extLst>
                          <a:ext uri="{FF2B5EF4-FFF2-40B4-BE49-F238E27FC236}">
                            <a16:creationId xmlns:a16="http://schemas.microsoft.com/office/drawing/2014/main" id="{97B1BCEA-8AC8-4F42-BDBC-6C2C6DCFBD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2514601"/>
                        <a:ext cx="4267200" cy="359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50180" name="Rectangle 2">
            <a:extLst>
              <a:ext uri="{FF2B5EF4-FFF2-40B4-BE49-F238E27FC236}">
                <a16:creationId xmlns:a16="http://schemas.microsoft.com/office/drawing/2014/main" id="{6B1AB069-4204-1B44-AFB3-EEB83957F303}"/>
              </a:ext>
            </a:extLst>
          </p:cNvPr>
          <p:cNvSpPr>
            <a:spLocks noGrp="1" noChangeArrowheads="1"/>
          </p:cNvSpPr>
          <p:nvPr>
            <p:ph type="title"/>
          </p:nvPr>
        </p:nvSpPr>
        <p:spPr/>
        <p:txBody>
          <a:bodyPr/>
          <a:lstStyle/>
          <a:p>
            <a:pPr eaLnBrk="1" hangingPunct="1"/>
            <a:r>
              <a:rPr lang="en-US" altLang="en-US" dirty="0"/>
              <a:t>Logic Levels</a:t>
            </a:r>
          </a:p>
        </p:txBody>
      </p:sp>
      <p:sp>
        <p:nvSpPr>
          <p:cNvPr id="270339" name="Rectangle 3">
            <a:extLst>
              <a:ext uri="{FF2B5EF4-FFF2-40B4-BE49-F238E27FC236}">
                <a16:creationId xmlns:a16="http://schemas.microsoft.com/office/drawing/2014/main" id="{9256E01A-1F71-DF4D-8A9E-5BE775DEF5A3}"/>
              </a:ext>
            </a:extLst>
          </p:cNvPr>
          <p:cNvSpPr>
            <a:spLocks noGrp="1" noChangeArrowheads="1"/>
          </p:cNvSpPr>
          <p:nvPr>
            <p:ph type="body" sz="half" idx="1"/>
          </p:nvPr>
        </p:nvSpPr>
        <p:spPr>
          <a:xfrm>
            <a:off x="2209800" y="1524000"/>
            <a:ext cx="7543800" cy="4572000"/>
          </a:xfrm>
        </p:spPr>
        <p:txBody>
          <a:bodyPr/>
          <a:lstStyle/>
          <a:p>
            <a:pPr eaLnBrk="1" hangingPunct="1"/>
            <a:r>
              <a:rPr lang="en-US" altLang="en-US" sz="2000" dirty="0"/>
              <a:t>To maximize noise margins, select logic levels at </a:t>
            </a:r>
          </a:p>
          <a:p>
            <a:pPr lvl="1" eaLnBrk="1" hangingPunct="1"/>
            <a:r>
              <a:rPr lang="en-US" altLang="en-US" dirty="0"/>
              <a:t>unity gain point of DC transfer characteristic</a:t>
            </a:r>
          </a:p>
        </p:txBody>
      </p:sp>
      <p:graphicFrame>
        <p:nvGraphicFramePr>
          <p:cNvPr id="270340" name="Object 4">
            <a:extLst>
              <a:ext uri="{FF2B5EF4-FFF2-40B4-BE49-F238E27FC236}">
                <a16:creationId xmlns:a16="http://schemas.microsoft.com/office/drawing/2014/main" id="{725A11ED-6BD2-3849-A804-46642EB25531}"/>
              </a:ext>
            </a:extLst>
          </p:cNvPr>
          <p:cNvGraphicFramePr>
            <a:graphicFrameLocks noChangeAspect="1"/>
          </p:cNvGraphicFramePr>
          <p:nvPr/>
        </p:nvGraphicFramePr>
        <p:xfrm>
          <a:off x="3733800" y="2514601"/>
          <a:ext cx="4267200" cy="3597275"/>
        </p:xfrm>
        <a:graphic>
          <a:graphicData uri="http://schemas.openxmlformats.org/presentationml/2006/ole">
            <mc:AlternateContent xmlns:mc="http://schemas.openxmlformats.org/markup-compatibility/2006">
              <mc:Choice xmlns:v="urn:schemas-microsoft-com:vml" Requires="v">
                <p:oleObj spid="_x0000_s14339" name="VISIO" r:id="rId6" imgW="16992600" imgH="14300200" progId="Visio.Drawing.6">
                  <p:embed/>
                </p:oleObj>
              </mc:Choice>
              <mc:Fallback>
                <p:oleObj name="VISIO" r:id="rId6" imgW="16992600" imgH="14300200" progId="Visio.Drawing.6">
                  <p:embed/>
                  <p:pic>
                    <p:nvPicPr>
                      <p:cNvPr id="270340" name="Object 4">
                        <a:extLst>
                          <a:ext uri="{FF2B5EF4-FFF2-40B4-BE49-F238E27FC236}">
                            <a16:creationId xmlns:a16="http://schemas.microsoft.com/office/drawing/2014/main" id="{725A11ED-6BD2-3849-A804-46642EB2553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2514601"/>
                        <a:ext cx="4267200" cy="35972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547440432"/>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nodeType="clickEffect">
                                  <p:stCondLst>
                                    <p:cond delay="0"/>
                                  </p:stCondLst>
                                  <p:childTnLst>
                                    <p:animEffect transition="out" filter="checkerboard(across)">
                                      <p:cBhvr>
                                        <p:cTn id="6" dur="500"/>
                                        <p:tgtEl>
                                          <p:spTgt spid="270340"/>
                                        </p:tgtEl>
                                      </p:cBhvr>
                                    </p:animEffect>
                                    <p:set>
                                      <p:cBhvr>
                                        <p:cTn id="7" dur="1" fill="hold">
                                          <p:stCondLst>
                                            <p:cond delay="499"/>
                                          </p:stCondLst>
                                        </p:cTn>
                                        <p:tgtEl>
                                          <p:spTgt spid="270340"/>
                                        </p:tgtEl>
                                        <p:attrNameLst>
                                          <p:attrName>style.visibility</p:attrName>
                                        </p:attrNameLst>
                                      </p:cBhvr>
                                      <p:to>
                                        <p:strVal val="hidden"/>
                                      </p:to>
                                    </p:set>
                                  </p:childTnLst>
                                </p:cTn>
                              </p:par>
                              <p:par>
                                <p:cTn id="8" presetID="5" presetClass="entr" presetSubtype="10" fill="hold" nodeType="withEffect">
                                  <p:stCondLst>
                                    <p:cond delay="0"/>
                                  </p:stCondLst>
                                  <p:childTnLst>
                                    <p:set>
                                      <p:cBhvr>
                                        <p:cTn id="9" dur="1" fill="hold">
                                          <p:stCondLst>
                                            <p:cond delay="0"/>
                                          </p:stCondLst>
                                        </p:cTn>
                                        <p:tgtEl>
                                          <p:spTgt spid="270339">
                                            <p:txEl>
                                              <p:pRg st="1" end="1"/>
                                            </p:txEl>
                                          </p:spTgt>
                                        </p:tgtEl>
                                        <p:attrNameLst>
                                          <p:attrName>style.visibility</p:attrName>
                                        </p:attrNameLst>
                                      </p:cBhvr>
                                      <p:to>
                                        <p:strVal val="visible"/>
                                      </p:to>
                                    </p:set>
                                    <p:animEffect transition="in" filter="checkerboard(across)">
                                      <p:cBhvr>
                                        <p:cTn id="10" dur="500"/>
                                        <p:tgtEl>
                                          <p:spTgt spid="2703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a:extLst>
              <a:ext uri="{FF2B5EF4-FFF2-40B4-BE49-F238E27FC236}">
                <a16:creationId xmlns:a16="http://schemas.microsoft.com/office/drawing/2014/main" id="{690C6C8C-2380-9445-961E-B07C9E1B0DD4}"/>
              </a:ext>
            </a:extLst>
          </p:cNvPr>
          <p:cNvSpPr>
            <a:spLocks noGrp="1" noChangeArrowheads="1"/>
          </p:cNvSpPr>
          <p:nvPr>
            <p:ph type="title"/>
          </p:nvPr>
        </p:nvSpPr>
        <p:spPr/>
        <p:txBody>
          <a:bodyPr/>
          <a:lstStyle/>
          <a:p>
            <a:pPr eaLnBrk="1" hangingPunct="1"/>
            <a:r>
              <a:rPr lang="en-US" altLang="en-US" dirty="0"/>
              <a:t>Transient Response</a:t>
            </a:r>
          </a:p>
        </p:txBody>
      </p:sp>
      <p:sp>
        <p:nvSpPr>
          <p:cNvPr id="52228" name="Rectangle 3">
            <a:extLst>
              <a:ext uri="{FF2B5EF4-FFF2-40B4-BE49-F238E27FC236}">
                <a16:creationId xmlns:a16="http://schemas.microsoft.com/office/drawing/2014/main" id="{A4F1D68C-DAE9-6447-986A-F4DC8378CAD0}"/>
              </a:ext>
            </a:extLst>
          </p:cNvPr>
          <p:cNvSpPr>
            <a:spLocks noGrp="1" noChangeArrowheads="1"/>
          </p:cNvSpPr>
          <p:nvPr>
            <p:ph type="body" idx="1"/>
          </p:nvPr>
        </p:nvSpPr>
        <p:spPr/>
        <p:txBody>
          <a:bodyPr/>
          <a:lstStyle/>
          <a:p>
            <a:pPr eaLnBrk="1" hangingPunct="1"/>
            <a:r>
              <a:rPr lang="en-US" altLang="en-US" i="1" dirty="0"/>
              <a:t>DC analysis</a:t>
            </a:r>
            <a:r>
              <a:rPr lang="en-US" altLang="en-US" dirty="0"/>
              <a:t> tells us V</a:t>
            </a:r>
            <a:r>
              <a:rPr lang="en-US" altLang="en-US" baseline="-25000" dirty="0"/>
              <a:t>out</a:t>
            </a:r>
            <a:r>
              <a:rPr lang="en-US" altLang="en-US" dirty="0"/>
              <a:t> if V</a:t>
            </a:r>
            <a:r>
              <a:rPr lang="en-US" altLang="en-US" baseline="-25000" dirty="0"/>
              <a:t>in</a:t>
            </a:r>
            <a:r>
              <a:rPr lang="en-US" altLang="en-US" dirty="0"/>
              <a:t> is constant</a:t>
            </a:r>
          </a:p>
          <a:p>
            <a:pPr eaLnBrk="1" hangingPunct="1"/>
            <a:r>
              <a:rPr lang="en-US" altLang="en-US" i="1" dirty="0"/>
              <a:t>Transient analysis</a:t>
            </a:r>
            <a:r>
              <a:rPr lang="en-US" altLang="en-US" dirty="0"/>
              <a:t> tells us V</a:t>
            </a:r>
            <a:r>
              <a:rPr lang="en-US" altLang="en-US" baseline="-25000" dirty="0"/>
              <a:t>out</a:t>
            </a:r>
            <a:r>
              <a:rPr lang="en-US" altLang="en-US" dirty="0"/>
              <a:t>(t) if V</a:t>
            </a:r>
            <a:r>
              <a:rPr lang="en-US" altLang="en-US" baseline="-25000" dirty="0"/>
              <a:t>in</a:t>
            </a:r>
            <a:r>
              <a:rPr lang="en-US" altLang="en-US" dirty="0"/>
              <a:t>(t) changes</a:t>
            </a:r>
          </a:p>
          <a:p>
            <a:pPr lvl="1" eaLnBrk="1" hangingPunct="1"/>
            <a:r>
              <a:rPr lang="en-US" altLang="en-US" dirty="0"/>
              <a:t>Requires solving differential equations</a:t>
            </a:r>
          </a:p>
          <a:p>
            <a:pPr eaLnBrk="1" hangingPunct="1"/>
            <a:r>
              <a:rPr lang="en-US" altLang="en-US" dirty="0"/>
              <a:t>Input is usually considered to be a step or ramp</a:t>
            </a:r>
          </a:p>
          <a:p>
            <a:pPr lvl="1" eaLnBrk="1" hangingPunct="1"/>
            <a:r>
              <a:rPr lang="en-US" altLang="en-US" dirty="0"/>
              <a:t>From 0 to V</a:t>
            </a:r>
            <a:r>
              <a:rPr lang="en-US" altLang="en-US" baseline="-25000" dirty="0"/>
              <a:t>DD </a:t>
            </a:r>
            <a:r>
              <a:rPr lang="en-US" altLang="en-US" dirty="0"/>
              <a:t>or vice versa</a:t>
            </a:r>
          </a:p>
        </p:txBody>
      </p:sp>
    </p:spTree>
    <p:extLst>
      <p:ext uri="{BB962C8B-B14F-4D97-AF65-F5344CB8AC3E}">
        <p14:creationId xmlns:p14="http://schemas.microsoft.com/office/powerpoint/2010/main" val="3453792802"/>
      </p:ext>
    </p:extLst>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732E8F9-034D-3843-9F6E-24F0AFBC5B57}"/>
              </a:ext>
            </a:extLst>
          </p:cNvPr>
          <p:cNvSpPr>
            <a:spLocks noGrp="1" noChangeArrowheads="1"/>
          </p:cNvSpPr>
          <p:nvPr>
            <p:ph type="title"/>
          </p:nvPr>
        </p:nvSpPr>
        <p:spPr/>
        <p:txBody>
          <a:bodyPr/>
          <a:lstStyle/>
          <a:p>
            <a:pPr eaLnBrk="1" hangingPunct="1">
              <a:defRPr/>
            </a:pPr>
            <a:r>
              <a:rPr lang="en-US" dirty="0">
                <a:cs typeface="+mj-cs"/>
              </a:rPr>
              <a:t>Learning Objectives</a:t>
            </a:r>
          </a:p>
        </p:txBody>
      </p:sp>
      <p:sp>
        <p:nvSpPr>
          <p:cNvPr id="3075" name="Rectangle 3">
            <a:extLst>
              <a:ext uri="{FF2B5EF4-FFF2-40B4-BE49-F238E27FC236}">
                <a16:creationId xmlns:a16="http://schemas.microsoft.com/office/drawing/2014/main" id="{18893A3C-ECEB-EB40-AC7D-88BE5EA3D727}"/>
              </a:ext>
            </a:extLst>
          </p:cNvPr>
          <p:cNvSpPr>
            <a:spLocks noGrp="1" noChangeArrowheads="1"/>
          </p:cNvSpPr>
          <p:nvPr>
            <p:ph type="body" idx="1"/>
          </p:nvPr>
        </p:nvSpPr>
        <p:spPr/>
        <p:txBody>
          <a:bodyPr/>
          <a:lstStyle/>
          <a:p>
            <a:pPr marL="0" indent="0">
              <a:buNone/>
            </a:pPr>
            <a:r>
              <a:rPr lang="en-US" altLang="en-US" dirty="0">
                <a:ea typeface="ＭＳ Ｐゴシック" panose="020B0600070205080204" pitchFamily="34" charset="-128"/>
              </a:rPr>
              <a:t>At the end of this lecture, you should be able to:</a:t>
            </a:r>
          </a:p>
          <a:p>
            <a:pPr lvl="0"/>
            <a:r>
              <a:rPr lang="en-US" dirty="0">
                <a:ea typeface="ＭＳ Ｐゴシック" panose="020B0600070205080204" pitchFamily="34" charset="-128"/>
              </a:rPr>
              <a:t>Explain threshold drop in pass transistor circuits.</a:t>
            </a:r>
            <a:endParaRPr lang="en-GB" dirty="0">
              <a:ea typeface="ＭＳ Ｐゴシック" panose="020B0600070205080204" pitchFamily="34" charset="-128"/>
            </a:endParaRPr>
          </a:p>
          <a:p>
            <a:pPr lvl="0"/>
            <a:r>
              <a:rPr lang="en-US" dirty="0">
                <a:ea typeface="ＭＳ Ｐゴシック" panose="020B0600070205080204" pitchFamily="34" charset="-128"/>
              </a:rPr>
              <a:t>Graphically derive the DC response of a CMOS logic gate.</a:t>
            </a:r>
            <a:endParaRPr lang="en-GB" dirty="0">
              <a:ea typeface="ＭＳ Ｐゴシック" panose="020B0600070205080204" pitchFamily="34" charset="-128"/>
            </a:endParaRPr>
          </a:p>
          <a:p>
            <a:r>
              <a:rPr lang="en-US" dirty="0">
                <a:ea typeface="ＭＳ Ｐゴシック" panose="020B0600070205080204" pitchFamily="34" charset="-128"/>
              </a:rPr>
              <a:t>Estimate the delay of logic gates using RC delay models.</a:t>
            </a:r>
            <a:endParaRPr lang="en-US" altLang="en-US" dirty="0">
              <a:ea typeface="ＭＳ Ｐゴシック" panose="020B0600070205080204" pitchFamily="34" charset="-128"/>
            </a:endParaRPr>
          </a:p>
          <a:p>
            <a:pPr eaLnBrk="1" hangingPunct="1">
              <a:buFont typeface="Wingdings" charset="0"/>
              <a:buChar char="q"/>
              <a:defRPr/>
            </a:pPr>
            <a:endParaRPr lang="en-US" dirty="0">
              <a:cs typeface="+mn-cs"/>
            </a:endParaRPr>
          </a:p>
        </p:txBody>
      </p:sp>
    </p:spTree>
    <p:extLst>
      <p:ext uri="{BB962C8B-B14F-4D97-AF65-F5344CB8AC3E}">
        <p14:creationId xmlns:p14="http://schemas.microsoft.com/office/powerpoint/2010/main" val="1136888500"/>
      </p:ext>
    </p:extLst>
  </p:cSld>
  <p:clrMapOvr>
    <a:masterClrMapping/>
  </p:clrMapOvr>
  <p:transition>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a:extLst>
              <a:ext uri="{FF2B5EF4-FFF2-40B4-BE49-F238E27FC236}">
                <a16:creationId xmlns:a16="http://schemas.microsoft.com/office/drawing/2014/main" id="{2F6A5E0B-6C91-FC47-8755-3D6B2E1EE948}"/>
              </a:ext>
            </a:extLst>
          </p:cNvPr>
          <p:cNvSpPr>
            <a:spLocks noGrp="1" noChangeArrowheads="1"/>
          </p:cNvSpPr>
          <p:nvPr>
            <p:ph type="title"/>
          </p:nvPr>
        </p:nvSpPr>
        <p:spPr/>
        <p:txBody>
          <a:bodyPr/>
          <a:lstStyle/>
          <a:p>
            <a:pPr eaLnBrk="1" hangingPunct="1"/>
            <a:r>
              <a:rPr lang="en-US" altLang="en-US" dirty="0"/>
              <a:t>Inverter Step Response</a:t>
            </a:r>
          </a:p>
        </p:txBody>
      </p:sp>
      <p:sp>
        <p:nvSpPr>
          <p:cNvPr id="54276" name="Rectangle 3">
            <a:extLst>
              <a:ext uri="{FF2B5EF4-FFF2-40B4-BE49-F238E27FC236}">
                <a16:creationId xmlns:a16="http://schemas.microsoft.com/office/drawing/2014/main" id="{A4E2C11B-1752-7F48-8FBE-82D21C6BD67C}"/>
              </a:ext>
            </a:extLst>
          </p:cNvPr>
          <p:cNvSpPr>
            <a:spLocks noGrp="1" noChangeArrowheads="1"/>
          </p:cNvSpPr>
          <p:nvPr>
            <p:ph type="body" idx="1"/>
          </p:nvPr>
        </p:nvSpPr>
        <p:spPr/>
        <p:txBody>
          <a:bodyPr vert="horz" lIns="0" tIns="0" rIns="0" bIns="0" rtlCol="0" anchor="t">
            <a:noAutofit/>
          </a:bodyPr>
          <a:lstStyle/>
          <a:p>
            <a:pPr eaLnBrk="1" hangingPunct="1"/>
            <a:r>
              <a:rPr lang="en-US" altLang="en-US" dirty="0">
                <a:solidFill>
                  <a:schemeClr val="tx1"/>
                </a:solidFill>
                <a:ea typeface="ＭＳ Ｐゴシック"/>
              </a:rPr>
              <a:t>E.g.,</a:t>
            </a:r>
            <a:r>
              <a:rPr lang="en-US" altLang="en-US" dirty="0">
                <a:ea typeface="ＭＳ Ｐゴシック"/>
              </a:rPr>
              <a:t> find step response of inverter driving load cap</a:t>
            </a:r>
          </a:p>
        </p:txBody>
      </p:sp>
      <p:graphicFrame>
        <p:nvGraphicFramePr>
          <p:cNvPr id="54277" name="Object 4">
            <a:extLst>
              <a:ext uri="{FF2B5EF4-FFF2-40B4-BE49-F238E27FC236}">
                <a16:creationId xmlns:a16="http://schemas.microsoft.com/office/drawing/2014/main" id="{E7EAF26B-A80A-3D4F-80A1-C75D720BB5F5}"/>
              </a:ext>
            </a:extLst>
          </p:cNvPr>
          <p:cNvGraphicFramePr>
            <a:graphicFrameLocks noChangeAspect="1"/>
          </p:cNvGraphicFramePr>
          <p:nvPr/>
        </p:nvGraphicFramePr>
        <p:xfrm>
          <a:off x="2362201" y="1981200"/>
          <a:ext cx="3090863" cy="2319338"/>
        </p:xfrm>
        <a:graphic>
          <a:graphicData uri="http://schemas.openxmlformats.org/presentationml/2006/ole">
            <mc:AlternateContent xmlns:mc="http://schemas.openxmlformats.org/markup-compatibility/2006">
              <mc:Choice xmlns:v="urn:schemas-microsoft-com:vml" Requires="v">
                <p:oleObj spid="_x0000_s15362" name="Equation" r:id="rId4" imgW="23406100" imgH="17551400" progId="Equation.DSMT4">
                  <p:embed/>
                </p:oleObj>
              </mc:Choice>
              <mc:Fallback>
                <p:oleObj name="Equation" r:id="rId4" imgW="23406100" imgH="17551400" progId="Equation.DSMT4">
                  <p:embed/>
                  <p:pic>
                    <p:nvPicPr>
                      <p:cNvPr id="54277" name="Object 4">
                        <a:extLst>
                          <a:ext uri="{FF2B5EF4-FFF2-40B4-BE49-F238E27FC236}">
                            <a16:creationId xmlns:a16="http://schemas.microsoft.com/office/drawing/2014/main" id="{E7EAF26B-A80A-3D4F-80A1-C75D720BB5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1" y="1981200"/>
                        <a:ext cx="3090863" cy="2319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4278" name="Object 5">
            <a:extLst>
              <a:ext uri="{FF2B5EF4-FFF2-40B4-BE49-F238E27FC236}">
                <a16:creationId xmlns:a16="http://schemas.microsoft.com/office/drawing/2014/main" id="{61F527D9-D6F4-2449-8AD4-82F26C0EBABB}"/>
              </a:ext>
            </a:extLst>
          </p:cNvPr>
          <p:cNvGraphicFramePr>
            <a:graphicFrameLocks noChangeAspect="1"/>
          </p:cNvGraphicFramePr>
          <p:nvPr/>
        </p:nvGraphicFramePr>
        <p:xfrm>
          <a:off x="2133600" y="4343401"/>
          <a:ext cx="5195888" cy="1654175"/>
        </p:xfrm>
        <a:graphic>
          <a:graphicData uri="http://schemas.openxmlformats.org/presentationml/2006/ole">
            <mc:AlternateContent xmlns:mc="http://schemas.openxmlformats.org/markup-compatibility/2006">
              <mc:Choice xmlns:v="urn:schemas-microsoft-com:vml" Requires="v">
                <p:oleObj spid="_x0000_s15363" name="Equation" r:id="rId6" imgW="65239900" imgH="20777200" progId="Equation.DSMT4">
                  <p:embed/>
                </p:oleObj>
              </mc:Choice>
              <mc:Fallback>
                <p:oleObj name="Equation" r:id="rId6" imgW="65239900" imgH="20777200" progId="Equation.DSMT4">
                  <p:embed/>
                  <p:pic>
                    <p:nvPicPr>
                      <p:cNvPr id="54278" name="Object 5">
                        <a:extLst>
                          <a:ext uri="{FF2B5EF4-FFF2-40B4-BE49-F238E27FC236}">
                            <a16:creationId xmlns:a16="http://schemas.microsoft.com/office/drawing/2014/main" id="{61F527D9-D6F4-2449-8AD4-82F26C0EBAB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3600" y="4343401"/>
                        <a:ext cx="5195888" cy="165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4279" name="Object 6">
            <a:extLst>
              <a:ext uri="{FF2B5EF4-FFF2-40B4-BE49-F238E27FC236}">
                <a16:creationId xmlns:a16="http://schemas.microsoft.com/office/drawing/2014/main" id="{EC47772D-E577-714D-B4EA-63F078F537CE}"/>
              </a:ext>
            </a:extLst>
          </p:cNvPr>
          <p:cNvGraphicFramePr>
            <a:graphicFrameLocks noChangeAspect="1"/>
          </p:cNvGraphicFramePr>
          <p:nvPr/>
        </p:nvGraphicFramePr>
        <p:xfrm>
          <a:off x="7543800" y="4114800"/>
          <a:ext cx="2743200" cy="1735138"/>
        </p:xfrm>
        <a:graphic>
          <a:graphicData uri="http://schemas.openxmlformats.org/presentationml/2006/ole">
            <mc:AlternateContent xmlns:mc="http://schemas.openxmlformats.org/markup-compatibility/2006">
              <mc:Choice xmlns:v="urn:schemas-microsoft-com:vml" Requires="v">
                <p:oleObj spid="_x0000_s15364" name="VISIO" r:id="rId8" imgW="8636000" imgH="5461000" progId="Visio.Drawing.6">
                  <p:embed/>
                </p:oleObj>
              </mc:Choice>
              <mc:Fallback>
                <p:oleObj name="VISIO" r:id="rId8" imgW="8636000" imgH="5461000" progId="Visio.Drawing.6">
                  <p:embed/>
                  <p:pic>
                    <p:nvPicPr>
                      <p:cNvPr id="54279" name="Object 6">
                        <a:extLst>
                          <a:ext uri="{FF2B5EF4-FFF2-40B4-BE49-F238E27FC236}">
                            <a16:creationId xmlns:a16="http://schemas.microsoft.com/office/drawing/2014/main" id="{EC47772D-E577-714D-B4EA-63F078F537C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43800" y="4114800"/>
                        <a:ext cx="2743200" cy="173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4280" name="Object 7">
            <a:extLst>
              <a:ext uri="{FF2B5EF4-FFF2-40B4-BE49-F238E27FC236}">
                <a16:creationId xmlns:a16="http://schemas.microsoft.com/office/drawing/2014/main" id="{7741DC0A-E93C-1642-BC60-AFD2FB70DB50}"/>
              </a:ext>
            </a:extLst>
          </p:cNvPr>
          <p:cNvGraphicFramePr>
            <a:graphicFrameLocks noChangeAspect="1"/>
          </p:cNvGraphicFramePr>
          <p:nvPr/>
        </p:nvGraphicFramePr>
        <p:xfrm>
          <a:off x="7010401" y="1981200"/>
          <a:ext cx="2936875" cy="1938338"/>
        </p:xfrm>
        <a:graphic>
          <a:graphicData uri="http://schemas.openxmlformats.org/presentationml/2006/ole">
            <mc:AlternateContent xmlns:mc="http://schemas.openxmlformats.org/markup-compatibility/2006">
              <mc:Choice xmlns:v="urn:schemas-microsoft-com:vml" Requires="v">
                <p:oleObj spid="_x0000_s15365" name="VISIO" r:id="rId10" imgW="7569200" imgH="4991100" progId="Visio.Drawing.6">
                  <p:embed/>
                </p:oleObj>
              </mc:Choice>
              <mc:Fallback>
                <p:oleObj name="VISIO" r:id="rId10" imgW="7569200" imgH="4991100" progId="Visio.Drawing.6">
                  <p:embed/>
                  <p:pic>
                    <p:nvPicPr>
                      <p:cNvPr id="54280" name="Object 7">
                        <a:extLst>
                          <a:ext uri="{FF2B5EF4-FFF2-40B4-BE49-F238E27FC236}">
                            <a16:creationId xmlns:a16="http://schemas.microsoft.com/office/drawing/2014/main" id="{7741DC0A-E93C-1642-BC60-AFD2FB70DB5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10401" y="1981200"/>
                        <a:ext cx="2936875"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13353" name="Rectangle 9">
            <a:extLst>
              <a:ext uri="{FF2B5EF4-FFF2-40B4-BE49-F238E27FC236}">
                <a16:creationId xmlns:a16="http://schemas.microsoft.com/office/drawing/2014/main" id="{97F98844-247D-F249-89DD-EC58C3EE74F3}"/>
              </a:ext>
            </a:extLst>
          </p:cNvPr>
          <p:cNvSpPr>
            <a:spLocks noChangeArrowheads="1"/>
          </p:cNvSpPr>
          <p:nvPr/>
        </p:nvSpPr>
        <p:spPr bwMode="auto">
          <a:xfrm>
            <a:off x="7543800" y="4038600"/>
            <a:ext cx="2514600" cy="1752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sp>
        <p:nvSpPr>
          <p:cNvPr id="313354" name="Rectangle 10">
            <a:extLst>
              <a:ext uri="{FF2B5EF4-FFF2-40B4-BE49-F238E27FC236}">
                <a16:creationId xmlns:a16="http://schemas.microsoft.com/office/drawing/2014/main" id="{76AB598C-3B2E-AC44-B239-087BC949CF0A}"/>
              </a:ext>
            </a:extLst>
          </p:cNvPr>
          <p:cNvSpPr>
            <a:spLocks noChangeArrowheads="1"/>
          </p:cNvSpPr>
          <p:nvPr/>
        </p:nvSpPr>
        <p:spPr bwMode="auto">
          <a:xfrm>
            <a:off x="3048000" y="4267200"/>
            <a:ext cx="2743200" cy="1752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sp>
        <p:nvSpPr>
          <p:cNvPr id="313356" name="Rectangle 12">
            <a:extLst>
              <a:ext uri="{FF2B5EF4-FFF2-40B4-BE49-F238E27FC236}">
                <a16:creationId xmlns:a16="http://schemas.microsoft.com/office/drawing/2014/main" id="{45B20D06-E862-3541-B78B-DF7759E834F2}"/>
              </a:ext>
            </a:extLst>
          </p:cNvPr>
          <p:cNvSpPr>
            <a:spLocks noChangeArrowheads="1"/>
          </p:cNvSpPr>
          <p:nvPr/>
        </p:nvSpPr>
        <p:spPr bwMode="auto">
          <a:xfrm>
            <a:off x="4038600" y="3124200"/>
            <a:ext cx="1295400" cy="1066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sp>
        <p:nvSpPr>
          <p:cNvPr id="313357" name="Rectangle 13">
            <a:extLst>
              <a:ext uri="{FF2B5EF4-FFF2-40B4-BE49-F238E27FC236}">
                <a16:creationId xmlns:a16="http://schemas.microsoft.com/office/drawing/2014/main" id="{03A24536-18E9-4B47-8700-D3D6C0930BEF}"/>
              </a:ext>
            </a:extLst>
          </p:cNvPr>
          <p:cNvSpPr>
            <a:spLocks noChangeArrowheads="1"/>
          </p:cNvSpPr>
          <p:nvPr/>
        </p:nvSpPr>
        <p:spPr bwMode="auto">
          <a:xfrm>
            <a:off x="4267200" y="2590800"/>
            <a:ext cx="1295400" cy="533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sp>
        <p:nvSpPr>
          <p:cNvPr id="313359" name="Rectangle 15">
            <a:extLst>
              <a:ext uri="{FF2B5EF4-FFF2-40B4-BE49-F238E27FC236}">
                <a16:creationId xmlns:a16="http://schemas.microsoft.com/office/drawing/2014/main" id="{D2F09CC9-F5FB-C844-B2C1-EC2CA87EF7E4}"/>
              </a:ext>
            </a:extLst>
          </p:cNvPr>
          <p:cNvSpPr>
            <a:spLocks noChangeArrowheads="1"/>
          </p:cNvSpPr>
          <p:nvPr/>
        </p:nvSpPr>
        <p:spPr bwMode="auto">
          <a:xfrm>
            <a:off x="3581400" y="1981200"/>
            <a:ext cx="1752600" cy="533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spTree>
    <p:extLst>
      <p:ext uri="{BB962C8B-B14F-4D97-AF65-F5344CB8AC3E}">
        <p14:creationId xmlns:p14="http://schemas.microsoft.com/office/powerpoint/2010/main" val="3618298563"/>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grpId="0" nodeType="clickEffect">
                                  <p:stCondLst>
                                    <p:cond delay="0"/>
                                  </p:stCondLst>
                                  <p:childTnLst>
                                    <p:animEffect transition="out" filter="checkerboard(across)">
                                      <p:cBhvr>
                                        <p:cTn id="6" dur="500"/>
                                        <p:tgtEl>
                                          <p:spTgt spid="313359"/>
                                        </p:tgtEl>
                                      </p:cBhvr>
                                    </p:animEffect>
                                    <p:set>
                                      <p:cBhvr>
                                        <p:cTn id="7" dur="1" fill="hold">
                                          <p:stCondLst>
                                            <p:cond delay="499"/>
                                          </p:stCondLst>
                                        </p:cTn>
                                        <p:tgtEl>
                                          <p:spTgt spid="313359"/>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313357"/>
                                        </p:tgtEl>
                                      </p:cBhvr>
                                    </p:animEffect>
                                    <p:set>
                                      <p:cBhvr>
                                        <p:cTn id="12" dur="1" fill="hold">
                                          <p:stCondLst>
                                            <p:cond delay="499"/>
                                          </p:stCondLst>
                                        </p:cTn>
                                        <p:tgtEl>
                                          <p:spTgt spid="313357"/>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xit" presetSubtype="10" fill="hold" grpId="0" nodeType="clickEffect">
                                  <p:stCondLst>
                                    <p:cond delay="0"/>
                                  </p:stCondLst>
                                  <p:childTnLst>
                                    <p:animEffect transition="out" filter="checkerboard(across)">
                                      <p:cBhvr>
                                        <p:cTn id="16" dur="500"/>
                                        <p:tgtEl>
                                          <p:spTgt spid="313356"/>
                                        </p:tgtEl>
                                      </p:cBhvr>
                                    </p:animEffect>
                                    <p:set>
                                      <p:cBhvr>
                                        <p:cTn id="17" dur="1" fill="hold">
                                          <p:stCondLst>
                                            <p:cond delay="499"/>
                                          </p:stCondLst>
                                        </p:cTn>
                                        <p:tgtEl>
                                          <p:spTgt spid="313356"/>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xit" presetSubtype="10" fill="hold" grpId="0" nodeType="clickEffect">
                                  <p:stCondLst>
                                    <p:cond delay="0"/>
                                  </p:stCondLst>
                                  <p:childTnLst>
                                    <p:animEffect transition="out" filter="checkerboard(across)">
                                      <p:cBhvr>
                                        <p:cTn id="21" dur="500"/>
                                        <p:tgtEl>
                                          <p:spTgt spid="313354"/>
                                        </p:tgtEl>
                                      </p:cBhvr>
                                    </p:animEffect>
                                    <p:set>
                                      <p:cBhvr>
                                        <p:cTn id="22" dur="1" fill="hold">
                                          <p:stCondLst>
                                            <p:cond delay="499"/>
                                          </p:stCondLst>
                                        </p:cTn>
                                        <p:tgtEl>
                                          <p:spTgt spid="313354"/>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xit" presetSubtype="10" fill="hold" grpId="0" nodeType="clickEffect">
                                  <p:stCondLst>
                                    <p:cond delay="0"/>
                                  </p:stCondLst>
                                  <p:childTnLst>
                                    <p:animEffect transition="out" filter="checkerboard(across)">
                                      <p:cBhvr>
                                        <p:cTn id="26" dur="500"/>
                                        <p:tgtEl>
                                          <p:spTgt spid="313353"/>
                                        </p:tgtEl>
                                      </p:cBhvr>
                                    </p:animEffect>
                                    <p:set>
                                      <p:cBhvr>
                                        <p:cTn id="27" dur="1" fill="hold">
                                          <p:stCondLst>
                                            <p:cond delay="499"/>
                                          </p:stCondLst>
                                        </p:cTn>
                                        <p:tgtEl>
                                          <p:spTgt spid="3133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53" grpId="0" animBg="1"/>
      <p:bldP spid="313354" grpId="0" animBg="1"/>
      <p:bldP spid="313356" grpId="0" animBg="1"/>
      <p:bldP spid="313357" grpId="0" animBg="1"/>
      <p:bldP spid="31335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a:extLst>
              <a:ext uri="{FF2B5EF4-FFF2-40B4-BE49-F238E27FC236}">
                <a16:creationId xmlns:a16="http://schemas.microsoft.com/office/drawing/2014/main" id="{45865B82-666F-E24C-8468-F85D01B2D77F}"/>
              </a:ext>
            </a:extLst>
          </p:cNvPr>
          <p:cNvSpPr>
            <a:spLocks noGrp="1" noChangeArrowheads="1"/>
          </p:cNvSpPr>
          <p:nvPr>
            <p:ph type="title"/>
          </p:nvPr>
        </p:nvSpPr>
        <p:spPr/>
        <p:txBody>
          <a:bodyPr/>
          <a:lstStyle/>
          <a:p>
            <a:pPr eaLnBrk="1" hangingPunct="1"/>
            <a:r>
              <a:rPr lang="en-US" altLang="en-US" dirty="0"/>
              <a:t>Delay Definitions</a:t>
            </a:r>
          </a:p>
        </p:txBody>
      </p:sp>
      <p:sp>
        <p:nvSpPr>
          <p:cNvPr id="330755" name="Rectangle 3">
            <a:extLst>
              <a:ext uri="{FF2B5EF4-FFF2-40B4-BE49-F238E27FC236}">
                <a16:creationId xmlns:a16="http://schemas.microsoft.com/office/drawing/2014/main" id="{E744FE36-6EBB-A144-82D7-961B5908F124}"/>
              </a:ext>
            </a:extLst>
          </p:cNvPr>
          <p:cNvSpPr>
            <a:spLocks noGrp="1" noChangeArrowheads="1"/>
          </p:cNvSpPr>
          <p:nvPr>
            <p:ph type="body" idx="1"/>
          </p:nvPr>
        </p:nvSpPr>
        <p:spPr>
          <a:xfrm>
            <a:off x="2209800" y="1524000"/>
            <a:ext cx="4114800" cy="4572000"/>
          </a:xfrm>
        </p:spPr>
        <p:txBody>
          <a:bodyPr/>
          <a:lstStyle/>
          <a:p>
            <a:pPr eaLnBrk="1" hangingPunct="1">
              <a:lnSpc>
                <a:spcPct val="90000"/>
              </a:lnSpc>
            </a:pPr>
            <a:r>
              <a:rPr lang="en-US" altLang="en-US" sz="2000" b="1" dirty="0"/>
              <a:t>t</a:t>
            </a:r>
            <a:r>
              <a:rPr lang="en-US" altLang="en-US" sz="2000" b="1" baseline="-25000" dirty="0"/>
              <a:t>pdr</a:t>
            </a:r>
            <a:r>
              <a:rPr lang="en-US" altLang="en-US" sz="2000" dirty="0"/>
              <a:t>: </a:t>
            </a:r>
            <a:r>
              <a:rPr lang="en-US" altLang="en-US" sz="2000" i="1" dirty="0"/>
              <a:t>rising propagation delay</a:t>
            </a:r>
          </a:p>
          <a:p>
            <a:pPr lvl="1" eaLnBrk="1" hangingPunct="1">
              <a:lnSpc>
                <a:spcPct val="90000"/>
              </a:lnSpc>
            </a:pPr>
            <a:r>
              <a:rPr lang="en-US" altLang="en-US" dirty="0"/>
              <a:t>From input to rising output crossing V</a:t>
            </a:r>
            <a:r>
              <a:rPr lang="en-US" altLang="en-US" baseline="-25000" dirty="0"/>
              <a:t>DD</a:t>
            </a:r>
            <a:r>
              <a:rPr lang="en-US" altLang="en-US" dirty="0"/>
              <a:t>/2</a:t>
            </a:r>
          </a:p>
          <a:p>
            <a:pPr eaLnBrk="1" hangingPunct="1">
              <a:lnSpc>
                <a:spcPct val="90000"/>
              </a:lnSpc>
            </a:pPr>
            <a:r>
              <a:rPr lang="en-US" altLang="en-US" sz="2000" b="1" dirty="0"/>
              <a:t>t</a:t>
            </a:r>
            <a:r>
              <a:rPr lang="en-US" altLang="en-US" sz="2000" b="1" baseline="-25000" dirty="0"/>
              <a:t>pdf</a:t>
            </a:r>
            <a:r>
              <a:rPr lang="en-US" altLang="en-US" sz="2000" dirty="0"/>
              <a:t>: </a:t>
            </a:r>
            <a:r>
              <a:rPr lang="en-US" altLang="en-US" sz="2000" i="1" dirty="0"/>
              <a:t>falling propagation delay</a:t>
            </a:r>
          </a:p>
          <a:p>
            <a:pPr lvl="1" eaLnBrk="1" hangingPunct="1">
              <a:lnSpc>
                <a:spcPct val="90000"/>
              </a:lnSpc>
            </a:pPr>
            <a:r>
              <a:rPr lang="en-US" altLang="en-US" dirty="0"/>
              <a:t>From input to falling output crossing V</a:t>
            </a:r>
            <a:r>
              <a:rPr lang="en-US" altLang="en-US" baseline="-25000" dirty="0"/>
              <a:t>DD</a:t>
            </a:r>
            <a:r>
              <a:rPr lang="en-US" altLang="en-US" dirty="0"/>
              <a:t>/2</a:t>
            </a:r>
          </a:p>
          <a:p>
            <a:pPr eaLnBrk="1" hangingPunct="1">
              <a:lnSpc>
                <a:spcPct val="90000"/>
              </a:lnSpc>
            </a:pPr>
            <a:r>
              <a:rPr lang="en-US" altLang="en-US" sz="2000" b="1" dirty="0"/>
              <a:t>t</a:t>
            </a:r>
            <a:r>
              <a:rPr lang="en-US" altLang="en-US" sz="2000" b="1" baseline="-25000" dirty="0"/>
              <a:t>pd</a:t>
            </a:r>
            <a:r>
              <a:rPr lang="en-US" altLang="en-US" sz="2000" dirty="0"/>
              <a:t>: </a:t>
            </a:r>
            <a:r>
              <a:rPr lang="en-US" altLang="en-US" sz="2000" i="1" dirty="0"/>
              <a:t>average propagation delay</a:t>
            </a:r>
          </a:p>
          <a:p>
            <a:pPr lvl="1" eaLnBrk="1" hangingPunct="1">
              <a:lnSpc>
                <a:spcPct val="90000"/>
              </a:lnSpc>
            </a:pPr>
            <a:r>
              <a:rPr lang="en-US" altLang="en-US" dirty="0"/>
              <a:t>t</a:t>
            </a:r>
            <a:r>
              <a:rPr lang="en-US" altLang="en-US" baseline="-25000" dirty="0"/>
              <a:t>pd</a:t>
            </a:r>
            <a:r>
              <a:rPr lang="en-US" altLang="en-US" dirty="0"/>
              <a:t> = (t</a:t>
            </a:r>
            <a:r>
              <a:rPr lang="en-US" altLang="en-US" baseline="-25000" dirty="0"/>
              <a:t>pdr</a:t>
            </a:r>
            <a:r>
              <a:rPr lang="en-US" altLang="en-US" dirty="0"/>
              <a:t> + t</a:t>
            </a:r>
            <a:r>
              <a:rPr lang="en-US" altLang="en-US" baseline="-25000" dirty="0"/>
              <a:t>pdf</a:t>
            </a:r>
            <a:r>
              <a:rPr lang="en-US" altLang="en-US" dirty="0"/>
              <a:t>)/2</a:t>
            </a:r>
          </a:p>
          <a:p>
            <a:pPr eaLnBrk="1" hangingPunct="1">
              <a:lnSpc>
                <a:spcPct val="90000"/>
              </a:lnSpc>
            </a:pPr>
            <a:r>
              <a:rPr lang="en-US" altLang="en-US" sz="2000" b="1" dirty="0"/>
              <a:t>t</a:t>
            </a:r>
            <a:r>
              <a:rPr lang="en-US" altLang="en-US" sz="2000" b="1" baseline="-25000" dirty="0"/>
              <a:t>r</a:t>
            </a:r>
            <a:r>
              <a:rPr lang="en-US" altLang="en-US" sz="2000" dirty="0"/>
              <a:t>: </a:t>
            </a:r>
            <a:r>
              <a:rPr lang="en-US" altLang="en-US" sz="2000" i="1" dirty="0"/>
              <a:t>rise time</a:t>
            </a:r>
          </a:p>
          <a:p>
            <a:pPr lvl="1" eaLnBrk="1" hangingPunct="1">
              <a:lnSpc>
                <a:spcPct val="90000"/>
              </a:lnSpc>
            </a:pPr>
            <a:r>
              <a:rPr lang="en-US" altLang="en-US" dirty="0"/>
              <a:t>From output crossing 0.2 V</a:t>
            </a:r>
            <a:r>
              <a:rPr lang="en-US" altLang="en-US" baseline="-25000" dirty="0"/>
              <a:t>DD</a:t>
            </a:r>
            <a:r>
              <a:rPr lang="en-US" altLang="en-US" dirty="0"/>
              <a:t> to 0.8 V</a:t>
            </a:r>
            <a:r>
              <a:rPr lang="en-US" altLang="en-US" baseline="-25000" dirty="0"/>
              <a:t>DD</a:t>
            </a:r>
            <a:endParaRPr lang="en-US" altLang="en-US" dirty="0"/>
          </a:p>
          <a:p>
            <a:pPr eaLnBrk="1" hangingPunct="1">
              <a:lnSpc>
                <a:spcPct val="90000"/>
              </a:lnSpc>
            </a:pPr>
            <a:r>
              <a:rPr lang="en-US" altLang="en-US" sz="2000" b="1" dirty="0"/>
              <a:t>t</a:t>
            </a:r>
            <a:r>
              <a:rPr lang="en-US" altLang="en-US" sz="2000" b="1" baseline="-25000" dirty="0"/>
              <a:t>f</a:t>
            </a:r>
            <a:r>
              <a:rPr lang="en-US" altLang="en-US" sz="2000" dirty="0"/>
              <a:t>: </a:t>
            </a:r>
            <a:r>
              <a:rPr lang="en-US" altLang="en-US" sz="2000" i="1" dirty="0"/>
              <a:t>fall time</a:t>
            </a:r>
          </a:p>
          <a:p>
            <a:pPr lvl="1" eaLnBrk="1" hangingPunct="1">
              <a:lnSpc>
                <a:spcPct val="90000"/>
              </a:lnSpc>
            </a:pPr>
            <a:r>
              <a:rPr lang="en-US" altLang="en-US" dirty="0"/>
              <a:t>From output crossing 0.8 V</a:t>
            </a:r>
            <a:r>
              <a:rPr lang="en-US" altLang="en-US" baseline="-25000" dirty="0"/>
              <a:t>DD</a:t>
            </a:r>
            <a:r>
              <a:rPr lang="en-US" altLang="en-US" dirty="0"/>
              <a:t> to 0.2 V</a:t>
            </a:r>
            <a:r>
              <a:rPr lang="en-US" altLang="en-US" baseline="-25000" dirty="0"/>
              <a:t>DD</a:t>
            </a:r>
            <a:endParaRPr lang="en-US" altLang="en-US" dirty="0"/>
          </a:p>
        </p:txBody>
      </p:sp>
      <p:pic>
        <p:nvPicPr>
          <p:cNvPr id="56325" name="Picture 4">
            <a:extLst>
              <a:ext uri="{FF2B5EF4-FFF2-40B4-BE49-F238E27FC236}">
                <a16:creationId xmlns:a16="http://schemas.microsoft.com/office/drawing/2014/main" id="{21BCA75A-5415-224D-A241-5ACB40B12D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9988" y="1600201"/>
            <a:ext cx="3884612" cy="346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2817552"/>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30755">
                                            <p:txEl>
                                              <p:pRg st="0" end="0"/>
                                            </p:txEl>
                                          </p:spTgt>
                                        </p:tgtEl>
                                        <p:attrNameLst>
                                          <p:attrName>style.visibility</p:attrName>
                                        </p:attrNameLst>
                                      </p:cBhvr>
                                      <p:to>
                                        <p:strVal val="visible"/>
                                      </p:to>
                                    </p:set>
                                    <p:anim calcmode="lin" valueType="num">
                                      <p:cBhvr additive="base">
                                        <p:cTn id="7" dur="500" fill="hold"/>
                                        <p:tgtEl>
                                          <p:spTgt spid="3307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075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30755">
                                            <p:txEl>
                                              <p:pRg st="1" end="1"/>
                                            </p:txEl>
                                          </p:spTgt>
                                        </p:tgtEl>
                                        <p:attrNameLst>
                                          <p:attrName>style.visibility</p:attrName>
                                        </p:attrNameLst>
                                      </p:cBhvr>
                                      <p:to>
                                        <p:strVal val="visible"/>
                                      </p:to>
                                    </p:set>
                                    <p:anim calcmode="lin" valueType="num">
                                      <p:cBhvr additive="base">
                                        <p:cTn id="11" dur="500" fill="hold"/>
                                        <p:tgtEl>
                                          <p:spTgt spid="33075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307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30755">
                                            <p:txEl>
                                              <p:pRg st="2" end="2"/>
                                            </p:txEl>
                                          </p:spTgt>
                                        </p:tgtEl>
                                        <p:attrNameLst>
                                          <p:attrName>style.visibility</p:attrName>
                                        </p:attrNameLst>
                                      </p:cBhvr>
                                      <p:to>
                                        <p:strVal val="visible"/>
                                      </p:to>
                                    </p:set>
                                    <p:anim calcmode="lin" valueType="num">
                                      <p:cBhvr additive="base">
                                        <p:cTn id="17" dur="500" fill="hold"/>
                                        <p:tgtEl>
                                          <p:spTgt spid="33075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3075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30755">
                                            <p:txEl>
                                              <p:pRg st="3" end="3"/>
                                            </p:txEl>
                                          </p:spTgt>
                                        </p:tgtEl>
                                        <p:attrNameLst>
                                          <p:attrName>style.visibility</p:attrName>
                                        </p:attrNameLst>
                                      </p:cBhvr>
                                      <p:to>
                                        <p:strVal val="visible"/>
                                      </p:to>
                                    </p:set>
                                    <p:anim calcmode="lin" valueType="num">
                                      <p:cBhvr additive="base">
                                        <p:cTn id="21" dur="500" fill="hold"/>
                                        <p:tgtEl>
                                          <p:spTgt spid="33075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3075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330755">
                                            <p:txEl>
                                              <p:pRg st="4" end="4"/>
                                            </p:txEl>
                                          </p:spTgt>
                                        </p:tgtEl>
                                        <p:attrNameLst>
                                          <p:attrName>style.visibility</p:attrName>
                                        </p:attrNameLst>
                                      </p:cBhvr>
                                      <p:to>
                                        <p:strVal val="visible"/>
                                      </p:to>
                                    </p:set>
                                    <p:anim calcmode="lin" valueType="num">
                                      <p:cBhvr additive="base">
                                        <p:cTn id="27" dur="500" fill="hold"/>
                                        <p:tgtEl>
                                          <p:spTgt spid="33075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30755">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30755">
                                            <p:txEl>
                                              <p:pRg st="5" end="5"/>
                                            </p:txEl>
                                          </p:spTgt>
                                        </p:tgtEl>
                                        <p:attrNameLst>
                                          <p:attrName>style.visibility</p:attrName>
                                        </p:attrNameLst>
                                      </p:cBhvr>
                                      <p:to>
                                        <p:strVal val="visible"/>
                                      </p:to>
                                    </p:set>
                                    <p:anim calcmode="lin" valueType="num">
                                      <p:cBhvr additive="base">
                                        <p:cTn id="31" dur="500" fill="hold"/>
                                        <p:tgtEl>
                                          <p:spTgt spid="33075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3075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30755">
                                            <p:txEl>
                                              <p:pRg st="6" end="6"/>
                                            </p:txEl>
                                          </p:spTgt>
                                        </p:tgtEl>
                                        <p:attrNameLst>
                                          <p:attrName>style.visibility</p:attrName>
                                        </p:attrNameLst>
                                      </p:cBhvr>
                                      <p:to>
                                        <p:strVal val="visible"/>
                                      </p:to>
                                    </p:set>
                                    <p:anim calcmode="lin" valueType="num">
                                      <p:cBhvr additive="base">
                                        <p:cTn id="37" dur="500" fill="hold"/>
                                        <p:tgtEl>
                                          <p:spTgt spid="33075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30755">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30755">
                                            <p:txEl>
                                              <p:pRg st="7" end="7"/>
                                            </p:txEl>
                                          </p:spTgt>
                                        </p:tgtEl>
                                        <p:attrNameLst>
                                          <p:attrName>style.visibility</p:attrName>
                                        </p:attrNameLst>
                                      </p:cBhvr>
                                      <p:to>
                                        <p:strVal val="visible"/>
                                      </p:to>
                                    </p:set>
                                    <p:anim calcmode="lin" valueType="num">
                                      <p:cBhvr additive="base">
                                        <p:cTn id="41" dur="500" fill="hold"/>
                                        <p:tgtEl>
                                          <p:spTgt spid="330755">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3075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330755">
                                            <p:txEl>
                                              <p:pRg st="8" end="8"/>
                                            </p:txEl>
                                          </p:spTgt>
                                        </p:tgtEl>
                                        <p:attrNameLst>
                                          <p:attrName>style.visibility</p:attrName>
                                        </p:attrNameLst>
                                      </p:cBhvr>
                                      <p:to>
                                        <p:strVal val="visible"/>
                                      </p:to>
                                    </p:set>
                                    <p:anim calcmode="lin" valueType="num">
                                      <p:cBhvr additive="base">
                                        <p:cTn id="47" dur="500" fill="hold"/>
                                        <p:tgtEl>
                                          <p:spTgt spid="330755">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30755">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30755">
                                            <p:txEl>
                                              <p:pRg st="9" end="9"/>
                                            </p:txEl>
                                          </p:spTgt>
                                        </p:tgtEl>
                                        <p:attrNameLst>
                                          <p:attrName>style.visibility</p:attrName>
                                        </p:attrNameLst>
                                      </p:cBhvr>
                                      <p:to>
                                        <p:strVal val="visible"/>
                                      </p:to>
                                    </p:set>
                                    <p:anim calcmode="lin" valueType="num">
                                      <p:cBhvr additive="base">
                                        <p:cTn id="51" dur="500" fill="hold"/>
                                        <p:tgtEl>
                                          <p:spTgt spid="330755">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3075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a:extLst>
              <a:ext uri="{FF2B5EF4-FFF2-40B4-BE49-F238E27FC236}">
                <a16:creationId xmlns:a16="http://schemas.microsoft.com/office/drawing/2014/main" id="{249615C0-515C-134D-A639-01862986F36B}"/>
              </a:ext>
            </a:extLst>
          </p:cNvPr>
          <p:cNvSpPr>
            <a:spLocks noGrp="1" noChangeArrowheads="1"/>
          </p:cNvSpPr>
          <p:nvPr>
            <p:ph type="title"/>
          </p:nvPr>
        </p:nvSpPr>
        <p:spPr/>
        <p:txBody>
          <a:bodyPr/>
          <a:lstStyle/>
          <a:p>
            <a:pPr eaLnBrk="1" hangingPunct="1"/>
            <a:r>
              <a:rPr lang="en-US" altLang="en-US" dirty="0"/>
              <a:t>Delay Definitions</a:t>
            </a:r>
          </a:p>
        </p:txBody>
      </p:sp>
      <p:sp>
        <p:nvSpPr>
          <p:cNvPr id="58372" name="Rectangle 3">
            <a:extLst>
              <a:ext uri="{FF2B5EF4-FFF2-40B4-BE49-F238E27FC236}">
                <a16:creationId xmlns:a16="http://schemas.microsoft.com/office/drawing/2014/main" id="{0D91F55A-74F3-AF40-961C-9B8662C8FD56}"/>
              </a:ext>
            </a:extLst>
          </p:cNvPr>
          <p:cNvSpPr>
            <a:spLocks noGrp="1" noChangeArrowheads="1"/>
          </p:cNvSpPr>
          <p:nvPr>
            <p:ph type="body" idx="1"/>
          </p:nvPr>
        </p:nvSpPr>
        <p:spPr/>
        <p:txBody>
          <a:bodyPr/>
          <a:lstStyle/>
          <a:p>
            <a:pPr eaLnBrk="1" hangingPunct="1"/>
            <a:r>
              <a:rPr lang="en-US" altLang="en-US" b="1" dirty="0"/>
              <a:t>t</a:t>
            </a:r>
            <a:r>
              <a:rPr lang="en-US" altLang="en-US" b="1" baseline="-25000" dirty="0"/>
              <a:t>cdr</a:t>
            </a:r>
            <a:r>
              <a:rPr lang="en-US" altLang="en-US" dirty="0"/>
              <a:t>: </a:t>
            </a:r>
            <a:r>
              <a:rPr lang="en-US" altLang="en-US" i="1" dirty="0"/>
              <a:t>rising contamination delay</a:t>
            </a:r>
          </a:p>
          <a:p>
            <a:pPr lvl="1" eaLnBrk="1" hangingPunct="1"/>
            <a:r>
              <a:rPr lang="en-US" altLang="en-US" dirty="0"/>
              <a:t>From input to rising output crossing V</a:t>
            </a:r>
            <a:r>
              <a:rPr lang="en-US" altLang="en-US" baseline="-25000" dirty="0"/>
              <a:t>DD</a:t>
            </a:r>
            <a:r>
              <a:rPr lang="en-US" altLang="en-US" dirty="0"/>
              <a:t>/2</a:t>
            </a:r>
          </a:p>
          <a:p>
            <a:pPr eaLnBrk="1" hangingPunct="1"/>
            <a:r>
              <a:rPr lang="en-US" altLang="en-US" b="1" dirty="0"/>
              <a:t>t</a:t>
            </a:r>
            <a:r>
              <a:rPr lang="en-US" altLang="en-US" b="1" baseline="-25000" dirty="0"/>
              <a:t>cdf</a:t>
            </a:r>
            <a:r>
              <a:rPr lang="en-US" altLang="en-US" dirty="0"/>
              <a:t>: </a:t>
            </a:r>
            <a:r>
              <a:rPr lang="en-US" altLang="en-US" i="1" dirty="0"/>
              <a:t>falling contamination delay</a:t>
            </a:r>
          </a:p>
          <a:p>
            <a:pPr lvl="1" eaLnBrk="1" hangingPunct="1"/>
            <a:r>
              <a:rPr lang="en-US" altLang="en-US" dirty="0"/>
              <a:t>From input to falling output crossing V</a:t>
            </a:r>
            <a:r>
              <a:rPr lang="en-US" altLang="en-US" baseline="-25000" dirty="0"/>
              <a:t>DD</a:t>
            </a:r>
            <a:r>
              <a:rPr lang="en-US" altLang="en-US" dirty="0"/>
              <a:t>/2</a:t>
            </a:r>
          </a:p>
          <a:p>
            <a:pPr eaLnBrk="1" hangingPunct="1"/>
            <a:r>
              <a:rPr lang="en-US" altLang="en-US" b="1" dirty="0"/>
              <a:t>t</a:t>
            </a:r>
            <a:r>
              <a:rPr lang="en-US" altLang="en-US" b="1" baseline="-25000" dirty="0"/>
              <a:t>cd</a:t>
            </a:r>
            <a:r>
              <a:rPr lang="en-US" altLang="en-US" dirty="0"/>
              <a:t>: </a:t>
            </a:r>
            <a:r>
              <a:rPr lang="en-US" altLang="en-US" i="1" dirty="0"/>
              <a:t>average contamination delay</a:t>
            </a:r>
          </a:p>
          <a:p>
            <a:pPr lvl="1" eaLnBrk="1" hangingPunct="1"/>
            <a:r>
              <a:rPr lang="en-US" altLang="en-US" dirty="0"/>
              <a:t>t</a:t>
            </a:r>
            <a:r>
              <a:rPr lang="en-US" altLang="en-US" baseline="-25000" dirty="0"/>
              <a:t>pd</a:t>
            </a:r>
            <a:r>
              <a:rPr lang="en-US" altLang="en-US" dirty="0"/>
              <a:t> = (t</a:t>
            </a:r>
            <a:r>
              <a:rPr lang="en-US" altLang="en-US" baseline="-25000" dirty="0"/>
              <a:t>cdr</a:t>
            </a:r>
            <a:r>
              <a:rPr lang="en-US" altLang="en-US" dirty="0"/>
              <a:t> + t</a:t>
            </a:r>
            <a:r>
              <a:rPr lang="en-US" altLang="en-US" baseline="-25000" dirty="0"/>
              <a:t>cdf</a:t>
            </a:r>
            <a:r>
              <a:rPr lang="en-US" altLang="en-US" dirty="0"/>
              <a:t>)/2</a:t>
            </a:r>
          </a:p>
        </p:txBody>
      </p:sp>
    </p:spTree>
    <p:extLst>
      <p:ext uri="{BB962C8B-B14F-4D97-AF65-F5344CB8AC3E}">
        <p14:creationId xmlns:p14="http://schemas.microsoft.com/office/powerpoint/2010/main" val="1468381749"/>
      </p:ext>
    </p:extLst>
  </p:cSld>
  <p:clrMapOvr>
    <a:masterClrMapping/>
  </p:clrMapOvr>
  <p:transition>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a:extLst>
              <a:ext uri="{FF2B5EF4-FFF2-40B4-BE49-F238E27FC236}">
                <a16:creationId xmlns:a16="http://schemas.microsoft.com/office/drawing/2014/main" id="{A026F9A8-D559-3143-8846-19F7EBED75B3}"/>
              </a:ext>
            </a:extLst>
          </p:cNvPr>
          <p:cNvSpPr>
            <a:spLocks noGrp="1" noChangeArrowheads="1"/>
          </p:cNvSpPr>
          <p:nvPr>
            <p:ph type="title"/>
          </p:nvPr>
        </p:nvSpPr>
        <p:spPr/>
        <p:txBody>
          <a:bodyPr/>
          <a:lstStyle/>
          <a:p>
            <a:pPr eaLnBrk="1" hangingPunct="1"/>
            <a:r>
              <a:rPr lang="en-US" altLang="en-US" dirty="0"/>
              <a:t>Simulated Inverter Delay</a:t>
            </a:r>
          </a:p>
        </p:txBody>
      </p:sp>
      <p:sp>
        <p:nvSpPr>
          <p:cNvPr id="60420" name="Rectangle 3">
            <a:extLst>
              <a:ext uri="{FF2B5EF4-FFF2-40B4-BE49-F238E27FC236}">
                <a16:creationId xmlns:a16="http://schemas.microsoft.com/office/drawing/2014/main" id="{401F7590-CBF9-B242-8A83-2CE01317F525}"/>
              </a:ext>
            </a:extLst>
          </p:cNvPr>
          <p:cNvSpPr>
            <a:spLocks noGrp="1" noChangeArrowheads="1"/>
          </p:cNvSpPr>
          <p:nvPr>
            <p:ph type="body" idx="1"/>
          </p:nvPr>
        </p:nvSpPr>
        <p:spPr/>
        <p:txBody>
          <a:bodyPr/>
          <a:lstStyle/>
          <a:p>
            <a:pPr eaLnBrk="1" hangingPunct="1"/>
            <a:r>
              <a:rPr lang="en-US" altLang="en-US" dirty="0"/>
              <a:t>Solving differential equations by hand is too hard</a:t>
            </a:r>
          </a:p>
          <a:p>
            <a:pPr eaLnBrk="1" hangingPunct="1"/>
            <a:r>
              <a:rPr lang="en-US" altLang="en-US" dirty="0"/>
              <a:t>SPICE simulator solves the equations numerically</a:t>
            </a:r>
          </a:p>
          <a:p>
            <a:pPr lvl="1" eaLnBrk="1" hangingPunct="1"/>
            <a:r>
              <a:rPr lang="en-US" altLang="en-US" dirty="0"/>
              <a:t>Uses more accurate I-V models too!</a:t>
            </a:r>
          </a:p>
          <a:p>
            <a:pPr eaLnBrk="1" hangingPunct="1"/>
            <a:r>
              <a:rPr lang="en-US" altLang="en-US" dirty="0"/>
              <a:t>But simulations take time to write, may hide insight</a:t>
            </a:r>
          </a:p>
        </p:txBody>
      </p:sp>
      <p:graphicFrame>
        <p:nvGraphicFramePr>
          <p:cNvPr id="60421" name="Object 6">
            <a:extLst>
              <a:ext uri="{FF2B5EF4-FFF2-40B4-BE49-F238E27FC236}">
                <a16:creationId xmlns:a16="http://schemas.microsoft.com/office/drawing/2014/main" id="{4C308845-0B91-144F-820A-0D54A066043E}"/>
              </a:ext>
            </a:extLst>
          </p:cNvPr>
          <p:cNvGraphicFramePr>
            <a:graphicFrameLocks noChangeAspect="1"/>
          </p:cNvGraphicFramePr>
          <p:nvPr/>
        </p:nvGraphicFramePr>
        <p:xfrm>
          <a:off x="3657600" y="3276600"/>
          <a:ext cx="3657600" cy="2927350"/>
        </p:xfrm>
        <a:graphic>
          <a:graphicData uri="http://schemas.openxmlformats.org/presentationml/2006/ole">
            <mc:AlternateContent xmlns:mc="http://schemas.openxmlformats.org/markup-compatibility/2006">
              <mc:Choice xmlns:v="urn:schemas-microsoft-com:vml" Requires="v">
                <p:oleObj spid="_x0000_s16386" name="VISIO" r:id="rId4" imgW="14414500" imgH="11518900" progId="Visio.Drawing.6">
                  <p:embed/>
                </p:oleObj>
              </mc:Choice>
              <mc:Fallback>
                <p:oleObj name="VISIO" r:id="rId4" imgW="14414500" imgH="11518900" progId="Visio.Drawing.6">
                  <p:embed/>
                  <p:pic>
                    <p:nvPicPr>
                      <p:cNvPr id="60421" name="Object 6">
                        <a:extLst>
                          <a:ext uri="{FF2B5EF4-FFF2-40B4-BE49-F238E27FC236}">
                            <a16:creationId xmlns:a16="http://schemas.microsoft.com/office/drawing/2014/main" id="{4C308845-0B91-144F-820A-0D54A06604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276600"/>
                        <a:ext cx="3657600" cy="292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273167699"/>
      </p:ext>
    </p:extLst>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a:extLst>
              <a:ext uri="{FF2B5EF4-FFF2-40B4-BE49-F238E27FC236}">
                <a16:creationId xmlns:a16="http://schemas.microsoft.com/office/drawing/2014/main" id="{8F0750AE-7C16-2F4A-ADB6-768A3989CED0}"/>
              </a:ext>
            </a:extLst>
          </p:cNvPr>
          <p:cNvSpPr>
            <a:spLocks noGrp="1" noChangeArrowheads="1"/>
          </p:cNvSpPr>
          <p:nvPr>
            <p:ph type="title"/>
          </p:nvPr>
        </p:nvSpPr>
        <p:spPr/>
        <p:txBody>
          <a:bodyPr/>
          <a:lstStyle/>
          <a:p>
            <a:pPr eaLnBrk="1" hangingPunct="1"/>
            <a:r>
              <a:rPr lang="en-US" altLang="en-US" dirty="0"/>
              <a:t>Delay Estimation</a:t>
            </a:r>
          </a:p>
        </p:txBody>
      </p:sp>
      <p:sp>
        <p:nvSpPr>
          <p:cNvPr id="62468" name="Rectangle 3">
            <a:extLst>
              <a:ext uri="{FF2B5EF4-FFF2-40B4-BE49-F238E27FC236}">
                <a16:creationId xmlns:a16="http://schemas.microsoft.com/office/drawing/2014/main" id="{24F122ED-A94B-3843-B26A-86003324B584}"/>
              </a:ext>
            </a:extLst>
          </p:cNvPr>
          <p:cNvSpPr>
            <a:spLocks noGrp="1" noChangeArrowheads="1"/>
          </p:cNvSpPr>
          <p:nvPr>
            <p:ph type="body" idx="1"/>
          </p:nvPr>
        </p:nvSpPr>
        <p:spPr/>
        <p:txBody>
          <a:bodyPr/>
          <a:lstStyle/>
          <a:p>
            <a:pPr eaLnBrk="1" hangingPunct="1">
              <a:lnSpc>
                <a:spcPct val="90000"/>
              </a:lnSpc>
            </a:pPr>
            <a:r>
              <a:rPr lang="en-US" altLang="en-US" dirty="0">
                <a:solidFill>
                  <a:srgbClr val="000000"/>
                </a:solidFill>
              </a:rPr>
              <a:t>We would like to be able to easily estimate delay</a:t>
            </a:r>
          </a:p>
          <a:p>
            <a:pPr lvl="1" eaLnBrk="1" hangingPunct="1">
              <a:lnSpc>
                <a:spcPct val="90000"/>
              </a:lnSpc>
            </a:pPr>
            <a:r>
              <a:rPr lang="en-US" altLang="en-US" dirty="0">
                <a:solidFill>
                  <a:srgbClr val="000000"/>
                </a:solidFill>
              </a:rPr>
              <a:t>Not as accurate as simulation</a:t>
            </a:r>
          </a:p>
          <a:p>
            <a:pPr lvl="1" eaLnBrk="1" hangingPunct="1">
              <a:lnSpc>
                <a:spcPct val="90000"/>
              </a:lnSpc>
            </a:pPr>
            <a:r>
              <a:rPr lang="en-US" altLang="en-US" dirty="0">
                <a:solidFill>
                  <a:srgbClr val="000000"/>
                </a:solidFill>
              </a:rPr>
              <a:t>But easier to ask “</a:t>
            </a:r>
            <a:r>
              <a:rPr lang="en-US" altLang="ja-JP" dirty="0">
                <a:solidFill>
                  <a:srgbClr val="000000"/>
                </a:solidFill>
              </a:rPr>
              <a:t>What if?”</a:t>
            </a:r>
          </a:p>
          <a:p>
            <a:pPr eaLnBrk="1" hangingPunct="1">
              <a:lnSpc>
                <a:spcPct val="90000"/>
              </a:lnSpc>
            </a:pPr>
            <a:r>
              <a:rPr lang="en-US" altLang="en-US" dirty="0">
                <a:solidFill>
                  <a:srgbClr val="000000"/>
                </a:solidFill>
              </a:rPr>
              <a:t>The step response usually looks like a 1st order RC response with a decaying exponential.</a:t>
            </a:r>
          </a:p>
          <a:p>
            <a:pPr eaLnBrk="1" hangingPunct="1">
              <a:lnSpc>
                <a:spcPct val="90000"/>
              </a:lnSpc>
            </a:pPr>
            <a:r>
              <a:rPr lang="en-US" altLang="en-US" dirty="0">
                <a:solidFill>
                  <a:srgbClr val="000000"/>
                </a:solidFill>
              </a:rPr>
              <a:t>Use RC delay models to estimate delay</a:t>
            </a:r>
          </a:p>
          <a:p>
            <a:pPr lvl="1" eaLnBrk="1" hangingPunct="1">
              <a:lnSpc>
                <a:spcPct val="90000"/>
              </a:lnSpc>
            </a:pPr>
            <a:r>
              <a:rPr lang="en-US" altLang="en-US" dirty="0">
                <a:solidFill>
                  <a:srgbClr val="000000"/>
                </a:solidFill>
              </a:rPr>
              <a:t>C = total capacitance on output node</a:t>
            </a:r>
          </a:p>
          <a:p>
            <a:pPr lvl="1" eaLnBrk="1" hangingPunct="1">
              <a:lnSpc>
                <a:spcPct val="90000"/>
              </a:lnSpc>
            </a:pPr>
            <a:r>
              <a:rPr lang="en-US" altLang="en-US" dirty="0">
                <a:solidFill>
                  <a:srgbClr val="000000"/>
                </a:solidFill>
              </a:rPr>
              <a:t>Use </a:t>
            </a:r>
            <a:r>
              <a:rPr lang="en-US" altLang="en-US" i="1" dirty="0">
                <a:solidFill>
                  <a:srgbClr val="000000"/>
                </a:solidFill>
              </a:rPr>
              <a:t>effective resistance</a:t>
            </a:r>
            <a:r>
              <a:rPr lang="en-US" altLang="en-US" dirty="0">
                <a:solidFill>
                  <a:srgbClr val="000000"/>
                </a:solidFill>
              </a:rPr>
              <a:t> R</a:t>
            </a:r>
          </a:p>
          <a:p>
            <a:pPr lvl="1" eaLnBrk="1" hangingPunct="1">
              <a:lnSpc>
                <a:spcPct val="90000"/>
              </a:lnSpc>
            </a:pPr>
            <a:r>
              <a:rPr lang="en-US" altLang="en-US" dirty="0">
                <a:solidFill>
                  <a:srgbClr val="000000"/>
                </a:solidFill>
              </a:rPr>
              <a:t>So that t</a:t>
            </a:r>
            <a:r>
              <a:rPr lang="en-US" altLang="en-US" baseline="-25000" dirty="0">
                <a:solidFill>
                  <a:srgbClr val="000000"/>
                </a:solidFill>
              </a:rPr>
              <a:t>pd</a:t>
            </a:r>
            <a:r>
              <a:rPr lang="en-US" altLang="en-US" dirty="0">
                <a:solidFill>
                  <a:srgbClr val="000000"/>
                </a:solidFill>
              </a:rPr>
              <a:t> = RC</a:t>
            </a:r>
          </a:p>
          <a:p>
            <a:pPr eaLnBrk="1" hangingPunct="1">
              <a:lnSpc>
                <a:spcPct val="90000"/>
              </a:lnSpc>
            </a:pPr>
            <a:r>
              <a:rPr lang="en-US" altLang="en-US" dirty="0">
                <a:solidFill>
                  <a:srgbClr val="000000"/>
                </a:solidFill>
              </a:rPr>
              <a:t>Characterize transistors by finding their effective R</a:t>
            </a:r>
          </a:p>
          <a:p>
            <a:pPr lvl="1" eaLnBrk="1" hangingPunct="1">
              <a:lnSpc>
                <a:spcPct val="90000"/>
              </a:lnSpc>
            </a:pPr>
            <a:r>
              <a:rPr lang="en-US" altLang="en-US" dirty="0">
                <a:solidFill>
                  <a:srgbClr val="000000"/>
                </a:solidFill>
              </a:rPr>
              <a:t>Depends on average current as gate switches</a:t>
            </a:r>
          </a:p>
        </p:txBody>
      </p:sp>
    </p:spTree>
    <p:extLst>
      <p:ext uri="{BB962C8B-B14F-4D97-AF65-F5344CB8AC3E}">
        <p14:creationId xmlns:p14="http://schemas.microsoft.com/office/powerpoint/2010/main" val="373941541"/>
      </p:ext>
    </p:extLst>
  </p:cSld>
  <p:clrMapOvr>
    <a:masterClrMapping/>
  </p:clrMapOvr>
  <p:transition>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a:extLst>
              <a:ext uri="{FF2B5EF4-FFF2-40B4-BE49-F238E27FC236}">
                <a16:creationId xmlns:a16="http://schemas.microsoft.com/office/drawing/2014/main" id="{F7E83181-812C-074C-BFA9-B258F2C3236C}"/>
              </a:ext>
            </a:extLst>
          </p:cNvPr>
          <p:cNvSpPr>
            <a:spLocks noGrp="1" noChangeArrowheads="1"/>
          </p:cNvSpPr>
          <p:nvPr>
            <p:ph type="title"/>
          </p:nvPr>
        </p:nvSpPr>
        <p:spPr/>
        <p:txBody>
          <a:bodyPr/>
          <a:lstStyle/>
          <a:p>
            <a:pPr eaLnBrk="1" hangingPunct="1"/>
            <a:r>
              <a:rPr lang="en-US" altLang="en-US" dirty="0"/>
              <a:t>Effective Resistance</a:t>
            </a:r>
          </a:p>
        </p:txBody>
      </p:sp>
      <p:sp>
        <p:nvSpPr>
          <p:cNvPr id="64516" name="Rectangle 3">
            <a:extLst>
              <a:ext uri="{FF2B5EF4-FFF2-40B4-BE49-F238E27FC236}">
                <a16:creationId xmlns:a16="http://schemas.microsoft.com/office/drawing/2014/main" id="{B5BFC75C-5F52-6242-8C01-2214486A0138}"/>
              </a:ext>
            </a:extLst>
          </p:cNvPr>
          <p:cNvSpPr>
            <a:spLocks noGrp="1" noChangeArrowheads="1"/>
          </p:cNvSpPr>
          <p:nvPr>
            <p:ph type="body" idx="1"/>
          </p:nvPr>
        </p:nvSpPr>
        <p:spPr/>
        <p:txBody>
          <a:bodyPr/>
          <a:lstStyle/>
          <a:p>
            <a:pPr eaLnBrk="1" hangingPunct="1"/>
            <a:r>
              <a:rPr lang="en-US" altLang="en-US" dirty="0"/>
              <a:t>Shockley models have limited value</a:t>
            </a:r>
          </a:p>
          <a:p>
            <a:pPr lvl="1" eaLnBrk="1" hangingPunct="1"/>
            <a:r>
              <a:rPr lang="en-US" altLang="en-US" dirty="0"/>
              <a:t>Not accurate enough for modern transistors</a:t>
            </a:r>
          </a:p>
          <a:p>
            <a:pPr lvl="1" eaLnBrk="1" hangingPunct="1"/>
            <a:r>
              <a:rPr lang="en-US" altLang="en-US" dirty="0"/>
              <a:t>Too complicated for much hand analysis</a:t>
            </a:r>
          </a:p>
          <a:p>
            <a:pPr eaLnBrk="1" hangingPunct="1"/>
            <a:r>
              <a:rPr lang="en-US" altLang="en-US" dirty="0"/>
              <a:t>Simplification: treat transistor as resistor</a:t>
            </a:r>
          </a:p>
          <a:p>
            <a:pPr lvl="1" eaLnBrk="1" hangingPunct="1"/>
            <a:r>
              <a:rPr lang="en-US" altLang="en-US" dirty="0"/>
              <a:t>Replace I</a:t>
            </a:r>
            <a:r>
              <a:rPr lang="en-US" altLang="en-US" baseline="-25000" dirty="0"/>
              <a:t>ds</a:t>
            </a:r>
            <a:r>
              <a:rPr lang="en-US" altLang="en-US" dirty="0"/>
              <a:t>(V</a:t>
            </a:r>
            <a:r>
              <a:rPr lang="en-US" altLang="en-US" baseline="-25000" dirty="0"/>
              <a:t>ds</a:t>
            </a:r>
            <a:r>
              <a:rPr lang="en-US" altLang="en-US" dirty="0"/>
              <a:t>, V</a:t>
            </a:r>
            <a:r>
              <a:rPr lang="en-US" altLang="en-US" baseline="-25000" dirty="0"/>
              <a:t>gs</a:t>
            </a:r>
            <a:r>
              <a:rPr lang="en-US" altLang="en-US" dirty="0"/>
              <a:t>) with effective resistance R</a:t>
            </a:r>
          </a:p>
          <a:p>
            <a:pPr lvl="2" eaLnBrk="1" hangingPunct="1"/>
            <a:r>
              <a:rPr lang="en-US" altLang="en-US" dirty="0"/>
              <a:t>I</a:t>
            </a:r>
            <a:r>
              <a:rPr lang="en-US" altLang="en-US" baseline="-25000" dirty="0"/>
              <a:t>ds</a:t>
            </a:r>
            <a:r>
              <a:rPr lang="en-US" altLang="en-US" dirty="0"/>
              <a:t> = V</a:t>
            </a:r>
            <a:r>
              <a:rPr lang="en-US" altLang="en-US" baseline="-25000" dirty="0"/>
              <a:t>ds</a:t>
            </a:r>
            <a:r>
              <a:rPr lang="en-US" altLang="en-US" dirty="0"/>
              <a:t>/R</a:t>
            </a:r>
          </a:p>
          <a:p>
            <a:pPr lvl="1" eaLnBrk="1" hangingPunct="1"/>
            <a:r>
              <a:rPr lang="en-US" altLang="en-US" dirty="0"/>
              <a:t>R averaged across switching of digital gate</a:t>
            </a:r>
          </a:p>
          <a:p>
            <a:pPr eaLnBrk="1" hangingPunct="1"/>
            <a:r>
              <a:rPr lang="en-US" altLang="en-US" dirty="0"/>
              <a:t>Too inaccurate to predict current at any given time</a:t>
            </a:r>
          </a:p>
          <a:p>
            <a:pPr lvl="1" eaLnBrk="1" hangingPunct="1"/>
            <a:r>
              <a:rPr lang="en-US" altLang="en-US" dirty="0"/>
              <a:t>But good enough to predict RC delay</a:t>
            </a:r>
          </a:p>
        </p:txBody>
      </p:sp>
    </p:spTree>
    <p:extLst>
      <p:ext uri="{BB962C8B-B14F-4D97-AF65-F5344CB8AC3E}">
        <p14:creationId xmlns:p14="http://schemas.microsoft.com/office/powerpoint/2010/main" val="2460284221"/>
      </p:ext>
    </p:extLst>
  </p:cSld>
  <p:clrMapOvr>
    <a:masterClrMapping/>
  </p:clrMapOvr>
  <p:transition>
    <p:zo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a:extLst>
              <a:ext uri="{FF2B5EF4-FFF2-40B4-BE49-F238E27FC236}">
                <a16:creationId xmlns:a16="http://schemas.microsoft.com/office/drawing/2014/main" id="{C6A96F8C-1348-1F4D-B8CA-288972648591}"/>
              </a:ext>
            </a:extLst>
          </p:cNvPr>
          <p:cNvSpPr>
            <a:spLocks noGrp="1" noChangeArrowheads="1"/>
          </p:cNvSpPr>
          <p:nvPr>
            <p:ph type="title"/>
          </p:nvPr>
        </p:nvSpPr>
        <p:spPr/>
        <p:txBody>
          <a:bodyPr/>
          <a:lstStyle/>
          <a:p>
            <a:pPr eaLnBrk="1" hangingPunct="1"/>
            <a:r>
              <a:rPr lang="en-US" altLang="en-US" dirty="0"/>
              <a:t>RC Delay Model</a:t>
            </a:r>
          </a:p>
        </p:txBody>
      </p:sp>
      <p:sp>
        <p:nvSpPr>
          <p:cNvPr id="66564" name="Rectangle 3">
            <a:extLst>
              <a:ext uri="{FF2B5EF4-FFF2-40B4-BE49-F238E27FC236}">
                <a16:creationId xmlns:a16="http://schemas.microsoft.com/office/drawing/2014/main" id="{8EE89EAF-BABE-D546-8725-F902A662CEFA}"/>
              </a:ext>
            </a:extLst>
          </p:cNvPr>
          <p:cNvSpPr>
            <a:spLocks noGrp="1" noChangeArrowheads="1"/>
          </p:cNvSpPr>
          <p:nvPr>
            <p:ph type="body" idx="1"/>
          </p:nvPr>
        </p:nvSpPr>
        <p:spPr/>
        <p:txBody>
          <a:bodyPr/>
          <a:lstStyle/>
          <a:p>
            <a:pPr eaLnBrk="1" hangingPunct="1"/>
            <a:r>
              <a:rPr lang="en-US" altLang="en-US" dirty="0"/>
              <a:t>Use equivalent circuits for MOS transistors</a:t>
            </a:r>
          </a:p>
          <a:p>
            <a:pPr lvl="1" eaLnBrk="1" hangingPunct="1"/>
            <a:r>
              <a:rPr lang="en-US" altLang="en-US" dirty="0"/>
              <a:t>Ideal switch + capacitance and ON resistance</a:t>
            </a:r>
          </a:p>
          <a:p>
            <a:pPr lvl="1" eaLnBrk="1" hangingPunct="1"/>
            <a:r>
              <a:rPr lang="en-US" altLang="en-US" dirty="0"/>
              <a:t>Unit nMOS has resistance R, capacitance C</a:t>
            </a:r>
          </a:p>
          <a:p>
            <a:pPr lvl="1" eaLnBrk="1" hangingPunct="1"/>
            <a:r>
              <a:rPr lang="en-US" altLang="en-US" dirty="0"/>
              <a:t>Unit pMOS has resistance 2R, capacitance C</a:t>
            </a:r>
          </a:p>
          <a:p>
            <a:pPr eaLnBrk="1" hangingPunct="1"/>
            <a:r>
              <a:rPr lang="en-US" altLang="en-US" dirty="0"/>
              <a:t>Capacitance proportional to width</a:t>
            </a:r>
          </a:p>
          <a:p>
            <a:pPr eaLnBrk="1" hangingPunct="1"/>
            <a:r>
              <a:rPr lang="en-US" altLang="en-US" dirty="0"/>
              <a:t>Resistance inversely proportional to width</a:t>
            </a:r>
          </a:p>
        </p:txBody>
      </p:sp>
      <p:pic>
        <p:nvPicPr>
          <p:cNvPr id="4" name="Picture 3" descr="A star in the middle of the night&#10;&#10;Description automatically generated">
            <a:extLst>
              <a:ext uri="{FF2B5EF4-FFF2-40B4-BE49-F238E27FC236}">
                <a16:creationId xmlns:a16="http://schemas.microsoft.com/office/drawing/2014/main" id="{86428F43-2299-4B95-9C5E-5B1DCE5F899B}"/>
              </a:ext>
            </a:extLst>
          </p:cNvPr>
          <p:cNvPicPr>
            <a:picLocks noChangeAspect="1"/>
          </p:cNvPicPr>
          <p:nvPr/>
        </p:nvPicPr>
        <p:blipFill>
          <a:blip r:embed="rId3"/>
          <a:stretch>
            <a:fillRect/>
          </a:stretch>
        </p:blipFill>
        <p:spPr>
          <a:xfrm>
            <a:off x="1897287" y="3533468"/>
            <a:ext cx="8573696" cy="2200582"/>
          </a:xfrm>
          <a:prstGeom prst="rect">
            <a:avLst/>
          </a:prstGeom>
        </p:spPr>
      </p:pic>
    </p:spTree>
    <p:extLst>
      <p:ext uri="{BB962C8B-B14F-4D97-AF65-F5344CB8AC3E}">
        <p14:creationId xmlns:p14="http://schemas.microsoft.com/office/powerpoint/2010/main" val="1922450654"/>
      </p:ext>
    </p:extLst>
  </p:cSld>
  <p:clrMapOvr>
    <a:masterClrMapping/>
  </p:clrMapOvr>
  <p:transition>
    <p:zo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a:extLst>
              <a:ext uri="{FF2B5EF4-FFF2-40B4-BE49-F238E27FC236}">
                <a16:creationId xmlns:a16="http://schemas.microsoft.com/office/drawing/2014/main" id="{57AF0FED-E97E-8A46-BFE8-9A0F88204CB0}"/>
              </a:ext>
            </a:extLst>
          </p:cNvPr>
          <p:cNvSpPr>
            <a:spLocks noGrp="1" noChangeArrowheads="1"/>
          </p:cNvSpPr>
          <p:nvPr>
            <p:ph type="title"/>
          </p:nvPr>
        </p:nvSpPr>
        <p:spPr/>
        <p:txBody>
          <a:bodyPr/>
          <a:lstStyle/>
          <a:p>
            <a:pPr eaLnBrk="1" hangingPunct="1"/>
            <a:r>
              <a:rPr lang="en-US" altLang="en-US" dirty="0"/>
              <a:t>RC Values</a:t>
            </a:r>
          </a:p>
        </p:txBody>
      </p:sp>
      <p:sp>
        <p:nvSpPr>
          <p:cNvPr id="68612" name="Rectangle 3">
            <a:extLst>
              <a:ext uri="{FF2B5EF4-FFF2-40B4-BE49-F238E27FC236}">
                <a16:creationId xmlns:a16="http://schemas.microsoft.com/office/drawing/2014/main" id="{8E328392-216F-1F43-878D-F3EA915192ED}"/>
              </a:ext>
            </a:extLst>
          </p:cNvPr>
          <p:cNvSpPr>
            <a:spLocks noGrp="1" noChangeArrowheads="1"/>
          </p:cNvSpPr>
          <p:nvPr>
            <p:ph type="body" idx="1"/>
          </p:nvPr>
        </p:nvSpPr>
        <p:spPr>
          <a:xfrm>
            <a:off x="733540" y="1133061"/>
            <a:ext cx="8153400" cy="4572000"/>
          </a:xfrm>
        </p:spPr>
        <p:txBody>
          <a:bodyPr/>
          <a:lstStyle/>
          <a:p>
            <a:pPr eaLnBrk="1" hangingPunct="1"/>
            <a:r>
              <a:rPr lang="en-US" altLang="en-US" dirty="0"/>
              <a:t>Capacitance</a:t>
            </a:r>
          </a:p>
          <a:p>
            <a:pPr lvl="1" eaLnBrk="1" hangingPunct="1"/>
            <a:r>
              <a:rPr lang="en-US" altLang="en-US" dirty="0"/>
              <a:t>C = C</a:t>
            </a:r>
            <a:r>
              <a:rPr lang="en-US" altLang="en-US" baseline="-25000" dirty="0"/>
              <a:t>g</a:t>
            </a:r>
            <a:r>
              <a:rPr lang="en-US" altLang="en-US" dirty="0"/>
              <a:t> = C</a:t>
            </a:r>
            <a:r>
              <a:rPr lang="en-US" altLang="en-US" baseline="-25000" dirty="0"/>
              <a:t>s</a:t>
            </a:r>
            <a:r>
              <a:rPr lang="en-US" altLang="en-US" dirty="0"/>
              <a:t> = C</a:t>
            </a:r>
            <a:r>
              <a:rPr lang="en-US" altLang="en-US" baseline="-25000" dirty="0"/>
              <a:t>d</a:t>
            </a:r>
            <a:r>
              <a:rPr lang="en-US" altLang="en-US" dirty="0"/>
              <a:t> = 2 </a:t>
            </a:r>
            <a:r>
              <a:rPr lang="en-US" altLang="en-US" dirty="0" err="1"/>
              <a:t>fF</a:t>
            </a:r>
            <a:r>
              <a:rPr lang="en-US" altLang="en-US" dirty="0"/>
              <a:t>/</a:t>
            </a:r>
            <a:r>
              <a:rPr lang="en-US" altLang="en-US" dirty="0">
                <a:latin typeface="Symbol" panose="05050102010706020507" pitchFamily="18" charset="2"/>
              </a:rPr>
              <a:t>m</a:t>
            </a:r>
            <a:r>
              <a:rPr lang="en-US" altLang="en-US" dirty="0"/>
              <a:t>m of gate width in 0.6 </a:t>
            </a:r>
            <a:r>
              <a:rPr lang="en-US" altLang="en-US" dirty="0">
                <a:latin typeface="Symbol" panose="05050102010706020507" pitchFamily="18" charset="2"/>
              </a:rPr>
              <a:t>m</a:t>
            </a:r>
            <a:r>
              <a:rPr lang="en-US" altLang="en-US" dirty="0"/>
              <a:t>m </a:t>
            </a:r>
          </a:p>
          <a:p>
            <a:pPr lvl="1" eaLnBrk="1" hangingPunct="1"/>
            <a:r>
              <a:rPr lang="en-US" altLang="en-US" dirty="0"/>
              <a:t>Gradually decline to 1 </a:t>
            </a:r>
            <a:r>
              <a:rPr lang="en-US" altLang="en-US" dirty="0" err="1"/>
              <a:t>fF</a:t>
            </a:r>
            <a:r>
              <a:rPr lang="en-US" altLang="en-US" dirty="0"/>
              <a:t>/</a:t>
            </a:r>
            <a:r>
              <a:rPr lang="en-US" altLang="en-US" dirty="0">
                <a:latin typeface="Symbol" panose="05050102010706020507" pitchFamily="18" charset="2"/>
              </a:rPr>
              <a:t>m</a:t>
            </a:r>
            <a:r>
              <a:rPr lang="en-US" altLang="en-US" dirty="0"/>
              <a:t>m in nanometer techs.</a:t>
            </a:r>
          </a:p>
          <a:p>
            <a:pPr eaLnBrk="1" hangingPunct="1"/>
            <a:r>
              <a:rPr lang="en-US" altLang="en-US" dirty="0"/>
              <a:t>Resistance</a:t>
            </a:r>
          </a:p>
          <a:p>
            <a:pPr lvl="1" eaLnBrk="1" hangingPunct="1"/>
            <a:r>
              <a:rPr lang="en-US" altLang="en-US" dirty="0"/>
              <a:t>R ≈ 6 </a:t>
            </a:r>
            <a:r>
              <a:rPr lang="en-US" altLang="en-US" dirty="0" err="1"/>
              <a:t>kΩ</a:t>
            </a:r>
            <a:r>
              <a:rPr lang="en-US" altLang="en-US" dirty="0"/>
              <a:t>*</a:t>
            </a:r>
            <a:r>
              <a:rPr lang="en-US" altLang="en-US" dirty="0">
                <a:latin typeface="Symbol" panose="05050102010706020507" pitchFamily="18" charset="2"/>
              </a:rPr>
              <a:t>m</a:t>
            </a:r>
            <a:r>
              <a:rPr lang="en-US" altLang="en-US" dirty="0"/>
              <a:t>m in 0.6 </a:t>
            </a:r>
            <a:r>
              <a:rPr lang="en-US" altLang="en-US" dirty="0">
                <a:latin typeface="Symbol" pitchFamily="2" charset="2"/>
              </a:rPr>
              <a:t>m</a:t>
            </a:r>
            <a:r>
              <a:rPr lang="en-US" altLang="en-US" dirty="0"/>
              <a:t>m process</a:t>
            </a:r>
          </a:p>
          <a:p>
            <a:pPr lvl="1" eaLnBrk="1" hangingPunct="1"/>
            <a:r>
              <a:rPr lang="en-US" altLang="en-US" dirty="0"/>
              <a:t>Reduces with shorter channel lengths</a:t>
            </a:r>
          </a:p>
          <a:p>
            <a:pPr eaLnBrk="1" hangingPunct="1"/>
            <a:r>
              <a:rPr lang="en-US" altLang="en-US" dirty="0"/>
              <a:t>Unit transistors</a:t>
            </a:r>
          </a:p>
          <a:p>
            <a:pPr lvl="1" eaLnBrk="1" hangingPunct="1"/>
            <a:r>
              <a:rPr lang="en-US" altLang="en-US" dirty="0"/>
              <a:t>May refer to minimum contacted device (4/2 </a:t>
            </a:r>
            <a:r>
              <a:rPr lang="en-US" altLang="en-US" dirty="0">
                <a:latin typeface="Symbol" pitchFamily="2" charset="2"/>
              </a:rPr>
              <a:t>l</a:t>
            </a:r>
            <a:r>
              <a:rPr lang="en-US" altLang="en-US" dirty="0"/>
              <a:t>)</a:t>
            </a:r>
          </a:p>
          <a:p>
            <a:pPr lvl="1" eaLnBrk="1" hangingPunct="1"/>
            <a:r>
              <a:rPr lang="en-US" altLang="en-US" dirty="0"/>
              <a:t>Or maybe 1 </a:t>
            </a:r>
            <a:r>
              <a:rPr lang="en-US" altLang="en-US" dirty="0">
                <a:latin typeface="Symbol" pitchFamily="2" charset="2"/>
              </a:rPr>
              <a:t>m</a:t>
            </a:r>
            <a:r>
              <a:rPr lang="en-US" altLang="en-US" dirty="0"/>
              <a:t>m wide device</a:t>
            </a:r>
          </a:p>
          <a:p>
            <a:pPr lvl="1" eaLnBrk="1" hangingPunct="1"/>
            <a:r>
              <a:rPr lang="en-US" altLang="en-US" dirty="0"/>
              <a:t>Doesn’</a:t>
            </a:r>
            <a:r>
              <a:rPr lang="en-US" altLang="ja-JP" dirty="0"/>
              <a:t>t matter as long as you are consistent</a:t>
            </a:r>
            <a:endParaRPr lang="en-US" altLang="en-US" dirty="0"/>
          </a:p>
        </p:txBody>
      </p:sp>
    </p:spTree>
    <p:extLst>
      <p:ext uri="{BB962C8B-B14F-4D97-AF65-F5344CB8AC3E}">
        <p14:creationId xmlns:p14="http://schemas.microsoft.com/office/powerpoint/2010/main" val="4193900926"/>
      </p:ext>
    </p:extLst>
  </p:cSld>
  <p:clrMapOvr>
    <a:masterClrMapping/>
  </p:clrMapOvr>
  <p:transition>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a:extLst>
              <a:ext uri="{FF2B5EF4-FFF2-40B4-BE49-F238E27FC236}">
                <a16:creationId xmlns:a16="http://schemas.microsoft.com/office/drawing/2014/main" id="{DBD0B1E5-3ADE-6345-902B-9CFF5A82C434}"/>
              </a:ext>
            </a:extLst>
          </p:cNvPr>
          <p:cNvSpPr>
            <a:spLocks noGrp="1" noChangeArrowheads="1"/>
          </p:cNvSpPr>
          <p:nvPr>
            <p:ph type="title"/>
          </p:nvPr>
        </p:nvSpPr>
        <p:spPr/>
        <p:txBody>
          <a:bodyPr/>
          <a:lstStyle/>
          <a:p>
            <a:pPr eaLnBrk="1" hangingPunct="1"/>
            <a:r>
              <a:rPr lang="en-US" altLang="en-US" dirty="0"/>
              <a:t>Inverter Delay Estimate</a:t>
            </a:r>
          </a:p>
        </p:txBody>
      </p:sp>
      <p:sp>
        <p:nvSpPr>
          <p:cNvPr id="70660" name="Rectangle 3">
            <a:extLst>
              <a:ext uri="{FF2B5EF4-FFF2-40B4-BE49-F238E27FC236}">
                <a16:creationId xmlns:a16="http://schemas.microsoft.com/office/drawing/2014/main" id="{D605A709-4EE8-A345-BA23-36DF7EACEFC8}"/>
              </a:ext>
            </a:extLst>
          </p:cNvPr>
          <p:cNvSpPr>
            <a:spLocks noGrp="1" noChangeArrowheads="1"/>
          </p:cNvSpPr>
          <p:nvPr>
            <p:ph type="body" idx="1"/>
          </p:nvPr>
        </p:nvSpPr>
        <p:spPr/>
        <p:txBody>
          <a:bodyPr/>
          <a:lstStyle/>
          <a:p>
            <a:pPr eaLnBrk="1" hangingPunct="1"/>
            <a:r>
              <a:rPr lang="en-US" altLang="en-US" dirty="0"/>
              <a:t>Estimate the delay of a fanout-of-1 inverter</a:t>
            </a:r>
          </a:p>
        </p:txBody>
      </p:sp>
      <p:pic>
        <p:nvPicPr>
          <p:cNvPr id="4" name="Picture 3">
            <a:extLst>
              <a:ext uri="{FF2B5EF4-FFF2-40B4-BE49-F238E27FC236}">
                <a16:creationId xmlns:a16="http://schemas.microsoft.com/office/drawing/2014/main" id="{66CF0C0C-FF2B-4BEE-A13A-DCE743352860}"/>
              </a:ext>
            </a:extLst>
          </p:cNvPr>
          <p:cNvPicPr>
            <a:picLocks noChangeAspect="1"/>
          </p:cNvPicPr>
          <p:nvPr/>
        </p:nvPicPr>
        <p:blipFill>
          <a:blip r:embed="rId3"/>
          <a:stretch>
            <a:fillRect/>
          </a:stretch>
        </p:blipFill>
        <p:spPr>
          <a:xfrm>
            <a:off x="1493876" y="2106344"/>
            <a:ext cx="8829675" cy="3438525"/>
          </a:xfrm>
          <a:prstGeom prst="rect">
            <a:avLst/>
          </a:prstGeom>
        </p:spPr>
      </p:pic>
      <p:sp>
        <p:nvSpPr>
          <p:cNvPr id="7" name="Rectangle 6">
            <a:extLst>
              <a:ext uri="{FF2B5EF4-FFF2-40B4-BE49-F238E27FC236}">
                <a16:creationId xmlns:a16="http://schemas.microsoft.com/office/drawing/2014/main" id="{20FFEE1D-80C8-442F-979F-698A815C9C0D}"/>
              </a:ext>
            </a:extLst>
          </p:cNvPr>
          <p:cNvSpPr>
            <a:spLocks noChangeArrowheads="1"/>
          </p:cNvSpPr>
          <p:nvPr/>
        </p:nvSpPr>
        <p:spPr bwMode="auto">
          <a:xfrm>
            <a:off x="6862044" y="2553360"/>
            <a:ext cx="3251439" cy="2057400"/>
          </a:xfrm>
          <a:prstGeom prst="rect">
            <a:avLst/>
          </a:prstGeom>
          <a:solidFill>
            <a:schemeClr val="bg1"/>
          </a:solidFill>
          <a:ln w="9525">
            <a:solidFill>
              <a:schemeClr val="bg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 name="Rectangle 7">
            <a:extLst>
              <a:ext uri="{FF2B5EF4-FFF2-40B4-BE49-F238E27FC236}">
                <a16:creationId xmlns:a16="http://schemas.microsoft.com/office/drawing/2014/main" id="{2D79FBD1-ACC2-475F-B9A3-E37BCB4E832F}"/>
              </a:ext>
            </a:extLst>
          </p:cNvPr>
          <p:cNvSpPr>
            <a:spLocks noChangeArrowheads="1"/>
          </p:cNvSpPr>
          <p:nvPr/>
        </p:nvSpPr>
        <p:spPr bwMode="auto">
          <a:xfrm>
            <a:off x="3400540" y="1963469"/>
            <a:ext cx="3461504" cy="3581400"/>
          </a:xfrm>
          <a:prstGeom prst="rect">
            <a:avLst/>
          </a:prstGeom>
          <a:solidFill>
            <a:schemeClr val="bg1"/>
          </a:solidFill>
          <a:ln w="9525">
            <a:solidFill>
              <a:schemeClr val="bg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425738222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a:extLst>
              <a:ext uri="{FF2B5EF4-FFF2-40B4-BE49-F238E27FC236}">
                <a16:creationId xmlns:a16="http://schemas.microsoft.com/office/drawing/2014/main" id="{C5C1824C-91AA-8F46-97C6-7362F25B0EF2}"/>
              </a:ext>
            </a:extLst>
          </p:cNvPr>
          <p:cNvSpPr>
            <a:spLocks noGrp="1" noChangeArrowheads="1"/>
          </p:cNvSpPr>
          <p:nvPr>
            <p:ph type="title"/>
          </p:nvPr>
        </p:nvSpPr>
        <p:spPr/>
        <p:txBody>
          <a:bodyPr/>
          <a:lstStyle/>
          <a:p>
            <a:pPr eaLnBrk="1" hangingPunct="1"/>
            <a:r>
              <a:rPr lang="en-US" altLang="en-US" sz="4000" dirty="0"/>
              <a:t>Delay Model Comparison</a:t>
            </a:r>
          </a:p>
        </p:txBody>
      </p:sp>
      <p:pic>
        <p:nvPicPr>
          <p:cNvPr id="72708" name="Picture 6" descr="0404-invdelay">
            <a:extLst>
              <a:ext uri="{FF2B5EF4-FFF2-40B4-BE49-F238E27FC236}">
                <a16:creationId xmlns:a16="http://schemas.microsoft.com/office/drawing/2014/main" id="{C6B740DF-9822-C840-BB87-2F795E12CF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676400"/>
            <a:ext cx="4419600"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4391857"/>
      </p:ext>
    </p:extLst>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a:extLst>
              <a:ext uri="{FF2B5EF4-FFF2-40B4-BE49-F238E27FC236}">
                <a16:creationId xmlns:a16="http://schemas.microsoft.com/office/drawing/2014/main" id="{04FDA274-7782-B545-93C8-91F850466992}"/>
              </a:ext>
            </a:extLst>
          </p:cNvPr>
          <p:cNvSpPr>
            <a:spLocks noGrp="1" noChangeArrowheads="1"/>
          </p:cNvSpPr>
          <p:nvPr>
            <p:ph type="title"/>
          </p:nvPr>
        </p:nvSpPr>
        <p:spPr/>
        <p:txBody>
          <a:bodyPr/>
          <a:lstStyle/>
          <a:p>
            <a:pPr eaLnBrk="1" hangingPunct="1"/>
            <a:r>
              <a:rPr lang="en-US" altLang="en-US" dirty="0"/>
              <a:t>Outline</a:t>
            </a:r>
          </a:p>
        </p:txBody>
      </p:sp>
      <p:sp>
        <p:nvSpPr>
          <p:cNvPr id="19460" name="Rectangle 3">
            <a:extLst>
              <a:ext uri="{FF2B5EF4-FFF2-40B4-BE49-F238E27FC236}">
                <a16:creationId xmlns:a16="http://schemas.microsoft.com/office/drawing/2014/main" id="{2D25FEF9-1A9B-1540-9AB3-EF090EB8CFF2}"/>
              </a:ext>
            </a:extLst>
          </p:cNvPr>
          <p:cNvSpPr>
            <a:spLocks noGrp="1" noChangeArrowheads="1"/>
          </p:cNvSpPr>
          <p:nvPr>
            <p:ph type="body" idx="1"/>
          </p:nvPr>
        </p:nvSpPr>
        <p:spPr/>
        <p:txBody>
          <a:bodyPr/>
          <a:lstStyle/>
          <a:p>
            <a:pPr eaLnBrk="1" hangingPunct="1"/>
            <a:r>
              <a:rPr lang="en-US" altLang="en-US" dirty="0"/>
              <a:t>Pass Transistors</a:t>
            </a:r>
          </a:p>
          <a:p>
            <a:pPr eaLnBrk="1" hangingPunct="1"/>
            <a:r>
              <a:rPr lang="en-US" altLang="en-US" dirty="0"/>
              <a:t>DC Response</a:t>
            </a:r>
          </a:p>
          <a:p>
            <a:pPr eaLnBrk="1" hangingPunct="1"/>
            <a:r>
              <a:rPr lang="en-US" altLang="en-US" dirty="0"/>
              <a:t>Logic Levels and Noise Margins</a:t>
            </a:r>
          </a:p>
          <a:p>
            <a:pPr eaLnBrk="1" hangingPunct="1"/>
            <a:r>
              <a:rPr lang="en-US" altLang="en-US" dirty="0"/>
              <a:t>Transient Response</a:t>
            </a:r>
          </a:p>
          <a:p>
            <a:pPr eaLnBrk="1" hangingPunct="1"/>
            <a:r>
              <a:rPr lang="en-US" altLang="en-US" dirty="0"/>
              <a:t>RC Delay Models</a:t>
            </a:r>
          </a:p>
          <a:p>
            <a:pPr eaLnBrk="1" hangingPunct="1"/>
            <a:r>
              <a:rPr lang="en-US" altLang="en-US" dirty="0"/>
              <a:t>Delay Estimation</a:t>
            </a:r>
          </a:p>
          <a:p>
            <a:pPr eaLnBrk="1" hangingPunct="1"/>
            <a:endParaRPr lang="en-US" altLang="en-US" dirty="0"/>
          </a:p>
        </p:txBody>
      </p:sp>
    </p:spTree>
    <p:extLst>
      <p:ext uri="{BB962C8B-B14F-4D97-AF65-F5344CB8AC3E}">
        <p14:creationId xmlns:p14="http://schemas.microsoft.com/office/powerpoint/2010/main" val="3963046302"/>
      </p:ext>
    </p:extLst>
  </p:cSld>
  <p:clrMapOvr>
    <a:masterClrMapping/>
  </p:clrMapOvr>
  <p:transition>
    <p:zo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a:extLst>
              <a:ext uri="{FF2B5EF4-FFF2-40B4-BE49-F238E27FC236}">
                <a16:creationId xmlns:a16="http://schemas.microsoft.com/office/drawing/2014/main" id="{BD7FB612-AEA4-E745-AB76-F1971A2B67E6}"/>
              </a:ext>
            </a:extLst>
          </p:cNvPr>
          <p:cNvSpPr>
            <a:spLocks noGrp="1" noChangeArrowheads="1"/>
          </p:cNvSpPr>
          <p:nvPr>
            <p:ph type="title"/>
          </p:nvPr>
        </p:nvSpPr>
        <p:spPr/>
        <p:txBody>
          <a:bodyPr/>
          <a:lstStyle/>
          <a:p>
            <a:pPr eaLnBrk="1" hangingPunct="1"/>
            <a:r>
              <a:rPr lang="en-US" altLang="en-US" dirty="0"/>
              <a:t>Example: 3-input NAND</a:t>
            </a:r>
          </a:p>
        </p:txBody>
      </p:sp>
      <p:sp>
        <p:nvSpPr>
          <p:cNvPr id="74756" name="Rectangle 3">
            <a:extLst>
              <a:ext uri="{FF2B5EF4-FFF2-40B4-BE49-F238E27FC236}">
                <a16:creationId xmlns:a16="http://schemas.microsoft.com/office/drawing/2014/main" id="{8A326563-0D09-7C44-91D5-E5157D05B247}"/>
              </a:ext>
            </a:extLst>
          </p:cNvPr>
          <p:cNvSpPr>
            <a:spLocks noGrp="1" noChangeArrowheads="1"/>
          </p:cNvSpPr>
          <p:nvPr>
            <p:ph type="body" sz="half" idx="1"/>
          </p:nvPr>
        </p:nvSpPr>
        <p:spPr>
          <a:xfrm>
            <a:off x="2209800" y="1524000"/>
            <a:ext cx="7696200" cy="4572000"/>
          </a:xfrm>
        </p:spPr>
        <p:txBody>
          <a:bodyPr/>
          <a:lstStyle/>
          <a:p>
            <a:pPr eaLnBrk="1" hangingPunct="1"/>
            <a:r>
              <a:rPr lang="en-US" altLang="en-US" sz="2000" dirty="0"/>
              <a:t>Sketch a 3-input NAND with transistor widths chosen to achieve effective rise and fall resistances equal to a unit inverter (R).</a:t>
            </a:r>
          </a:p>
        </p:txBody>
      </p:sp>
      <p:pic>
        <p:nvPicPr>
          <p:cNvPr id="3" name="Picture 2" descr="A star in the background&#10;&#10;Description automatically generated">
            <a:extLst>
              <a:ext uri="{FF2B5EF4-FFF2-40B4-BE49-F238E27FC236}">
                <a16:creationId xmlns:a16="http://schemas.microsoft.com/office/drawing/2014/main" id="{3521115C-8F83-47F2-97EE-727840B95576}"/>
              </a:ext>
            </a:extLst>
          </p:cNvPr>
          <p:cNvPicPr>
            <a:picLocks noChangeAspect="1"/>
          </p:cNvPicPr>
          <p:nvPr/>
        </p:nvPicPr>
        <p:blipFill>
          <a:blip r:embed="rId3"/>
          <a:stretch>
            <a:fillRect/>
          </a:stretch>
        </p:blipFill>
        <p:spPr>
          <a:xfrm>
            <a:off x="4410419" y="2895600"/>
            <a:ext cx="4239148" cy="3429000"/>
          </a:xfrm>
          <a:prstGeom prst="rect">
            <a:avLst/>
          </a:prstGeom>
        </p:spPr>
      </p:pic>
    </p:spTree>
    <p:extLst>
      <p:ext uri="{BB962C8B-B14F-4D97-AF65-F5344CB8AC3E}">
        <p14:creationId xmlns:p14="http://schemas.microsoft.com/office/powerpoint/2010/main" val="1413552468"/>
      </p:ext>
    </p:extLst>
  </p:cSld>
  <p:clrMapOvr>
    <a:masterClrMapping/>
  </p:clrMapOvr>
  <p:transition>
    <p:zo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6" name="Rectangle 2">
            <a:extLst>
              <a:ext uri="{FF2B5EF4-FFF2-40B4-BE49-F238E27FC236}">
                <a16:creationId xmlns:a16="http://schemas.microsoft.com/office/drawing/2014/main" id="{BECEC381-AD2D-4840-AC1B-6F3276147ABE}"/>
              </a:ext>
            </a:extLst>
          </p:cNvPr>
          <p:cNvSpPr>
            <a:spLocks noGrp="1" noChangeArrowheads="1"/>
          </p:cNvSpPr>
          <p:nvPr>
            <p:ph type="title"/>
          </p:nvPr>
        </p:nvSpPr>
        <p:spPr/>
        <p:txBody>
          <a:bodyPr/>
          <a:lstStyle/>
          <a:p>
            <a:pPr eaLnBrk="1" hangingPunct="1"/>
            <a:r>
              <a:rPr lang="en-US" altLang="en-US" dirty="0"/>
              <a:t>3-input NAND Caps</a:t>
            </a:r>
          </a:p>
        </p:txBody>
      </p:sp>
      <p:sp>
        <p:nvSpPr>
          <p:cNvPr id="76807" name="Rectangle 3">
            <a:extLst>
              <a:ext uri="{FF2B5EF4-FFF2-40B4-BE49-F238E27FC236}">
                <a16:creationId xmlns:a16="http://schemas.microsoft.com/office/drawing/2014/main" id="{987384E5-8FFD-0546-996A-45C485E0E208}"/>
              </a:ext>
            </a:extLst>
          </p:cNvPr>
          <p:cNvSpPr>
            <a:spLocks noGrp="1" noChangeArrowheads="1"/>
          </p:cNvSpPr>
          <p:nvPr>
            <p:ph type="body" sz="half" idx="1"/>
          </p:nvPr>
        </p:nvSpPr>
        <p:spPr>
          <a:xfrm>
            <a:off x="2209800" y="1524000"/>
            <a:ext cx="7696200" cy="4572000"/>
          </a:xfrm>
        </p:spPr>
        <p:txBody>
          <a:bodyPr/>
          <a:lstStyle/>
          <a:p>
            <a:pPr eaLnBrk="1" hangingPunct="1"/>
            <a:r>
              <a:rPr lang="en-US" altLang="en-US" sz="2000" dirty="0"/>
              <a:t>Annotate the 3-input NAND gate with gate and diffusion capacitance.</a:t>
            </a:r>
          </a:p>
        </p:txBody>
      </p:sp>
      <p:pic>
        <p:nvPicPr>
          <p:cNvPr id="3" name="Picture 2" descr="A picture containing object, star, fireworks, computer&#10;&#10;Description automatically generated">
            <a:extLst>
              <a:ext uri="{FF2B5EF4-FFF2-40B4-BE49-F238E27FC236}">
                <a16:creationId xmlns:a16="http://schemas.microsoft.com/office/drawing/2014/main" id="{44ABEEDF-B773-4A66-BD8D-C596CA4AB4B9}"/>
              </a:ext>
            </a:extLst>
          </p:cNvPr>
          <p:cNvPicPr>
            <a:picLocks noChangeAspect="1"/>
          </p:cNvPicPr>
          <p:nvPr/>
        </p:nvPicPr>
        <p:blipFill>
          <a:blip r:embed="rId3"/>
          <a:stretch>
            <a:fillRect/>
          </a:stretch>
        </p:blipFill>
        <p:spPr>
          <a:xfrm>
            <a:off x="4362678" y="2643546"/>
            <a:ext cx="4455773" cy="3282419"/>
          </a:xfrm>
          <a:prstGeom prst="rect">
            <a:avLst/>
          </a:prstGeom>
        </p:spPr>
      </p:pic>
    </p:spTree>
    <p:extLst>
      <p:ext uri="{BB962C8B-B14F-4D97-AF65-F5344CB8AC3E}">
        <p14:creationId xmlns:p14="http://schemas.microsoft.com/office/powerpoint/2010/main" val="3420592067"/>
      </p:ext>
    </p:extLst>
  </p:cSld>
  <p:clrMapOvr>
    <a:masterClrMapping/>
  </p:clrMapOvr>
  <p:transition>
    <p:zo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2">
            <a:extLst>
              <a:ext uri="{FF2B5EF4-FFF2-40B4-BE49-F238E27FC236}">
                <a16:creationId xmlns:a16="http://schemas.microsoft.com/office/drawing/2014/main" id="{C0915E65-D134-1142-9D81-925428165D57}"/>
              </a:ext>
            </a:extLst>
          </p:cNvPr>
          <p:cNvSpPr>
            <a:spLocks noGrp="1" noChangeArrowheads="1"/>
          </p:cNvSpPr>
          <p:nvPr>
            <p:ph type="title"/>
          </p:nvPr>
        </p:nvSpPr>
        <p:spPr/>
        <p:txBody>
          <a:bodyPr/>
          <a:lstStyle/>
          <a:p>
            <a:pPr eaLnBrk="1" hangingPunct="1"/>
            <a:r>
              <a:rPr lang="en-US" altLang="en-US" dirty="0"/>
              <a:t>Elmore Delay</a:t>
            </a:r>
          </a:p>
        </p:txBody>
      </p:sp>
      <p:sp>
        <p:nvSpPr>
          <p:cNvPr id="78852" name="Rectangle 3">
            <a:extLst>
              <a:ext uri="{FF2B5EF4-FFF2-40B4-BE49-F238E27FC236}">
                <a16:creationId xmlns:a16="http://schemas.microsoft.com/office/drawing/2014/main" id="{540A9BF4-C5E9-4546-BA47-1B9F1B8BB75F}"/>
              </a:ext>
            </a:extLst>
          </p:cNvPr>
          <p:cNvSpPr>
            <a:spLocks noGrp="1" noChangeArrowheads="1"/>
          </p:cNvSpPr>
          <p:nvPr>
            <p:ph type="body" idx="1"/>
          </p:nvPr>
        </p:nvSpPr>
        <p:spPr/>
        <p:txBody>
          <a:bodyPr/>
          <a:lstStyle/>
          <a:p>
            <a:pPr eaLnBrk="1" hangingPunct="1"/>
            <a:r>
              <a:rPr lang="en-US" altLang="en-US" dirty="0"/>
              <a:t>ON transistors look like resistors</a:t>
            </a:r>
          </a:p>
          <a:p>
            <a:pPr eaLnBrk="1" hangingPunct="1"/>
            <a:r>
              <a:rPr lang="en-US" altLang="en-US" dirty="0"/>
              <a:t>Pullup or pulldown network modeled as </a:t>
            </a:r>
            <a:r>
              <a:rPr lang="en-US" altLang="en-US" i="1" dirty="0"/>
              <a:t>RC ladder</a:t>
            </a:r>
          </a:p>
          <a:p>
            <a:pPr eaLnBrk="1" hangingPunct="1"/>
            <a:r>
              <a:rPr lang="en-US" altLang="en-US" dirty="0"/>
              <a:t>Elmore delay of RC ladder</a:t>
            </a:r>
          </a:p>
        </p:txBody>
      </p:sp>
      <p:graphicFrame>
        <p:nvGraphicFramePr>
          <p:cNvPr id="78853" name="Object 4">
            <a:extLst>
              <a:ext uri="{FF2B5EF4-FFF2-40B4-BE49-F238E27FC236}">
                <a16:creationId xmlns:a16="http://schemas.microsoft.com/office/drawing/2014/main" id="{DF489C42-1A84-ED4C-8F50-AB2AA70AD52B}"/>
              </a:ext>
            </a:extLst>
          </p:cNvPr>
          <p:cNvGraphicFramePr>
            <a:graphicFrameLocks noChangeAspect="1"/>
          </p:cNvGraphicFramePr>
          <p:nvPr/>
        </p:nvGraphicFramePr>
        <p:xfrm>
          <a:off x="3276600" y="3984626"/>
          <a:ext cx="6019800" cy="2111375"/>
        </p:xfrm>
        <a:graphic>
          <a:graphicData uri="http://schemas.openxmlformats.org/presentationml/2006/ole">
            <mc:AlternateContent xmlns:mc="http://schemas.openxmlformats.org/markup-compatibility/2006">
              <mc:Choice xmlns:v="urn:schemas-microsoft-com:vml" Requires="v">
                <p:oleObj spid="_x0000_s17410" name="VISIO" r:id="rId4" imgW="12712700" imgH="4457700" progId="Visio.Drawing.6">
                  <p:embed/>
                </p:oleObj>
              </mc:Choice>
              <mc:Fallback>
                <p:oleObj name="VISIO" r:id="rId4" imgW="12712700" imgH="4457700" progId="Visio.Drawing.6">
                  <p:embed/>
                  <p:pic>
                    <p:nvPicPr>
                      <p:cNvPr id="78853" name="Object 4">
                        <a:extLst>
                          <a:ext uri="{FF2B5EF4-FFF2-40B4-BE49-F238E27FC236}">
                            <a16:creationId xmlns:a16="http://schemas.microsoft.com/office/drawing/2014/main" id="{DF489C42-1A84-ED4C-8F50-AB2AA70AD5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3984626"/>
                        <a:ext cx="6019800" cy="211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78854" name="Rectangle 5">
            <a:extLst>
              <a:ext uri="{FF2B5EF4-FFF2-40B4-BE49-F238E27FC236}">
                <a16:creationId xmlns:a16="http://schemas.microsoft.com/office/drawing/2014/main" id="{964C3A4D-1D3D-0D4F-A4B1-9944478BF5F0}"/>
              </a:ext>
            </a:extLst>
          </p:cNvPr>
          <p:cNvSpPr>
            <a:spLocks noChangeArrowheads="1"/>
          </p:cNvSpPr>
          <p:nvPr/>
        </p:nvSpPr>
        <p:spPr bwMode="auto">
          <a:xfrm>
            <a:off x="5688013" y="3257551"/>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graphicFrame>
        <p:nvGraphicFramePr>
          <p:cNvPr id="78855" name="Object 6">
            <a:extLst>
              <a:ext uri="{FF2B5EF4-FFF2-40B4-BE49-F238E27FC236}">
                <a16:creationId xmlns:a16="http://schemas.microsoft.com/office/drawing/2014/main" id="{B2D6F15C-A8FE-7C40-8DD3-2C80D39CE4FB}"/>
              </a:ext>
            </a:extLst>
          </p:cNvPr>
          <p:cNvGraphicFramePr>
            <a:graphicFrameLocks noChangeAspect="1"/>
          </p:cNvGraphicFramePr>
          <p:nvPr/>
        </p:nvGraphicFramePr>
        <p:xfrm>
          <a:off x="2209801" y="2743200"/>
          <a:ext cx="7794625" cy="1479550"/>
        </p:xfrm>
        <a:graphic>
          <a:graphicData uri="http://schemas.openxmlformats.org/presentationml/2006/ole">
            <mc:AlternateContent xmlns:mc="http://schemas.openxmlformats.org/markup-compatibility/2006">
              <mc:Choice xmlns:v="urn:schemas-microsoft-com:vml" Requires="v">
                <p:oleObj spid="_x0000_s17411" name="Equation" r:id="rId6" imgW="73723500" imgH="14046200" progId="Equation.DSMT4">
                  <p:embed/>
                </p:oleObj>
              </mc:Choice>
              <mc:Fallback>
                <p:oleObj name="Equation" r:id="rId6" imgW="73723500" imgH="14046200" progId="Equation.DSMT4">
                  <p:embed/>
                  <p:pic>
                    <p:nvPicPr>
                      <p:cNvPr id="78855" name="Object 6">
                        <a:extLst>
                          <a:ext uri="{FF2B5EF4-FFF2-40B4-BE49-F238E27FC236}">
                            <a16:creationId xmlns:a16="http://schemas.microsoft.com/office/drawing/2014/main" id="{B2D6F15C-A8FE-7C40-8DD3-2C80D39CE4F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9801" y="2743200"/>
                        <a:ext cx="7794625"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04827105"/>
      </p:ext>
    </p:extLst>
  </p:cSld>
  <p:clrMapOvr>
    <a:masterClrMapping/>
  </p:clrMapOvr>
  <p:transition>
    <p:zo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7978" name="Picture 10">
            <a:extLst>
              <a:ext uri="{FF2B5EF4-FFF2-40B4-BE49-F238E27FC236}">
                <a16:creationId xmlns:a16="http://schemas.microsoft.com/office/drawing/2014/main" id="{6AA2CB88-CBE4-7E49-8C2A-F221974892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4578" y="3886200"/>
            <a:ext cx="14097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0" name="Rectangle 2">
            <a:extLst>
              <a:ext uri="{FF2B5EF4-FFF2-40B4-BE49-F238E27FC236}">
                <a16:creationId xmlns:a16="http://schemas.microsoft.com/office/drawing/2014/main" id="{448B2478-191C-2244-B4AB-EAD19361A5A7}"/>
              </a:ext>
            </a:extLst>
          </p:cNvPr>
          <p:cNvSpPr>
            <a:spLocks noGrp="1" noChangeArrowheads="1"/>
          </p:cNvSpPr>
          <p:nvPr>
            <p:ph type="title"/>
          </p:nvPr>
        </p:nvSpPr>
        <p:spPr/>
        <p:txBody>
          <a:bodyPr/>
          <a:lstStyle/>
          <a:p>
            <a:pPr eaLnBrk="1" hangingPunct="1"/>
            <a:r>
              <a:rPr lang="en-US" altLang="en-US" dirty="0"/>
              <a:t>Example: 3-input NAND</a:t>
            </a:r>
          </a:p>
        </p:txBody>
      </p:sp>
      <p:sp>
        <p:nvSpPr>
          <p:cNvPr id="80901" name="Rectangle 3">
            <a:extLst>
              <a:ext uri="{FF2B5EF4-FFF2-40B4-BE49-F238E27FC236}">
                <a16:creationId xmlns:a16="http://schemas.microsoft.com/office/drawing/2014/main" id="{36FFE76F-12EF-6B43-BF5E-7ED7758654FE}"/>
              </a:ext>
            </a:extLst>
          </p:cNvPr>
          <p:cNvSpPr>
            <a:spLocks noGrp="1" noChangeArrowheads="1"/>
          </p:cNvSpPr>
          <p:nvPr>
            <p:ph type="body" sz="half" idx="1"/>
          </p:nvPr>
        </p:nvSpPr>
        <p:spPr>
          <a:xfrm>
            <a:off x="2209800" y="1524000"/>
            <a:ext cx="7924800" cy="4572000"/>
          </a:xfrm>
        </p:spPr>
        <p:txBody>
          <a:bodyPr/>
          <a:lstStyle/>
          <a:p>
            <a:pPr eaLnBrk="1" hangingPunct="1"/>
            <a:r>
              <a:rPr lang="en-US" altLang="en-US" sz="2000" dirty="0"/>
              <a:t>Estimate worst-case rising and falling delay of 3-input NAND driving </a:t>
            </a:r>
            <a:r>
              <a:rPr lang="en-US" altLang="en-US" sz="2000" i="1" dirty="0"/>
              <a:t>h</a:t>
            </a:r>
            <a:r>
              <a:rPr lang="en-US" altLang="en-US" sz="2000" dirty="0"/>
              <a:t> identical gates.</a:t>
            </a:r>
          </a:p>
        </p:txBody>
      </p:sp>
      <p:graphicFrame>
        <p:nvGraphicFramePr>
          <p:cNvPr id="467976" name="Object 8">
            <a:extLst>
              <a:ext uri="{FF2B5EF4-FFF2-40B4-BE49-F238E27FC236}">
                <a16:creationId xmlns:a16="http://schemas.microsoft.com/office/drawing/2014/main" id="{E756C252-525C-1549-A4C2-9D4950D75A3A}"/>
              </a:ext>
            </a:extLst>
          </p:cNvPr>
          <p:cNvGraphicFramePr>
            <a:graphicFrameLocks noChangeAspect="1"/>
          </p:cNvGraphicFramePr>
          <p:nvPr>
            <p:extLst>
              <p:ext uri="{D42A27DB-BD31-4B8C-83A1-F6EECF244321}">
                <p14:modId xmlns:p14="http://schemas.microsoft.com/office/powerpoint/2010/main" val="1813796225"/>
              </p:ext>
            </p:extLst>
          </p:nvPr>
        </p:nvGraphicFramePr>
        <p:xfrm>
          <a:off x="3932810" y="5076030"/>
          <a:ext cx="1219200" cy="284163"/>
        </p:xfrm>
        <a:graphic>
          <a:graphicData uri="http://schemas.openxmlformats.org/presentationml/2006/ole">
            <mc:AlternateContent xmlns:mc="http://schemas.openxmlformats.org/markup-compatibility/2006">
              <mc:Choice xmlns:v="urn:schemas-microsoft-com:vml" Requires="v">
                <p:oleObj spid="_x0000_s18434" name="Equation" r:id="rId5" imgW="21361400" imgH="4978400" progId="Equation.DSMT4">
                  <p:embed/>
                </p:oleObj>
              </mc:Choice>
              <mc:Fallback>
                <p:oleObj name="Equation" r:id="rId5" imgW="21361400" imgH="4978400" progId="Equation.DSMT4">
                  <p:embed/>
                  <p:pic>
                    <p:nvPicPr>
                      <p:cNvPr id="467976" name="Object 8">
                        <a:extLst>
                          <a:ext uri="{FF2B5EF4-FFF2-40B4-BE49-F238E27FC236}">
                            <a16:creationId xmlns:a16="http://schemas.microsoft.com/office/drawing/2014/main" id="{E756C252-525C-1549-A4C2-9D4950D75A3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2810" y="5076030"/>
                        <a:ext cx="1219200" cy="284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pic>
        <p:nvPicPr>
          <p:cNvPr id="467977" name="Picture 9">
            <a:extLst>
              <a:ext uri="{FF2B5EF4-FFF2-40B4-BE49-F238E27FC236}">
                <a16:creationId xmlns:a16="http://schemas.microsoft.com/office/drawing/2014/main" id="{7F639BD0-FE8A-D448-B865-6EBB14F6AA4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41937" y="3810000"/>
            <a:ext cx="16605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67979" name="Object 11">
            <a:extLst>
              <a:ext uri="{FF2B5EF4-FFF2-40B4-BE49-F238E27FC236}">
                <a16:creationId xmlns:a16="http://schemas.microsoft.com/office/drawing/2014/main" id="{1F92AC7F-4996-924C-A5C5-E17FD6B850F1}"/>
              </a:ext>
            </a:extLst>
          </p:cNvPr>
          <p:cNvGraphicFramePr>
            <a:graphicFrameLocks noGrp="1" noChangeAspect="1"/>
          </p:cNvGraphicFramePr>
          <p:nvPr>
            <p:ph sz="quarter" idx="3"/>
            <p:extLst>
              <p:ext uri="{D42A27DB-BD31-4B8C-83A1-F6EECF244321}">
                <p14:modId xmlns:p14="http://schemas.microsoft.com/office/powerpoint/2010/main" val="172563729"/>
              </p:ext>
            </p:extLst>
          </p:nvPr>
        </p:nvGraphicFramePr>
        <p:xfrm>
          <a:off x="7115176" y="4914900"/>
          <a:ext cx="3810000" cy="606425"/>
        </p:xfrm>
        <a:graphic>
          <a:graphicData uri="http://schemas.openxmlformats.org/presentationml/2006/ole">
            <mc:AlternateContent xmlns:mc="http://schemas.openxmlformats.org/markup-compatibility/2006">
              <mc:Choice xmlns:v="urn:schemas-microsoft-com:vml" Requires="v">
                <p:oleObj spid="_x0000_s18435" name="Equation" r:id="rId8" imgW="64363600" imgH="10236200" progId="Equation.DSMT4">
                  <p:embed/>
                </p:oleObj>
              </mc:Choice>
              <mc:Fallback>
                <p:oleObj name="Equation" r:id="rId8" imgW="64363600" imgH="10236200" progId="Equation.DSMT4">
                  <p:embed/>
                  <p:pic>
                    <p:nvPicPr>
                      <p:cNvPr id="467979" name="Object 11">
                        <a:extLst>
                          <a:ext uri="{FF2B5EF4-FFF2-40B4-BE49-F238E27FC236}">
                            <a16:creationId xmlns:a16="http://schemas.microsoft.com/office/drawing/2014/main" id="{1F92AC7F-4996-924C-A5C5-E17FD6B850F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15176" y="4914900"/>
                        <a:ext cx="3810000"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pic>
        <p:nvPicPr>
          <p:cNvPr id="3" name="Picture 2" descr="A close up of a logo&#10;&#10;Description automatically generated">
            <a:extLst>
              <a:ext uri="{FF2B5EF4-FFF2-40B4-BE49-F238E27FC236}">
                <a16:creationId xmlns:a16="http://schemas.microsoft.com/office/drawing/2014/main" id="{6B4A39F2-FF93-4653-8732-B3C70FC3A3F1}"/>
              </a:ext>
            </a:extLst>
          </p:cNvPr>
          <p:cNvPicPr>
            <a:picLocks noChangeAspect="1"/>
          </p:cNvPicPr>
          <p:nvPr/>
        </p:nvPicPr>
        <p:blipFill>
          <a:blip r:embed="rId10"/>
          <a:stretch>
            <a:fillRect/>
          </a:stretch>
        </p:blipFill>
        <p:spPr>
          <a:xfrm>
            <a:off x="2442738" y="2103350"/>
            <a:ext cx="8573696" cy="2314898"/>
          </a:xfrm>
          <a:prstGeom prst="rect">
            <a:avLst/>
          </a:prstGeom>
        </p:spPr>
      </p:pic>
    </p:spTree>
    <p:extLst>
      <p:ext uri="{BB962C8B-B14F-4D97-AF65-F5344CB8AC3E}">
        <p14:creationId xmlns:p14="http://schemas.microsoft.com/office/powerpoint/2010/main" val="2510644304"/>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467978"/>
                                        </p:tgtEl>
                                        <p:attrNameLst>
                                          <p:attrName>style.visibility</p:attrName>
                                        </p:attrNameLst>
                                      </p:cBhvr>
                                      <p:to>
                                        <p:strVal val="visible"/>
                                      </p:to>
                                    </p:set>
                                    <p:animEffect transition="in" filter="fade">
                                      <p:cBhvr>
                                        <p:cTn id="7" dur="1000"/>
                                        <p:tgtEl>
                                          <p:spTgt spid="467978"/>
                                        </p:tgtEl>
                                      </p:cBhvr>
                                    </p:animEffect>
                                    <p:anim calcmode="lin" valueType="num">
                                      <p:cBhvr>
                                        <p:cTn id="8" dur="1000" fill="hold"/>
                                        <p:tgtEl>
                                          <p:spTgt spid="467978"/>
                                        </p:tgtEl>
                                        <p:attrNameLst>
                                          <p:attrName>style.rotation</p:attrName>
                                        </p:attrNameLst>
                                      </p:cBhvr>
                                      <p:tavLst>
                                        <p:tav tm="0">
                                          <p:val>
                                            <p:fltVal val="720"/>
                                          </p:val>
                                        </p:tav>
                                        <p:tav tm="100000">
                                          <p:val>
                                            <p:fltVal val="0"/>
                                          </p:val>
                                        </p:tav>
                                      </p:tavLst>
                                    </p:anim>
                                    <p:anim calcmode="lin" valueType="num">
                                      <p:cBhvr>
                                        <p:cTn id="9" dur="1000" fill="hold"/>
                                        <p:tgtEl>
                                          <p:spTgt spid="467978"/>
                                        </p:tgtEl>
                                        <p:attrNameLst>
                                          <p:attrName>ppt_h</p:attrName>
                                        </p:attrNameLst>
                                      </p:cBhvr>
                                      <p:tavLst>
                                        <p:tav tm="0">
                                          <p:val>
                                            <p:fltVal val="0"/>
                                          </p:val>
                                        </p:tav>
                                        <p:tav tm="100000">
                                          <p:val>
                                            <p:strVal val="#ppt_h"/>
                                          </p:val>
                                        </p:tav>
                                      </p:tavLst>
                                    </p:anim>
                                    <p:anim calcmode="lin" valueType="num">
                                      <p:cBhvr>
                                        <p:cTn id="10" dur="1000" fill="hold"/>
                                        <p:tgtEl>
                                          <p:spTgt spid="467978"/>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467976"/>
                                        </p:tgtEl>
                                        <p:attrNameLst>
                                          <p:attrName>style.visibility</p:attrName>
                                        </p:attrNameLst>
                                      </p:cBhvr>
                                      <p:to>
                                        <p:strVal val="visible"/>
                                      </p:to>
                                    </p:set>
                                    <p:anim calcmode="lin" valueType="num">
                                      <p:cBhvr additive="base">
                                        <p:cTn id="15" dur="500" fill="hold"/>
                                        <p:tgtEl>
                                          <p:spTgt spid="467976"/>
                                        </p:tgtEl>
                                        <p:attrNameLst>
                                          <p:attrName>ppt_x</p:attrName>
                                        </p:attrNameLst>
                                      </p:cBhvr>
                                      <p:tavLst>
                                        <p:tav tm="0">
                                          <p:val>
                                            <p:strVal val="#ppt_x"/>
                                          </p:val>
                                        </p:tav>
                                        <p:tav tm="100000">
                                          <p:val>
                                            <p:strVal val="#ppt_x"/>
                                          </p:val>
                                        </p:tav>
                                      </p:tavLst>
                                    </p:anim>
                                    <p:anim calcmode="lin" valueType="num">
                                      <p:cBhvr additive="base">
                                        <p:cTn id="16" dur="500" fill="hold"/>
                                        <p:tgtEl>
                                          <p:spTgt spid="467976"/>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5" presetClass="entr" presetSubtype="0" fill="hold" nodeType="clickEffect">
                                  <p:stCondLst>
                                    <p:cond delay="0"/>
                                  </p:stCondLst>
                                  <p:childTnLst>
                                    <p:set>
                                      <p:cBhvr>
                                        <p:cTn id="20" dur="1" fill="hold">
                                          <p:stCondLst>
                                            <p:cond delay="0"/>
                                          </p:stCondLst>
                                        </p:cTn>
                                        <p:tgtEl>
                                          <p:spTgt spid="467977"/>
                                        </p:tgtEl>
                                        <p:attrNameLst>
                                          <p:attrName>style.visibility</p:attrName>
                                        </p:attrNameLst>
                                      </p:cBhvr>
                                      <p:to>
                                        <p:strVal val="visible"/>
                                      </p:to>
                                    </p:set>
                                    <p:animEffect transition="in" filter="fade">
                                      <p:cBhvr>
                                        <p:cTn id="21" dur="1000"/>
                                        <p:tgtEl>
                                          <p:spTgt spid="467977"/>
                                        </p:tgtEl>
                                      </p:cBhvr>
                                    </p:animEffect>
                                    <p:anim calcmode="lin" valueType="num">
                                      <p:cBhvr>
                                        <p:cTn id="22" dur="1000" fill="hold"/>
                                        <p:tgtEl>
                                          <p:spTgt spid="467977"/>
                                        </p:tgtEl>
                                        <p:attrNameLst>
                                          <p:attrName>style.rotation</p:attrName>
                                        </p:attrNameLst>
                                      </p:cBhvr>
                                      <p:tavLst>
                                        <p:tav tm="0">
                                          <p:val>
                                            <p:fltVal val="720"/>
                                          </p:val>
                                        </p:tav>
                                        <p:tav tm="100000">
                                          <p:val>
                                            <p:fltVal val="0"/>
                                          </p:val>
                                        </p:tav>
                                      </p:tavLst>
                                    </p:anim>
                                    <p:anim calcmode="lin" valueType="num">
                                      <p:cBhvr>
                                        <p:cTn id="23" dur="1000" fill="hold"/>
                                        <p:tgtEl>
                                          <p:spTgt spid="467977"/>
                                        </p:tgtEl>
                                        <p:attrNameLst>
                                          <p:attrName>ppt_h</p:attrName>
                                        </p:attrNameLst>
                                      </p:cBhvr>
                                      <p:tavLst>
                                        <p:tav tm="0">
                                          <p:val>
                                            <p:fltVal val="0"/>
                                          </p:val>
                                        </p:tav>
                                        <p:tav tm="100000">
                                          <p:val>
                                            <p:strVal val="#ppt_h"/>
                                          </p:val>
                                        </p:tav>
                                      </p:tavLst>
                                    </p:anim>
                                    <p:anim calcmode="lin" valueType="num">
                                      <p:cBhvr>
                                        <p:cTn id="24" dur="1000" fill="hold"/>
                                        <p:tgtEl>
                                          <p:spTgt spid="467977"/>
                                        </p:tgtEl>
                                        <p:attrNameLst>
                                          <p:attrName>ppt_w</p:attrName>
                                        </p:attrNameLst>
                                      </p:cBhvr>
                                      <p:tavLst>
                                        <p:tav tm="0">
                                          <p:val>
                                            <p:fltVal val="0"/>
                                          </p:val>
                                        </p:tav>
                                        <p:tav tm="100000">
                                          <p:val>
                                            <p:strVal val="#ppt_w"/>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467979"/>
                                        </p:tgtEl>
                                        <p:attrNameLst>
                                          <p:attrName>style.visibility</p:attrName>
                                        </p:attrNameLst>
                                      </p:cBhvr>
                                      <p:to>
                                        <p:strVal val="visible"/>
                                      </p:to>
                                    </p:set>
                                    <p:anim calcmode="lin" valueType="num">
                                      <p:cBhvr additive="base">
                                        <p:cTn id="29" dur="500" fill="hold"/>
                                        <p:tgtEl>
                                          <p:spTgt spid="467979"/>
                                        </p:tgtEl>
                                        <p:attrNameLst>
                                          <p:attrName>ppt_x</p:attrName>
                                        </p:attrNameLst>
                                      </p:cBhvr>
                                      <p:tavLst>
                                        <p:tav tm="0">
                                          <p:val>
                                            <p:strVal val="#ppt_x"/>
                                          </p:val>
                                        </p:tav>
                                        <p:tav tm="100000">
                                          <p:val>
                                            <p:strVal val="#ppt_x"/>
                                          </p:val>
                                        </p:tav>
                                      </p:tavLst>
                                    </p:anim>
                                    <p:anim calcmode="lin" valueType="num">
                                      <p:cBhvr additive="base">
                                        <p:cTn id="30" dur="500" fill="hold"/>
                                        <p:tgtEl>
                                          <p:spTgt spid="4679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2">
            <a:extLst>
              <a:ext uri="{FF2B5EF4-FFF2-40B4-BE49-F238E27FC236}">
                <a16:creationId xmlns:a16="http://schemas.microsoft.com/office/drawing/2014/main" id="{2E8AAB67-D1AD-C14B-B1FE-D9EA8E50754C}"/>
              </a:ext>
            </a:extLst>
          </p:cNvPr>
          <p:cNvSpPr>
            <a:spLocks noGrp="1" noChangeArrowheads="1"/>
          </p:cNvSpPr>
          <p:nvPr>
            <p:ph type="title"/>
          </p:nvPr>
        </p:nvSpPr>
        <p:spPr/>
        <p:txBody>
          <a:bodyPr/>
          <a:lstStyle/>
          <a:p>
            <a:pPr eaLnBrk="1" hangingPunct="1"/>
            <a:r>
              <a:rPr lang="en-US" altLang="en-US" dirty="0"/>
              <a:t>Delay Components</a:t>
            </a:r>
          </a:p>
        </p:txBody>
      </p:sp>
      <p:sp>
        <p:nvSpPr>
          <p:cNvPr id="482307" name="Rectangle 3">
            <a:extLst>
              <a:ext uri="{FF2B5EF4-FFF2-40B4-BE49-F238E27FC236}">
                <a16:creationId xmlns:a16="http://schemas.microsoft.com/office/drawing/2014/main" id="{97F55D82-516D-EF46-B3D0-DFED483E9588}"/>
              </a:ext>
            </a:extLst>
          </p:cNvPr>
          <p:cNvSpPr>
            <a:spLocks noGrp="1" noChangeArrowheads="1"/>
          </p:cNvSpPr>
          <p:nvPr>
            <p:ph type="body" idx="1"/>
          </p:nvPr>
        </p:nvSpPr>
        <p:spPr/>
        <p:txBody>
          <a:bodyPr/>
          <a:lstStyle/>
          <a:p>
            <a:pPr eaLnBrk="1" hangingPunct="1"/>
            <a:r>
              <a:rPr lang="en-US" altLang="en-US" dirty="0"/>
              <a:t>Delay has two parts</a:t>
            </a:r>
          </a:p>
          <a:p>
            <a:pPr lvl="1" eaLnBrk="1" hangingPunct="1"/>
            <a:r>
              <a:rPr lang="en-US" altLang="en-US" i="1" dirty="0"/>
              <a:t>Parasitic delay</a:t>
            </a:r>
          </a:p>
          <a:p>
            <a:pPr lvl="2" eaLnBrk="1" hangingPunct="1"/>
            <a:r>
              <a:rPr lang="en-US" altLang="en-US" dirty="0"/>
              <a:t>9 or 11 RC</a:t>
            </a:r>
          </a:p>
          <a:p>
            <a:pPr lvl="2" eaLnBrk="1" hangingPunct="1"/>
            <a:r>
              <a:rPr lang="en-US" altLang="en-US" dirty="0"/>
              <a:t>Independent of load </a:t>
            </a:r>
          </a:p>
          <a:p>
            <a:pPr lvl="1" eaLnBrk="1" hangingPunct="1"/>
            <a:r>
              <a:rPr lang="en-US" altLang="en-US" i="1" dirty="0"/>
              <a:t>Effort delay</a:t>
            </a:r>
          </a:p>
          <a:p>
            <a:pPr lvl="2" eaLnBrk="1" hangingPunct="1"/>
            <a:r>
              <a:rPr lang="en-US" altLang="en-US" dirty="0"/>
              <a:t>5h RC</a:t>
            </a:r>
          </a:p>
          <a:p>
            <a:pPr lvl="2" eaLnBrk="1" hangingPunct="1"/>
            <a:r>
              <a:rPr lang="en-US" altLang="en-US" dirty="0"/>
              <a:t>Proportional to load capacitance</a:t>
            </a:r>
          </a:p>
        </p:txBody>
      </p:sp>
    </p:spTree>
    <p:extLst>
      <p:ext uri="{BB962C8B-B14F-4D97-AF65-F5344CB8AC3E}">
        <p14:creationId xmlns:p14="http://schemas.microsoft.com/office/powerpoint/2010/main" val="144740461"/>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82307">
                                            <p:txEl>
                                              <p:pRg st="1" end="1"/>
                                            </p:txEl>
                                          </p:spTgt>
                                        </p:tgtEl>
                                        <p:attrNameLst>
                                          <p:attrName>style.visibility</p:attrName>
                                        </p:attrNameLst>
                                      </p:cBhvr>
                                      <p:to>
                                        <p:strVal val="visible"/>
                                      </p:to>
                                    </p:set>
                                    <p:anim calcmode="lin" valueType="num">
                                      <p:cBhvr additive="base">
                                        <p:cTn id="7" dur="500" fill="hold"/>
                                        <p:tgtEl>
                                          <p:spTgt spid="48230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82307">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82307">
                                            <p:txEl>
                                              <p:pRg st="2" end="2"/>
                                            </p:txEl>
                                          </p:spTgt>
                                        </p:tgtEl>
                                        <p:attrNameLst>
                                          <p:attrName>style.visibility</p:attrName>
                                        </p:attrNameLst>
                                      </p:cBhvr>
                                      <p:to>
                                        <p:strVal val="visible"/>
                                      </p:to>
                                    </p:set>
                                    <p:anim calcmode="lin" valueType="num">
                                      <p:cBhvr additive="base">
                                        <p:cTn id="11" dur="500" fill="hold"/>
                                        <p:tgtEl>
                                          <p:spTgt spid="48230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82307">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82307">
                                            <p:txEl>
                                              <p:pRg st="3" end="3"/>
                                            </p:txEl>
                                          </p:spTgt>
                                        </p:tgtEl>
                                        <p:attrNameLst>
                                          <p:attrName>style.visibility</p:attrName>
                                        </p:attrNameLst>
                                      </p:cBhvr>
                                      <p:to>
                                        <p:strVal val="visible"/>
                                      </p:to>
                                    </p:set>
                                    <p:anim calcmode="lin" valueType="num">
                                      <p:cBhvr additive="base">
                                        <p:cTn id="15" dur="500" fill="hold"/>
                                        <p:tgtEl>
                                          <p:spTgt spid="482307">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823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482307">
                                            <p:txEl>
                                              <p:pRg st="4" end="4"/>
                                            </p:txEl>
                                          </p:spTgt>
                                        </p:tgtEl>
                                        <p:attrNameLst>
                                          <p:attrName>style.visibility</p:attrName>
                                        </p:attrNameLst>
                                      </p:cBhvr>
                                      <p:to>
                                        <p:strVal val="visible"/>
                                      </p:to>
                                    </p:set>
                                    <p:anim calcmode="lin" valueType="num">
                                      <p:cBhvr additive="base">
                                        <p:cTn id="21" dur="500" fill="hold"/>
                                        <p:tgtEl>
                                          <p:spTgt spid="482307">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82307">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82307">
                                            <p:txEl>
                                              <p:pRg st="5" end="5"/>
                                            </p:txEl>
                                          </p:spTgt>
                                        </p:tgtEl>
                                        <p:attrNameLst>
                                          <p:attrName>style.visibility</p:attrName>
                                        </p:attrNameLst>
                                      </p:cBhvr>
                                      <p:to>
                                        <p:strVal val="visible"/>
                                      </p:to>
                                    </p:set>
                                    <p:anim calcmode="lin" valueType="num">
                                      <p:cBhvr additive="base">
                                        <p:cTn id="25" dur="500" fill="hold"/>
                                        <p:tgtEl>
                                          <p:spTgt spid="482307">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82307">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82307">
                                            <p:txEl>
                                              <p:pRg st="6" end="6"/>
                                            </p:txEl>
                                          </p:spTgt>
                                        </p:tgtEl>
                                        <p:attrNameLst>
                                          <p:attrName>style.visibility</p:attrName>
                                        </p:attrNameLst>
                                      </p:cBhvr>
                                      <p:to>
                                        <p:strVal val="visible"/>
                                      </p:to>
                                    </p:set>
                                    <p:anim calcmode="lin" valueType="num">
                                      <p:cBhvr additive="base">
                                        <p:cTn id="29" dur="500" fill="hold"/>
                                        <p:tgtEl>
                                          <p:spTgt spid="482307">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8230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2">
            <a:extLst>
              <a:ext uri="{FF2B5EF4-FFF2-40B4-BE49-F238E27FC236}">
                <a16:creationId xmlns:a16="http://schemas.microsoft.com/office/drawing/2014/main" id="{BA2889E5-D7ED-B14E-9603-ED6470DD9AE8}"/>
              </a:ext>
            </a:extLst>
          </p:cNvPr>
          <p:cNvSpPr>
            <a:spLocks noGrp="1" noChangeArrowheads="1"/>
          </p:cNvSpPr>
          <p:nvPr>
            <p:ph type="title"/>
          </p:nvPr>
        </p:nvSpPr>
        <p:spPr/>
        <p:txBody>
          <a:bodyPr/>
          <a:lstStyle/>
          <a:p>
            <a:pPr eaLnBrk="1" hangingPunct="1"/>
            <a:r>
              <a:rPr lang="en-US" altLang="en-US" dirty="0"/>
              <a:t>Contamination Delay</a:t>
            </a:r>
          </a:p>
        </p:txBody>
      </p:sp>
      <p:sp>
        <p:nvSpPr>
          <p:cNvPr id="84996" name="Rectangle 3">
            <a:extLst>
              <a:ext uri="{FF2B5EF4-FFF2-40B4-BE49-F238E27FC236}">
                <a16:creationId xmlns:a16="http://schemas.microsoft.com/office/drawing/2014/main" id="{BBD3E93E-FB56-3448-BDF6-3168DBC7809A}"/>
              </a:ext>
            </a:extLst>
          </p:cNvPr>
          <p:cNvSpPr>
            <a:spLocks noGrp="1" noChangeArrowheads="1"/>
          </p:cNvSpPr>
          <p:nvPr>
            <p:ph type="body" sz="half" idx="1"/>
          </p:nvPr>
        </p:nvSpPr>
        <p:spPr>
          <a:xfrm>
            <a:off x="1042012" y="1143000"/>
            <a:ext cx="7696200" cy="4572000"/>
          </a:xfrm>
        </p:spPr>
        <p:txBody>
          <a:bodyPr/>
          <a:lstStyle/>
          <a:p>
            <a:pPr eaLnBrk="1" hangingPunct="1"/>
            <a:r>
              <a:rPr lang="en-US" altLang="en-US" dirty="0">
                <a:solidFill>
                  <a:srgbClr val="000000"/>
                </a:solidFill>
              </a:rPr>
              <a:t>Best-case (contamination) delay can be substantially less than propagation delay.</a:t>
            </a:r>
          </a:p>
          <a:p>
            <a:pPr eaLnBrk="1" hangingPunct="1"/>
            <a:r>
              <a:rPr lang="en-US" altLang="en-US" dirty="0">
                <a:solidFill>
                  <a:srgbClr val="000000"/>
                </a:solidFill>
              </a:rPr>
              <a:t>E.g., if all three inputs fall simultaneously</a:t>
            </a:r>
          </a:p>
        </p:txBody>
      </p:sp>
      <p:pic>
        <p:nvPicPr>
          <p:cNvPr id="3" name="Picture 2" descr="A close up of a logo&#10;&#10;Description automatically generated">
            <a:extLst>
              <a:ext uri="{FF2B5EF4-FFF2-40B4-BE49-F238E27FC236}">
                <a16:creationId xmlns:a16="http://schemas.microsoft.com/office/drawing/2014/main" id="{71F4316C-C026-4333-A469-07517367E696}"/>
              </a:ext>
            </a:extLst>
          </p:cNvPr>
          <p:cNvPicPr>
            <a:picLocks noChangeAspect="1"/>
          </p:cNvPicPr>
          <p:nvPr/>
        </p:nvPicPr>
        <p:blipFill>
          <a:blip r:embed="rId3"/>
          <a:stretch>
            <a:fillRect/>
          </a:stretch>
        </p:blipFill>
        <p:spPr>
          <a:xfrm>
            <a:off x="4448278" y="2543987"/>
            <a:ext cx="3295444" cy="3463878"/>
          </a:xfrm>
          <a:prstGeom prst="rect">
            <a:avLst/>
          </a:prstGeom>
        </p:spPr>
      </p:pic>
    </p:spTree>
    <p:extLst>
      <p:ext uri="{BB962C8B-B14F-4D97-AF65-F5344CB8AC3E}">
        <p14:creationId xmlns:p14="http://schemas.microsoft.com/office/powerpoint/2010/main" val="1726465884"/>
      </p:ext>
    </p:extLst>
  </p:cSld>
  <p:clrMapOvr>
    <a:masterClrMapping/>
  </p:clrMapOvr>
  <p:transition>
    <p:zo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Rectangle 3">
            <a:extLst>
              <a:ext uri="{FF2B5EF4-FFF2-40B4-BE49-F238E27FC236}">
                <a16:creationId xmlns:a16="http://schemas.microsoft.com/office/drawing/2014/main" id="{02888E04-ACC8-854A-AC48-2BDBB8A74E6F}"/>
              </a:ext>
            </a:extLst>
          </p:cNvPr>
          <p:cNvSpPr>
            <a:spLocks noGrp="1" noChangeArrowheads="1"/>
          </p:cNvSpPr>
          <p:nvPr>
            <p:ph type="title"/>
          </p:nvPr>
        </p:nvSpPr>
        <p:spPr/>
        <p:txBody>
          <a:bodyPr/>
          <a:lstStyle/>
          <a:p>
            <a:pPr eaLnBrk="1" hangingPunct="1"/>
            <a:r>
              <a:rPr lang="en-US" altLang="en-US" dirty="0"/>
              <a:t>Diffusion Capacitance</a:t>
            </a:r>
          </a:p>
        </p:txBody>
      </p:sp>
      <p:sp>
        <p:nvSpPr>
          <p:cNvPr id="87045" name="Rectangle 4">
            <a:extLst>
              <a:ext uri="{FF2B5EF4-FFF2-40B4-BE49-F238E27FC236}">
                <a16:creationId xmlns:a16="http://schemas.microsoft.com/office/drawing/2014/main" id="{F10AB5BD-289D-D648-98BE-4E449254AA5E}"/>
              </a:ext>
            </a:extLst>
          </p:cNvPr>
          <p:cNvSpPr>
            <a:spLocks noGrp="1" noChangeArrowheads="1"/>
          </p:cNvSpPr>
          <p:nvPr>
            <p:ph type="body" idx="1"/>
          </p:nvPr>
        </p:nvSpPr>
        <p:spPr/>
        <p:txBody>
          <a:bodyPr/>
          <a:lstStyle/>
          <a:p>
            <a:pPr eaLnBrk="1" hangingPunct="1"/>
            <a:r>
              <a:rPr lang="en-US" altLang="en-US" dirty="0">
                <a:solidFill>
                  <a:srgbClr val="000000"/>
                </a:solidFill>
              </a:rPr>
              <a:t>We assumed contacted diffusion on every s/d.</a:t>
            </a:r>
          </a:p>
          <a:p>
            <a:pPr eaLnBrk="1" hangingPunct="1"/>
            <a:r>
              <a:rPr lang="en-US" altLang="en-US" dirty="0">
                <a:solidFill>
                  <a:srgbClr val="000000"/>
                </a:solidFill>
              </a:rPr>
              <a:t>Good layout minimizes diffusion area</a:t>
            </a:r>
          </a:p>
          <a:p>
            <a:pPr eaLnBrk="1" hangingPunct="1"/>
            <a:r>
              <a:rPr lang="en-US" altLang="en-US" dirty="0">
                <a:solidFill>
                  <a:srgbClr val="000000"/>
                </a:solidFill>
              </a:rPr>
              <a:t>E.g., NAND3 layout shares one diffusion contact</a:t>
            </a:r>
          </a:p>
          <a:p>
            <a:pPr lvl="1" eaLnBrk="1" hangingPunct="1"/>
            <a:r>
              <a:rPr lang="en-US" altLang="en-US" dirty="0">
                <a:solidFill>
                  <a:srgbClr val="000000"/>
                </a:solidFill>
              </a:rPr>
              <a:t>Reduces output capacitance by 2C</a:t>
            </a:r>
          </a:p>
          <a:p>
            <a:pPr lvl="1" eaLnBrk="1" hangingPunct="1"/>
            <a:r>
              <a:rPr lang="en-US" altLang="en-US" dirty="0">
                <a:solidFill>
                  <a:srgbClr val="000000"/>
                </a:solidFill>
              </a:rPr>
              <a:t>Merged uncontacted diffusion might help too</a:t>
            </a:r>
          </a:p>
        </p:txBody>
      </p:sp>
      <p:pic>
        <p:nvPicPr>
          <p:cNvPr id="4" name="Picture 3" descr="A close up of a logo&#10;&#10;Description automatically generated">
            <a:extLst>
              <a:ext uri="{FF2B5EF4-FFF2-40B4-BE49-F238E27FC236}">
                <a16:creationId xmlns:a16="http://schemas.microsoft.com/office/drawing/2014/main" id="{4BE49785-1968-45CE-B942-6B3821E25554}"/>
              </a:ext>
            </a:extLst>
          </p:cNvPr>
          <p:cNvPicPr>
            <a:picLocks noChangeAspect="1"/>
          </p:cNvPicPr>
          <p:nvPr/>
        </p:nvPicPr>
        <p:blipFill>
          <a:blip r:embed="rId3"/>
          <a:stretch>
            <a:fillRect/>
          </a:stretch>
        </p:blipFill>
        <p:spPr>
          <a:xfrm>
            <a:off x="3355829" y="3281802"/>
            <a:ext cx="5480342" cy="2648832"/>
          </a:xfrm>
          <a:prstGeom prst="rect">
            <a:avLst/>
          </a:prstGeom>
        </p:spPr>
      </p:pic>
    </p:spTree>
    <p:extLst>
      <p:ext uri="{BB962C8B-B14F-4D97-AF65-F5344CB8AC3E}">
        <p14:creationId xmlns:p14="http://schemas.microsoft.com/office/powerpoint/2010/main" val="830428978"/>
      </p:ext>
    </p:extLst>
  </p:cSld>
  <p:clrMapOvr>
    <a:masterClrMapping/>
  </p:clrMapOvr>
  <p:transition>
    <p:zo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2">
            <a:extLst>
              <a:ext uri="{FF2B5EF4-FFF2-40B4-BE49-F238E27FC236}">
                <a16:creationId xmlns:a16="http://schemas.microsoft.com/office/drawing/2014/main" id="{A3CCBA01-DF92-EF4E-89E0-F8A938D3964B}"/>
              </a:ext>
            </a:extLst>
          </p:cNvPr>
          <p:cNvSpPr>
            <a:spLocks noGrp="1" noChangeArrowheads="1"/>
          </p:cNvSpPr>
          <p:nvPr>
            <p:ph type="title"/>
          </p:nvPr>
        </p:nvSpPr>
        <p:spPr/>
        <p:txBody>
          <a:bodyPr/>
          <a:lstStyle/>
          <a:p>
            <a:pPr eaLnBrk="1" hangingPunct="1"/>
            <a:r>
              <a:rPr lang="en-US" altLang="en-US" dirty="0"/>
              <a:t>Layout Comparison</a:t>
            </a:r>
          </a:p>
        </p:txBody>
      </p:sp>
      <p:sp>
        <p:nvSpPr>
          <p:cNvPr id="488451" name="Rectangle 3">
            <a:extLst>
              <a:ext uri="{FF2B5EF4-FFF2-40B4-BE49-F238E27FC236}">
                <a16:creationId xmlns:a16="http://schemas.microsoft.com/office/drawing/2014/main" id="{B4A28FCC-39DD-C641-BA0C-61BE61B7C5C4}"/>
              </a:ext>
            </a:extLst>
          </p:cNvPr>
          <p:cNvSpPr>
            <a:spLocks noGrp="1" noChangeArrowheads="1"/>
          </p:cNvSpPr>
          <p:nvPr>
            <p:ph type="body" idx="1"/>
          </p:nvPr>
        </p:nvSpPr>
        <p:spPr/>
        <p:txBody>
          <a:bodyPr/>
          <a:lstStyle/>
          <a:p>
            <a:pPr eaLnBrk="1" hangingPunct="1"/>
            <a:r>
              <a:rPr lang="en-US" altLang="en-US" dirty="0"/>
              <a:t>Which layout is better? </a:t>
            </a:r>
          </a:p>
          <a:p>
            <a:pPr eaLnBrk="1" hangingPunct="1"/>
            <a:r>
              <a:rPr lang="en-US" altLang="en-US" dirty="0"/>
              <a:t>Left has less diffusion capacitance on Y </a:t>
            </a:r>
          </a:p>
        </p:txBody>
      </p:sp>
      <p:graphicFrame>
        <p:nvGraphicFramePr>
          <p:cNvPr id="89093" name="Object 4">
            <a:extLst>
              <a:ext uri="{FF2B5EF4-FFF2-40B4-BE49-F238E27FC236}">
                <a16:creationId xmlns:a16="http://schemas.microsoft.com/office/drawing/2014/main" id="{FD1659EB-DE91-D742-BDB7-36A042437927}"/>
              </a:ext>
            </a:extLst>
          </p:cNvPr>
          <p:cNvGraphicFramePr>
            <a:graphicFrameLocks noChangeAspect="1"/>
          </p:cNvGraphicFramePr>
          <p:nvPr/>
        </p:nvGraphicFramePr>
        <p:xfrm>
          <a:off x="2362200" y="2387600"/>
          <a:ext cx="7315200" cy="3632200"/>
        </p:xfrm>
        <a:graphic>
          <a:graphicData uri="http://schemas.openxmlformats.org/presentationml/2006/ole">
            <mc:AlternateContent xmlns:mc="http://schemas.openxmlformats.org/markup-compatibility/2006">
              <mc:Choice xmlns:v="urn:schemas-microsoft-com:vml" Requires="v">
                <p:oleObj spid="_x0000_s19458" name="VISIO" r:id="rId4" imgW="25222200" imgH="12509500" progId="Visio.Drawing.6">
                  <p:embed/>
                </p:oleObj>
              </mc:Choice>
              <mc:Fallback>
                <p:oleObj name="VISIO" r:id="rId4" imgW="25222200" imgH="12509500" progId="Visio.Drawing.6">
                  <p:embed/>
                  <p:pic>
                    <p:nvPicPr>
                      <p:cNvPr id="89093" name="Object 4">
                        <a:extLst>
                          <a:ext uri="{FF2B5EF4-FFF2-40B4-BE49-F238E27FC236}">
                            <a16:creationId xmlns:a16="http://schemas.microsoft.com/office/drawing/2014/main" id="{FD1659EB-DE91-D742-BDB7-36A0424379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2387600"/>
                        <a:ext cx="7315200" cy="363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89094" name="TextBox 1">
            <a:extLst>
              <a:ext uri="{FF2B5EF4-FFF2-40B4-BE49-F238E27FC236}">
                <a16:creationId xmlns:a16="http://schemas.microsoft.com/office/drawing/2014/main" id="{D143AB67-AD98-2E4B-86D5-C805C4F4E7D0}"/>
              </a:ext>
            </a:extLst>
          </p:cNvPr>
          <p:cNvSpPr txBox="1">
            <a:spLocks noChangeArrowheads="1"/>
          </p:cNvSpPr>
          <p:nvPr/>
        </p:nvSpPr>
        <p:spPr bwMode="auto">
          <a:xfrm>
            <a:off x="3276600" y="3505201"/>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spTree>
    <p:extLst>
      <p:ext uri="{BB962C8B-B14F-4D97-AF65-F5344CB8AC3E}">
        <p14:creationId xmlns:p14="http://schemas.microsoft.com/office/powerpoint/2010/main" val="3806915777"/>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88451">
                                            <p:txEl>
                                              <p:pRg st="1" end="1"/>
                                            </p:txEl>
                                          </p:spTgt>
                                        </p:tgtEl>
                                        <p:attrNameLst>
                                          <p:attrName>style.visibility</p:attrName>
                                        </p:attrNameLst>
                                      </p:cBhvr>
                                      <p:to>
                                        <p:strVal val="visible"/>
                                      </p:to>
                                    </p:set>
                                    <p:animEffect transition="in" filter="dissolve">
                                      <p:cBhvr>
                                        <p:cTn id="7" dur="500"/>
                                        <p:tgtEl>
                                          <p:spTgt spid="4884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a:extLst>
              <a:ext uri="{FF2B5EF4-FFF2-40B4-BE49-F238E27FC236}">
                <a16:creationId xmlns:a16="http://schemas.microsoft.com/office/drawing/2014/main" id="{BE9D9960-676B-4D4C-995E-59E2AB0CFCE8}"/>
              </a:ext>
            </a:extLst>
          </p:cNvPr>
          <p:cNvSpPr>
            <a:spLocks noGrp="1" noChangeArrowheads="1"/>
          </p:cNvSpPr>
          <p:nvPr>
            <p:ph type="title"/>
          </p:nvPr>
        </p:nvSpPr>
        <p:spPr/>
        <p:txBody>
          <a:bodyPr/>
          <a:lstStyle/>
          <a:p>
            <a:pPr eaLnBrk="1" hangingPunct="1"/>
            <a:r>
              <a:rPr lang="en-US" altLang="en-US" dirty="0"/>
              <a:t>Pass Transistors</a:t>
            </a:r>
          </a:p>
        </p:txBody>
      </p:sp>
      <p:sp>
        <p:nvSpPr>
          <p:cNvPr id="368643" name="Rectangle 3">
            <a:extLst>
              <a:ext uri="{FF2B5EF4-FFF2-40B4-BE49-F238E27FC236}">
                <a16:creationId xmlns:a16="http://schemas.microsoft.com/office/drawing/2014/main" id="{02046E00-F436-E54B-BEBF-5C2A35D394FA}"/>
              </a:ext>
            </a:extLst>
          </p:cNvPr>
          <p:cNvSpPr>
            <a:spLocks noGrp="1" noChangeArrowheads="1"/>
          </p:cNvSpPr>
          <p:nvPr>
            <p:ph type="body" idx="1"/>
          </p:nvPr>
        </p:nvSpPr>
        <p:spPr/>
        <p:txBody>
          <a:bodyPr/>
          <a:lstStyle/>
          <a:p>
            <a:pPr eaLnBrk="1" hangingPunct="1">
              <a:lnSpc>
                <a:spcPct val="90000"/>
              </a:lnSpc>
            </a:pPr>
            <a:r>
              <a:rPr lang="en-US" altLang="en-US" dirty="0">
                <a:solidFill>
                  <a:srgbClr val="000000"/>
                </a:solidFill>
              </a:rPr>
              <a:t>We have assumed source is grounded</a:t>
            </a:r>
          </a:p>
          <a:p>
            <a:pPr eaLnBrk="1" hangingPunct="1">
              <a:lnSpc>
                <a:spcPct val="90000"/>
              </a:lnSpc>
            </a:pPr>
            <a:r>
              <a:rPr lang="en-US" altLang="en-US" dirty="0">
                <a:solidFill>
                  <a:srgbClr val="000000"/>
                </a:solidFill>
              </a:rPr>
              <a:t>What if source is &gt;0?</a:t>
            </a:r>
          </a:p>
          <a:p>
            <a:pPr lvl="1" eaLnBrk="1" hangingPunct="1">
              <a:lnSpc>
                <a:spcPct val="90000"/>
              </a:lnSpc>
            </a:pPr>
            <a:r>
              <a:rPr lang="en-US" altLang="en-US" dirty="0">
                <a:solidFill>
                  <a:srgbClr val="000000"/>
                </a:solidFill>
              </a:rPr>
              <a:t>e.g., pass transistor passing V</a:t>
            </a:r>
            <a:r>
              <a:rPr lang="en-US" altLang="en-US" baseline="-25000" dirty="0">
                <a:solidFill>
                  <a:srgbClr val="000000"/>
                </a:solidFill>
              </a:rPr>
              <a:t>DD</a:t>
            </a:r>
          </a:p>
          <a:p>
            <a:pPr eaLnBrk="1" hangingPunct="1">
              <a:lnSpc>
                <a:spcPct val="90000"/>
              </a:lnSpc>
            </a:pPr>
            <a:r>
              <a:rPr lang="en-US" altLang="en-US" dirty="0">
                <a:solidFill>
                  <a:srgbClr val="000000"/>
                </a:solidFill>
              </a:rPr>
              <a:t>V</a:t>
            </a:r>
            <a:r>
              <a:rPr lang="en-US" altLang="en-US" baseline="-25000" dirty="0">
                <a:solidFill>
                  <a:srgbClr val="000000"/>
                </a:solidFill>
              </a:rPr>
              <a:t>g</a:t>
            </a:r>
            <a:r>
              <a:rPr lang="en-US" altLang="en-US" dirty="0">
                <a:solidFill>
                  <a:srgbClr val="000000"/>
                </a:solidFill>
              </a:rPr>
              <a:t> = V</a:t>
            </a:r>
            <a:r>
              <a:rPr lang="en-US" altLang="en-US" baseline="-25000" dirty="0">
                <a:solidFill>
                  <a:srgbClr val="000000"/>
                </a:solidFill>
              </a:rPr>
              <a:t>DD</a:t>
            </a:r>
          </a:p>
          <a:p>
            <a:pPr lvl="1" eaLnBrk="1" hangingPunct="1">
              <a:lnSpc>
                <a:spcPct val="90000"/>
              </a:lnSpc>
            </a:pPr>
            <a:r>
              <a:rPr lang="en-US" altLang="en-US" dirty="0">
                <a:solidFill>
                  <a:srgbClr val="000000"/>
                </a:solidFill>
              </a:rPr>
              <a:t>If V</a:t>
            </a:r>
            <a:r>
              <a:rPr lang="en-US" altLang="en-US" baseline="-25000" dirty="0">
                <a:solidFill>
                  <a:srgbClr val="000000"/>
                </a:solidFill>
              </a:rPr>
              <a:t>s</a:t>
            </a:r>
            <a:r>
              <a:rPr lang="en-US" altLang="en-US" dirty="0">
                <a:solidFill>
                  <a:srgbClr val="000000"/>
                </a:solidFill>
              </a:rPr>
              <a:t> &gt; V</a:t>
            </a:r>
            <a:r>
              <a:rPr lang="en-US" altLang="en-US" baseline="-25000" dirty="0">
                <a:solidFill>
                  <a:srgbClr val="000000"/>
                </a:solidFill>
              </a:rPr>
              <a:t>DD</a:t>
            </a:r>
            <a:r>
              <a:rPr lang="en-US" altLang="en-US" dirty="0">
                <a:solidFill>
                  <a:srgbClr val="000000"/>
                </a:solidFill>
              </a:rPr>
              <a:t>-V</a:t>
            </a:r>
            <a:r>
              <a:rPr lang="en-US" altLang="en-US" baseline="-25000" dirty="0">
                <a:solidFill>
                  <a:srgbClr val="000000"/>
                </a:solidFill>
              </a:rPr>
              <a:t>t</a:t>
            </a:r>
            <a:r>
              <a:rPr lang="en-US" altLang="en-US" dirty="0">
                <a:solidFill>
                  <a:srgbClr val="000000"/>
                </a:solidFill>
              </a:rPr>
              <a:t>, then V</a:t>
            </a:r>
            <a:r>
              <a:rPr lang="en-US" altLang="en-US" baseline="-25000" dirty="0">
                <a:solidFill>
                  <a:srgbClr val="000000"/>
                </a:solidFill>
              </a:rPr>
              <a:t>gs</a:t>
            </a:r>
            <a:r>
              <a:rPr lang="en-US" altLang="en-US" dirty="0">
                <a:solidFill>
                  <a:srgbClr val="000000"/>
                </a:solidFill>
              </a:rPr>
              <a:t> &lt; V</a:t>
            </a:r>
            <a:r>
              <a:rPr lang="en-US" altLang="en-US" baseline="-25000" dirty="0">
                <a:solidFill>
                  <a:srgbClr val="000000"/>
                </a:solidFill>
              </a:rPr>
              <a:t>t</a:t>
            </a:r>
          </a:p>
          <a:p>
            <a:pPr lvl="1" eaLnBrk="1" hangingPunct="1">
              <a:lnSpc>
                <a:spcPct val="90000"/>
              </a:lnSpc>
            </a:pPr>
            <a:r>
              <a:rPr lang="en-US" altLang="en-US" dirty="0">
                <a:solidFill>
                  <a:srgbClr val="000000"/>
                </a:solidFill>
              </a:rPr>
              <a:t>Hence, transistor would turn itself off</a:t>
            </a:r>
          </a:p>
          <a:p>
            <a:pPr eaLnBrk="1" hangingPunct="1">
              <a:lnSpc>
                <a:spcPct val="90000"/>
              </a:lnSpc>
            </a:pPr>
            <a:r>
              <a:rPr lang="en-US" altLang="en-US" dirty="0">
                <a:solidFill>
                  <a:srgbClr val="000000"/>
                </a:solidFill>
              </a:rPr>
              <a:t>nMOS pass transistors pull no higher than V</a:t>
            </a:r>
            <a:r>
              <a:rPr lang="en-US" altLang="en-US" baseline="-25000" dirty="0">
                <a:solidFill>
                  <a:srgbClr val="000000"/>
                </a:solidFill>
              </a:rPr>
              <a:t>DD</a:t>
            </a:r>
            <a:r>
              <a:rPr lang="en-US" altLang="en-US" dirty="0">
                <a:solidFill>
                  <a:srgbClr val="000000"/>
                </a:solidFill>
              </a:rPr>
              <a:t>-V</a:t>
            </a:r>
            <a:r>
              <a:rPr lang="en-US" altLang="en-US" baseline="-25000" dirty="0">
                <a:solidFill>
                  <a:srgbClr val="000000"/>
                </a:solidFill>
              </a:rPr>
              <a:t>tn</a:t>
            </a:r>
          </a:p>
          <a:p>
            <a:pPr lvl="1" eaLnBrk="1" hangingPunct="1">
              <a:lnSpc>
                <a:spcPct val="90000"/>
              </a:lnSpc>
            </a:pPr>
            <a:r>
              <a:rPr lang="en-US" altLang="en-US" dirty="0">
                <a:solidFill>
                  <a:srgbClr val="000000"/>
                </a:solidFill>
              </a:rPr>
              <a:t>Called a degraded “</a:t>
            </a:r>
            <a:r>
              <a:rPr lang="en-US" altLang="ja-JP" dirty="0">
                <a:solidFill>
                  <a:srgbClr val="000000"/>
                </a:solidFill>
              </a:rPr>
              <a:t>1”</a:t>
            </a:r>
          </a:p>
          <a:p>
            <a:pPr lvl="1" eaLnBrk="1" hangingPunct="1">
              <a:lnSpc>
                <a:spcPct val="90000"/>
              </a:lnSpc>
            </a:pPr>
            <a:r>
              <a:rPr lang="en-US" altLang="en-US" dirty="0">
                <a:solidFill>
                  <a:srgbClr val="000000"/>
                </a:solidFill>
              </a:rPr>
              <a:t>Approach degraded value slowly (low I</a:t>
            </a:r>
            <a:r>
              <a:rPr lang="en-US" altLang="en-US" baseline="-25000" dirty="0">
                <a:solidFill>
                  <a:srgbClr val="000000"/>
                </a:solidFill>
              </a:rPr>
              <a:t>ds</a:t>
            </a:r>
            <a:r>
              <a:rPr lang="en-US" altLang="en-US" dirty="0">
                <a:solidFill>
                  <a:srgbClr val="000000"/>
                </a:solidFill>
              </a:rPr>
              <a:t>)</a:t>
            </a:r>
          </a:p>
          <a:p>
            <a:pPr eaLnBrk="1" hangingPunct="1">
              <a:lnSpc>
                <a:spcPct val="90000"/>
              </a:lnSpc>
            </a:pPr>
            <a:r>
              <a:rPr lang="en-US" altLang="en-US" dirty="0">
                <a:solidFill>
                  <a:srgbClr val="000000"/>
                </a:solidFill>
              </a:rPr>
              <a:t>pMOS pass transistors pull no lower than V</a:t>
            </a:r>
            <a:r>
              <a:rPr lang="en-US" altLang="en-US" baseline="-25000" dirty="0">
                <a:solidFill>
                  <a:srgbClr val="000000"/>
                </a:solidFill>
              </a:rPr>
              <a:t>tp</a:t>
            </a:r>
          </a:p>
          <a:p>
            <a:pPr eaLnBrk="1" hangingPunct="1">
              <a:lnSpc>
                <a:spcPct val="90000"/>
              </a:lnSpc>
            </a:pPr>
            <a:r>
              <a:rPr lang="en-US" altLang="en-US" dirty="0">
                <a:solidFill>
                  <a:srgbClr val="000000"/>
                </a:solidFill>
              </a:rPr>
              <a:t>Transmission gates are needed to pass both 0 and 1</a:t>
            </a:r>
            <a:r>
              <a:rPr lang="en-US" altLang="en-US" baseline="-25000" dirty="0">
                <a:solidFill>
                  <a:srgbClr val="000000"/>
                </a:solidFill>
              </a:rPr>
              <a:t> </a:t>
            </a:r>
          </a:p>
        </p:txBody>
      </p:sp>
      <p:graphicFrame>
        <p:nvGraphicFramePr>
          <p:cNvPr id="21509" name="Object 4">
            <a:extLst>
              <a:ext uri="{FF2B5EF4-FFF2-40B4-BE49-F238E27FC236}">
                <a16:creationId xmlns:a16="http://schemas.microsoft.com/office/drawing/2014/main" id="{7C4C2B4F-D9D1-F74E-9AC3-1AA904547AAC}"/>
              </a:ext>
            </a:extLst>
          </p:cNvPr>
          <p:cNvGraphicFramePr>
            <a:graphicFrameLocks noChangeAspect="1"/>
          </p:cNvGraphicFramePr>
          <p:nvPr/>
        </p:nvGraphicFramePr>
        <p:xfrm>
          <a:off x="7924800" y="1828800"/>
          <a:ext cx="1828800" cy="1758950"/>
        </p:xfrm>
        <a:graphic>
          <a:graphicData uri="http://schemas.openxmlformats.org/presentationml/2006/ole">
            <mc:AlternateContent xmlns:mc="http://schemas.openxmlformats.org/markup-compatibility/2006">
              <mc:Choice xmlns:v="urn:schemas-microsoft-com:vml" Requires="v">
                <p:oleObj spid="_x0000_s1026" name="VISIO" r:id="rId4" imgW="3276600" imgH="3149600" progId="Visio.Drawing.6">
                  <p:embed/>
                </p:oleObj>
              </mc:Choice>
              <mc:Fallback>
                <p:oleObj name="VISIO" r:id="rId4" imgW="3276600" imgH="3149600" progId="Visio.Drawing.6">
                  <p:embed/>
                  <p:pic>
                    <p:nvPicPr>
                      <p:cNvPr id="21509" name="Object 4">
                        <a:extLst>
                          <a:ext uri="{FF2B5EF4-FFF2-40B4-BE49-F238E27FC236}">
                            <a16:creationId xmlns:a16="http://schemas.microsoft.com/office/drawing/2014/main" id="{7C4C2B4F-D9D1-F74E-9AC3-1AA904547A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1828800"/>
                        <a:ext cx="1828800" cy="175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246468558"/>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68643">
                                            <p:txEl>
                                              <p:pRg st="3" end="3"/>
                                            </p:txEl>
                                          </p:spTgt>
                                        </p:tgtEl>
                                        <p:attrNameLst>
                                          <p:attrName>style.visibility</p:attrName>
                                        </p:attrNameLst>
                                      </p:cBhvr>
                                      <p:to>
                                        <p:strVal val="visible"/>
                                      </p:to>
                                    </p:set>
                                    <p:anim calcmode="lin" valueType="num">
                                      <p:cBhvr additive="base">
                                        <p:cTn id="7" dur="500" fill="hold"/>
                                        <p:tgtEl>
                                          <p:spTgt spid="36864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4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68643">
                                            <p:txEl>
                                              <p:pRg st="4" end="4"/>
                                            </p:txEl>
                                          </p:spTgt>
                                        </p:tgtEl>
                                        <p:attrNameLst>
                                          <p:attrName>style.visibility</p:attrName>
                                        </p:attrNameLst>
                                      </p:cBhvr>
                                      <p:to>
                                        <p:strVal val="visible"/>
                                      </p:to>
                                    </p:set>
                                    <p:anim calcmode="lin" valueType="num">
                                      <p:cBhvr additive="base">
                                        <p:cTn id="11" dur="500" fill="hold"/>
                                        <p:tgtEl>
                                          <p:spTgt spid="36864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6864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68643">
                                            <p:txEl>
                                              <p:pRg st="5" end="5"/>
                                            </p:txEl>
                                          </p:spTgt>
                                        </p:tgtEl>
                                        <p:attrNameLst>
                                          <p:attrName>style.visibility</p:attrName>
                                        </p:attrNameLst>
                                      </p:cBhvr>
                                      <p:to>
                                        <p:strVal val="visible"/>
                                      </p:to>
                                    </p:set>
                                    <p:anim calcmode="lin" valueType="num">
                                      <p:cBhvr additive="base">
                                        <p:cTn id="15" dur="500" fill="hold"/>
                                        <p:tgtEl>
                                          <p:spTgt spid="36864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6864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68643">
                                            <p:txEl>
                                              <p:pRg st="6" end="6"/>
                                            </p:txEl>
                                          </p:spTgt>
                                        </p:tgtEl>
                                        <p:attrNameLst>
                                          <p:attrName>style.visibility</p:attrName>
                                        </p:attrNameLst>
                                      </p:cBhvr>
                                      <p:to>
                                        <p:strVal val="visible"/>
                                      </p:to>
                                    </p:set>
                                    <p:anim calcmode="lin" valueType="num">
                                      <p:cBhvr additive="base">
                                        <p:cTn id="19" dur="500" fill="hold"/>
                                        <p:tgtEl>
                                          <p:spTgt spid="36864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864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68643">
                                            <p:txEl>
                                              <p:pRg st="7" end="7"/>
                                            </p:txEl>
                                          </p:spTgt>
                                        </p:tgtEl>
                                        <p:attrNameLst>
                                          <p:attrName>style.visibility</p:attrName>
                                        </p:attrNameLst>
                                      </p:cBhvr>
                                      <p:to>
                                        <p:strVal val="visible"/>
                                      </p:to>
                                    </p:set>
                                    <p:anim calcmode="lin" valueType="num">
                                      <p:cBhvr additive="base">
                                        <p:cTn id="23" dur="500" fill="hold"/>
                                        <p:tgtEl>
                                          <p:spTgt spid="36864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68643">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68643">
                                            <p:txEl>
                                              <p:pRg st="8" end="8"/>
                                            </p:txEl>
                                          </p:spTgt>
                                        </p:tgtEl>
                                        <p:attrNameLst>
                                          <p:attrName>style.visibility</p:attrName>
                                        </p:attrNameLst>
                                      </p:cBhvr>
                                      <p:to>
                                        <p:strVal val="visible"/>
                                      </p:to>
                                    </p:set>
                                    <p:anim calcmode="lin" valueType="num">
                                      <p:cBhvr additive="base">
                                        <p:cTn id="27" dur="500" fill="hold"/>
                                        <p:tgtEl>
                                          <p:spTgt spid="368643">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6864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368643">
                                            <p:txEl>
                                              <p:pRg st="9" end="9"/>
                                            </p:txEl>
                                          </p:spTgt>
                                        </p:tgtEl>
                                        <p:attrNameLst>
                                          <p:attrName>style.visibility</p:attrName>
                                        </p:attrNameLst>
                                      </p:cBhvr>
                                      <p:to>
                                        <p:strVal val="visible"/>
                                      </p:to>
                                    </p:set>
                                    <p:anim calcmode="lin" valueType="num">
                                      <p:cBhvr additive="base">
                                        <p:cTn id="33" dur="500" fill="hold"/>
                                        <p:tgtEl>
                                          <p:spTgt spid="368643">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6864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368643">
                                            <p:txEl>
                                              <p:pRg st="10" end="10"/>
                                            </p:txEl>
                                          </p:spTgt>
                                        </p:tgtEl>
                                        <p:attrNameLst>
                                          <p:attrName>style.visibility</p:attrName>
                                        </p:attrNameLst>
                                      </p:cBhvr>
                                      <p:to>
                                        <p:strVal val="visible"/>
                                      </p:to>
                                    </p:set>
                                    <p:anim calcmode="lin" valueType="num">
                                      <p:cBhvr additive="base">
                                        <p:cTn id="39" dur="500" fill="hold"/>
                                        <p:tgtEl>
                                          <p:spTgt spid="368643">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6864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a:extLst>
              <a:ext uri="{FF2B5EF4-FFF2-40B4-BE49-F238E27FC236}">
                <a16:creationId xmlns:a16="http://schemas.microsoft.com/office/drawing/2014/main" id="{770C3FFE-3133-0B40-BE20-6F7C26B03E29}"/>
              </a:ext>
            </a:extLst>
          </p:cNvPr>
          <p:cNvSpPr>
            <a:spLocks noGrp="1" noChangeArrowheads="1"/>
          </p:cNvSpPr>
          <p:nvPr>
            <p:ph type="title"/>
          </p:nvPr>
        </p:nvSpPr>
        <p:spPr/>
        <p:txBody>
          <a:bodyPr/>
          <a:lstStyle/>
          <a:p>
            <a:pPr eaLnBrk="1" hangingPunct="1"/>
            <a:r>
              <a:rPr lang="en-US" altLang="en-US" dirty="0"/>
              <a:t>Pass Transistor Ckts</a:t>
            </a:r>
          </a:p>
        </p:txBody>
      </p:sp>
      <p:graphicFrame>
        <p:nvGraphicFramePr>
          <p:cNvPr id="23556" name="Object 3">
            <a:extLst>
              <a:ext uri="{FF2B5EF4-FFF2-40B4-BE49-F238E27FC236}">
                <a16:creationId xmlns:a16="http://schemas.microsoft.com/office/drawing/2014/main" id="{01F9A326-44BA-E544-B62F-592C86D0B12B}"/>
              </a:ext>
            </a:extLst>
          </p:cNvPr>
          <p:cNvGraphicFramePr>
            <a:graphicFrameLocks noGrp="1" noChangeAspect="1"/>
          </p:cNvGraphicFramePr>
          <p:nvPr>
            <p:ph type="body" idx="1"/>
          </p:nvPr>
        </p:nvGraphicFramePr>
        <p:xfrm>
          <a:off x="2209800" y="2090739"/>
          <a:ext cx="7772400" cy="3436937"/>
        </p:xfrm>
        <a:graphic>
          <a:graphicData uri="http://schemas.openxmlformats.org/presentationml/2006/ole">
            <mc:AlternateContent xmlns:mc="http://schemas.openxmlformats.org/markup-compatibility/2006">
              <mc:Choice xmlns:v="urn:schemas-microsoft-com:vml" Requires="v">
                <p:oleObj spid="_x0000_s2050" name="Visio" r:id="rId4" imgW="3263900" imgH="1447800" progId="Visio.Drawing.11">
                  <p:embed/>
                </p:oleObj>
              </mc:Choice>
              <mc:Fallback>
                <p:oleObj name="Visio" r:id="rId4" imgW="3263900" imgH="1447800" progId="Visio.Drawing.11">
                  <p:embed/>
                  <p:pic>
                    <p:nvPicPr>
                      <p:cNvPr id="23556" name="Object 3">
                        <a:extLst>
                          <a:ext uri="{FF2B5EF4-FFF2-40B4-BE49-F238E27FC236}">
                            <a16:creationId xmlns:a16="http://schemas.microsoft.com/office/drawing/2014/main" id="{01F9A326-44BA-E544-B62F-592C86D0B1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2090739"/>
                        <a:ext cx="7772400" cy="343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0692" name="Rectangle 4">
            <a:extLst>
              <a:ext uri="{FF2B5EF4-FFF2-40B4-BE49-F238E27FC236}">
                <a16:creationId xmlns:a16="http://schemas.microsoft.com/office/drawing/2014/main" id="{0B994768-AA1B-4C48-9872-9193BA583B72}"/>
              </a:ext>
            </a:extLst>
          </p:cNvPr>
          <p:cNvSpPr>
            <a:spLocks noChangeArrowheads="1"/>
          </p:cNvSpPr>
          <p:nvPr/>
        </p:nvSpPr>
        <p:spPr bwMode="auto">
          <a:xfrm>
            <a:off x="3429000" y="2895600"/>
            <a:ext cx="13716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sp>
        <p:nvSpPr>
          <p:cNvPr id="370693" name="Rectangle 5">
            <a:extLst>
              <a:ext uri="{FF2B5EF4-FFF2-40B4-BE49-F238E27FC236}">
                <a16:creationId xmlns:a16="http://schemas.microsoft.com/office/drawing/2014/main" id="{2595D47D-FD19-4644-A2DC-8D3CA4682897}"/>
              </a:ext>
            </a:extLst>
          </p:cNvPr>
          <p:cNvSpPr>
            <a:spLocks noChangeArrowheads="1"/>
          </p:cNvSpPr>
          <p:nvPr/>
        </p:nvSpPr>
        <p:spPr bwMode="auto">
          <a:xfrm>
            <a:off x="6324600" y="3124200"/>
            <a:ext cx="18288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sp>
        <p:nvSpPr>
          <p:cNvPr id="370694" name="Rectangle 6">
            <a:extLst>
              <a:ext uri="{FF2B5EF4-FFF2-40B4-BE49-F238E27FC236}">
                <a16:creationId xmlns:a16="http://schemas.microsoft.com/office/drawing/2014/main" id="{9A643303-F10F-4048-818B-95C230FFC54D}"/>
              </a:ext>
            </a:extLst>
          </p:cNvPr>
          <p:cNvSpPr>
            <a:spLocks noChangeArrowheads="1"/>
          </p:cNvSpPr>
          <p:nvPr/>
        </p:nvSpPr>
        <p:spPr bwMode="auto">
          <a:xfrm>
            <a:off x="8534400" y="2895600"/>
            <a:ext cx="13716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sp>
        <p:nvSpPr>
          <p:cNvPr id="370695" name="Rectangle 7">
            <a:extLst>
              <a:ext uri="{FF2B5EF4-FFF2-40B4-BE49-F238E27FC236}">
                <a16:creationId xmlns:a16="http://schemas.microsoft.com/office/drawing/2014/main" id="{C9FAD991-30BF-1A47-A5AF-7CB12FC1545B}"/>
              </a:ext>
            </a:extLst>
          </p:cNvPr>
          <p:cNvSpPr>
            <a:spLocks noChangeArrowheads="1"/>
          </p:cNvSpPr>
          <p:nvPr/>
        </p:nvSpPr>
        <p:spPr bwMode="auto">
          <a:xfrm>
            <a:off x="3429000" y="4191000"/>
            <a:ext cx="13716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sp>
        <p:nvSpPr>
          <p:cNvPr id="370696" name="Rectangle 8">
            <a:extLst>
              <a:ext uri="{FF2B5EF4-FFF2-40B4-BE49-F238E27FC236}">
                <a16:creationId xmlns:a16="http://schemas.microsoft.com/office/drawing/2014/main" id="{955B7D87-A948-6F4F-A6A5-28AD085D4F8B}"/>
              </a:ext>
            </a:extLst>
          </p:cNvPr>
          <p:cNvSpPr>
            <a:spLocks noChangeArrowheads="1"/>
          </p:cNvSpPr>
          <p:nvPr/>
        </p:nvSpPr>
        <p:spPr bwMode="auto">
          <a:xfrm>
            <a:off x="6705600" y="4038600"/>
            <a:ext cx="13716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sp>
        <p:nvSpPr>
          <p:cNvPr id="370697" name="Rectangle 9">
            <a:extLst>
              <a:ext uri="{FF2B5EF4-FFF2-40B4-BE49-F238E27FC236}">
                <a16:creationId xmlns:a16="http://schemas.microsoft.com/office/drawing/2014/main" id="{3AC1DF7B-3395-BD46-B9C9-3D226E339205}"/>
              </a:ext>
            </a:extLst>
          </p:cNvPr>
          <p:cNvSpPr>
            <a:spLocks noChangeArrowheads="1"/>
          </p:cNvSpPr>
          <p:nvPr/>
        </p:nvSpPr>
        <p:spPr bwMode="auto">
          <a:xfrm>
            <a:off x="7162800" y="4648200"/>
            <a:ext cx="13716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spTree>
    <p:extLst>
      <p:ext uri="{BB962C8B-B14F-4D97-AF65-F5344CB8AC3E}">
        <p14:creationId xmlns:p14="http://schemas.microsoft.com/office/powerpoint/2010/main" val="3331602563"/>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grpId="0" nodeType="clickEffect">
                                  <p:stCondLst>
                                    <p:cond delay="0"/>
                                  </p:stCondLst>
                                  <p:childTnLst>
                                    <p:animEffect transition="out" filter="checkerboard(across)">
                                      <p:cBhvr>
                                        <p:cTn id="6" dur="500"/>
                                        <p:tgtEl>
                                          <p:spTgt spid="370692"/>
                                        </p:tgtEl>
                                      </p:cBhvr>
                                    </p:animEffect>
                                    <p:set>
                                      <p:cBhvr>
                                        <p:cTn id="7" dur="1" fill="hold">
                                          <p:stCondLst>
                                            <p:cond delay="499"/>
                                          </p:stCondLst>
                                        </p:cTn>
                                        <p:tgtEl>
                                          <p:spTgt spid="370692"/>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370693"/>
                                        </p:tgtEl>
                                      </p:cBhvr>
                                    </p:animEffect>
                                    <p:set>
                                      <p:cBhvr>
                                        <p:cTn id="12" dur="1" fill="hold">
                                          <p:stCondLst>
                                            <p:cond delay="499"/>
                                          </p:stCondLst>
                                        </p:cTn>
                                        <p:tgtEl>
                                          <p:spTgt spid="370693"/>
                                        </p:tgtEl>
                                        <p:attrNameLst>
                                          <p:attrName>style.visibility</p:attrName>
                                        </p:attrNameLst>
                                      </p:cBhvr>
                                      <p:to>
                                        <p:strVal val="hidden"/>
                                      </p:to>
                                    </p:set>
                                  </p:childTnLst>
                                </p:cTn>
                              </p:par>
                              <p:par>
                                <p:cTn id="13" presetID="5" presetClass="exit" presetSubtype="10" fill="hold" grpId="0" nodeType="withEffect">
                                  <p:stCondLst>
                                    <p:cond delay="0"/>
                                  </p:stCondLst>
                                  <p:childTnLst>
                                    <p:animEffect transition="out" filter="checkerboard(across)">
                                      <p:cBhvr>
                                        <p:cTn id="14" dur="500"/>
                                        <p:tgtEl>
                                          <p:spTgt spid="370694"/>
                                        </p:tgtEl>
                                      </p:cBhvr>
                                    </p:animEffect>
                                    <p:set>
                                      <p:cBhvr>
                                        <p:cTn id="15" dur="1" fill="hold">
                                          <p:stCondLst>
                                            <p:cond delay="499"/>
                                          </p:stCondLst>
                                        </p:cTn>
                                        <p:tgtEl>
                                          <p:spTgt spid="370694"/>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xit" presetSubtype="10" fill="hold" grpId="0" nodeType="clickEffect">
                                  <p:stCondLst>
                                    <p:cond delay="0"/>
                                  </p:stCondLst>
                                  <p:childTnLst>
                                    <p:animEffect transition="out" filter="checkerboard(across)">
                                      <p:cBhvr>
                                        <p:cTn id="19" dur="500"/>
                                        <p:tgtEl>
                                          <p:spTgt spid="370695"/>
                                        </p:tgtEl>
                                      </p:cBhvr>
                                    </p:animEffect>
                                    <p:set>
                                      <p:cBhvr>
                                        <p:cTn id="20" dur="1" fill="hold">
                                          <p:stCondLst>
                                            <p:cond delay="499"/>
                                          </p:stCondLst>
                                        </p:cTn>
                                        <p:tgtEl>
                                          <p:spTgt spid="370695"/>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xit" presetSubtype="10" fill="hold" grpId="0" nodeType="clickEffect">
                                  <p:stCondLst>
                                    <p:cond delay="0"/>
                                  </p:stCondLst>
                                  <p:childTnLst>
                                    <p:animEffect transition="out" filter="checkerboard(across)">
                                      <p:cBhvr>
                                        <p:cTn id="24" dur="500"/>
                                        <p:tgtEl>
                                          <p:spTgt spid="370696"/>
                                        </p:tgtEl>
                                      </p:cBhvr>
                                    </p:animEffect>
                                    <p:set>
                                      <p:cBhvr>
                                        <p:cTn id="25" dur="1" fill="hold">
                                          <p:stCondLst>
                                            <p:cond delay="499"/>
                                          </p:stCondLst>
                                        </p:cTn>
                                        <p:tgtEl>
                                          <p:spTgt spid="370696"/>
                                        </p:tgtEl>
                                        <p:attrNameLst>
                                          <p:attrName>style.visibility</p:attrName>
                                        </p:attrNameLst>
                                      </p:cBhvr>
                                      <p:to>
                                        <p:strVal val="hidden"/>
                                      </p:to>
                                    </p:set>
                                  </p:childTnLst>
                                </p:cTn>
                              </p:par>
                              <p:par>
                                <p:cTn id="26" presetID="5" presetClass="exit" presetSubtype="10" fill="hold" grpId="0" nodeType="withEffect">
                                  <p:stCondLst>
                                    <p:cond delay="0"/>
                                  </p:stCondLst>
                                  <p:childTnLst>
                                    <p:animEffect transition="out" filter="checkerboard(across)">
                                      <p:cBhvr>
                                        <p:cTn id="27" dur="500"/>
                                        <p:tgtEl>
                                          <p:spTgt spid="370697"/>
                                        </p:tgtEl>
                                      </p:cBhvr>
                                    </p:animEffect>
                                    <p:set>
                                      <p:cBhvr>
                                        <p:cTn id="28" dur="1" fill="hold">
                                          <p:stCondLst>
                                            <p:cond delay="499"/>
                                          </p:stCondLst>
                                        </p:cTn>
                                        <p:tgtEl>
                                          <p:spTgt spid="37069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692" grpId="0" animBg="1"/>
      <p:bldP spid="370693" grpId="0" animBg="1"/>
      <p:bldP spid="370694" grpId="0" animBg="1"/>
      <p:bldP spid="370695" grpId="0" animBg="1"/>
      <p:bldP spid="370696" grpId="0" animBg="1"/>
      <p:bldP spid="37069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a:extLst>
              <a:ext uri="{FF2B5EF4-FFF2-40B4-BE49-F238E27FC236}">
                <a16:creationId xmlns:a16="http://schemas.microsoft.com/office/drawing/2014/main" id="{47060DEC-7EE2-4D49-9ABE-66B6B8EF0090}"/>
              </a:ext>
            </a:extLst>
          </p:cNvPr>
          <p:cNvSpPr>
            <a:spLocks noGrp="1" noChangeArrowheads="1"/>
          </p:cNvSpPr>
          <p:nvPr>
            <p:ph type="title"/>
          </p:nvPr>
        </p:nvSpPr>
        <p:spPr/>
        <p:txBody>
          <a:bodyPr/>
          <a:lstStyle/>
          <a:p>
            <a:pPr eaLnBrk="1" hangingPunct="1"/>
            <a:r>
              <a:rPr lang="en-US" altLang="en-US" dirty="0"/>
              <a:t>DC Response</a:t>
            </a:r>
          </a:p>
        </p:txBody>
      </p:sp>
      <p:sp>
        <p:nvSpPr>
          <p:cNvPr id="25604" name="Rectangle 3">
            <a:extLst>
              <a:ext uri="{FF2B5EF4-FFF2-40B4-BE49-F238E27FC236}">
                <a16:creationId xmlns:a16="http://schemas.microsoft.com/office/drawing/2014/main" id="{18240D86-374B-4345-B22E-6213F9F66D8A}"/>
              </a:ext>
            </a:extLst>
          </p:cNvPr>
          <p:cNvSpPr>
            <a:spLocks noGrp="1" noChangeArrowheads="1"/>
          </p:cNvSpPr>
          <p:nvPr>
            <p:ph type="body" idx="1"/>
          </p:nvPr>
        </p:nvSpPr>
        <p:spPr/>
        <p:txBody>
          <a:bodyPr/>
          <a:lstStyle/>
          <a:p>
            <a:pPr eaLnBrk="1" hangingPunct="1"/>
            <a:r>
              <a:rPr lang="en-US" altLang="en-US" dirty="0">
                <a:solidFill>
                  <a:srgbClr val="000000"/>
                </a:solidFill>
              </a:rPr>
              <a:t>DC Response: V</a:t>
            </a:r>
            <a:r>
              <a:rPr lang="en-US" altLang="en-US" baseline="-25000" dirty="0">
                <a:solidFill>
                  <a:srgbClr val="000000"/>
                </a:solidFill>
              </a:rPr>
              <a:t>out</a:t>
            </a:r>
            <a:r>
              <a:rPr lang="en-US" altLang="en-US" dirty="0">
                <a:solidFill>
                  <a:srgbClr val="000000"/>
                </a:solidFill>
              </a:rPr>
              <a:t> vs. V</a:t>
            </a:r>
            <a:r>
              <a:rPr lang="en-US" altLang="en-US" baseline="-25000" dirty="0">
                <a:solidFill>
                  <a:srgbClr val="000000"/>
                </a:solidFill>
              </a:rPr>
              <a:t>in</a:t>
            </a:r>
            <a:r>
              <a:rPr lang="en-US" altLang="en-US" dirty="0">
                <a:solidFill>
                  <a:srgbClr val="000000"/>
                </a:solidFill>
              </a:rPr>
              <a:t> for a gate</a:t>
            </a:r>
          </a:p>
          <a:p>
            <a:pPr eaLnBrk="1" hangingPunct="1"/>
            <a:r>
              <a:rPr lang="en-US" altLang="en-US" dirty="0">
                <a:solidFill>
                  <a:srgbClr val="000000"/>
                </a:solidFill>
              </a:rPr>
              <a:t>E.g., Inverter</a:t>
            </a:r>
          </a:p>
          <a:p>
            <a:pPr lvl="1" eaLnBrk="1" hangingPunct="1"/>
            <a:r>
              <a:rPr lang="en-US" altLang="en-US" dirty="0">
                <a:solidFill>
                  <a:srgbClr val="000000"/>
                </a:solidFill>
              </a:rPr>
              <a:t>When V</a:t>
            </a:r>
            <a:r>
              <a:rPr lang="en-US" altLang="en-US" baseline="-25000" dirty="0">
                <a:solidFill>
                  <a:srgbClr val="000000"/>
                </a:solidFill>
              </a:rPr>
              <a:t>in</a:t>
            </a:r>
            <a:r>
              <a:rPr lang="en-US" altLang="en-US" dirty="0">
                <a:solidFill>
                  <a:srgbClr val="000000"/>
                </a:solidFill>
              </a:rPr>
              <a:t> = 0  	-&gt; 	V</a:t>
            </a:r>
            <a:r>
              <a:rPr lang="en-US" altLang="en-US" baseline="-25000" dirty="0">
                <a:solidFill>
                  <a:srgbClr val="000000"/>
                </a:solidFill>
              </a:rPr>
              <a:t>out</a:t>
            </a:r>
            <a:r>
              <a:rPr lang="en-US" altLang="en-US" dirty="0">
                <a:solidFill>
                  <a:srgbClr val="000000"/>
                </a:solidFill>
              </a:rPr>
              <a:t> = V</a:t>
            </a:r>
            <a:r>
              <a:rPr lang="en-US" altLang="en-US" baseline="-25000" dirty="0">
                <a:solidFill>
                  <a:srgbClr val="000000"/>
                </a:solidFill>
              </a:rPr>
              <a:t>DD</a:t>
            </a:r>
          </a:p>
          <a:p>
            <a:pPr lvl="1" eaLnBrk="1" hangingPunct="1"/>
            <a:r>
              <a:rPr lang="en-US" altLang="en-US" dirty="0">
                <a:solidFill>
                  <a:srgbClr val="000000"/>
                </a:solidFill>
              </a:rPr>
              <a:t>When V</a:t>
            </a:r>
            <a:r>
              <a:rPr lang="en-US" altLang="en-US" baseline="-25000" dirty="0">
                <a:solidFill>
                  <a:srgbClr val="000000"/>
                </a:solidFill>
              </a:rPr>
              <a:t>in</a:t>
            </a:r>
            <a:r>
              <a:rPr lang="en-US" altLang="en-US" dirty="0">
                <a:solidFill>
                  <a:srgbClr val="000000"/>
                </a:solidFill>
              </a:rPr>
              <a:t> = V</a:t>
            </a:r>
            <a:r>
              <a:rPr lang="en-US" altLang="en-US" baseline="-25000" dirty="0">
                <a:solidFill>
                  <a:srgbClr val="000000"/>
                </a:solidFill>
              </a:rPr>
              <a:t>DD</a:t>
            </a:r>
            <a:r>
              <a:rPr lang="en-US" altLang="en-US" dirty="0">
                <a:solidFill>
                  <a:srgbClr val="000000"/>
                </a:solidFill>
              </a:rPr>
              <a:t>  	-&gt; 	V</a:t>
            </a:r>
            <a:r>
              <a:rPr lang="en-US" altLang="en-US" baseline="-25000" dirty="0">
                <a:solidFill>
                  <a:srgbClr val="000000"/>
                </a:solidFill>
              </a:rPr>
              <a:t>out</a:t>
            </a:r>
            <a:r>
              <a:rPr lang="en-US" altLang="en-US" dirty="0">
                <a:solidFill>
                  <a:srgbClr val="000000"/>
                </a:solidFill>
              </a:rPr>
              <a:t> = 0</a:t>
            </a:r>
          </a:p>
          <a:p>
            <a:pPr lvl="1" eaLnBrk="1" hangingPunct="1"/>
            <a:r>
              <a:rPr lang="en-US" altLang="en-US" dirty="0">
                <a:solidFill>
                  <a:srgbClr val="000000"/>
                </a:solidFill>
              </a:rPr>
              <a:t>In between, V</a:t>
            </a:r>
            <a:r>
              <a:rPr lang="en-US" altLang="en-US" baseline="-25000" dirty="0">
                <a:solidFill>
                  <a:srgbClr val="000000"/>
                </a:solidFill>
              </a:rPr>
              <a:t>out</a:t>
            </a:r>
            <a:r>
              <a:rPr lang="en-US" altLang="en-US" dirty="0">
                <a:solidFill>
                  <a:srgbClr val="000000"/>
                </a:solidFill>
              </a:rPr>
              <a:t> depends on</a:t>
            </a:r>
          </a:p>
          <a:p>
            <a:pPr lvl="1" eaLnBrk="1" hangingPunct="1">
              <a:buFontTx/>
              <a:buNone/>
            </a:pPr>
            <a:r>
              <a:rPr lang="en-US" altLang="en-US" dirty="0">
                <a:solidFill>
                  <a:srgbClr val="000000"/>
                </a:solidFill>
              </a:rPr>
              <a:t>	transistor size and current</a:t>
            </a:r>
          </a:p>
          <a:p>
            <a:pPr lvl="1" eaLnBrk="1" hangingPunct="1"/>
            <a:r>
              <a:rPr lang="en-US" altLang="en-US" dirty="0">
                <a:solidFill>
                  <a:srgbClr val="000000"/>
                </a:solidFill>
              </a:rPr>
              <a:t>By KCL, must settle such that</a:t>
            </a:r>
          </a:p>
          <a:p>
            <a:pPr lvl="1" eaLnBrk="1" hangingPunct="1">
              <a:buFontTx/>
              <a:buNone/>
            </a:pPr>
            <a:r>
              <a:rPr lang="en-US" altLang="en-US" dirty="0">
                <a:solidFill>
                  <a:srgbClr val="000000"/>
                </a:solidFill>
              </a:rPr>
              <a:t>	I</a:t>
            </a:r>
            <a:r>
              <a:rPr lang="en-US" altLang="en-US" baseline="-25000" dirty="0">
                <a:solidFill>
                  <a:srgbClr val="000000"/>
                </a:solidFill>
              </a:rPr>
              <a:t>dsn</a:t>
            </a:r>
            <a:r>
              <a:rPr lang="en-US" altLang="en-US" dirty="0">
                <a:solidFill>
                  <a:srgbClr val="000000"/>
                </a:solidFill>
              </a:rPr>
              <a:t> = |I</a:t>
            </a:r>
            <a:r>
              <a:rPr lang="en-US" altLang="en-US" baseline="-25000" dirty="0">
                <a:solidFill>
                  <a:srgbClr val="000000"/>
                </a:solidFill>
              </a:rPr>
              <a:t>dsp</a:t>
            </a:r>
            <a:r>
              <a:rPr lang="en-US" altLang="en-US" dirty="0">
                <a:solidFill>
                  <a:srgbClr val="000000"/>
                </a:solidFill>
              </a:rPr>
              <a:t>|</a:t>
            </a:r>
          </a:p>
          <a:p>
            <a:pPr lvl="1" eaLnBrk="1" hangingPunct="1"/>
            <a:r>
              <a:rPr lang="en-US" altLang="en-US" dirty="0">
                <a:solidFill>
                  <a:srgbClr val="000000"/>
                </a:solidFill>
              </a:rPr>
              <a:t>We could solve equations</a:t>
            </a:r>
          </a:p>
          <a:p>
            <a:pPr lvl="1" eaLnBrk="1" hangingPunct="1"/>
            <a:r>
              <a:rPr lang="en-US" altLang="en-US" dirty="0">
                <a:solidFill>
                  <a:srgbClr val="000000"/>
                </a:solidFill>
              </a:rPr>
              <a:t>But graphical solution gives more insight</a:t>
            </a:r>
          </a:p>
          <a:p>
            <a:pPr lvl="1" eaLnBrk="1" hangingPunct="1">
              <a:buFontTx/>
              <a:buNone/>
            </a:pPr>
            <a:endParaRPr lang="en-US" altLang="en-US" dirty="0">
              <a:solidFill>
                <a:srgbClr val="000000"/>
              </a:solidFill>
            </a:endParaRPr>
          </a:p>
        </p:txBody>
      </p:sp>
      <p:graphicFrame>
        <p:nvGraphicFramePr>
          <p:cNvPr id="25605" name="Object 4">
            <a:extLst>
              <a:ext uri="{FF2B5EF4-FFF2-40B4-BE49-F238E27FC236}">
                <a16:creationId xmlns:a16="http://schemas.microsoft.com/office/drawing/2014/main" id="{9855AF95-FA12-754B-812E-313D639F30CC}"/>
              </a:ext>
            </a:extLst>
          </p:cNvPr>
          <p:cNvGraphicFramePr>
            <a:graphicFrameLocks noChangeAspect="1"/>
          </p:cNvGraphicFramePr>
          <p:nvPr/>
        </p:nvGraphicFramePr>
        <p:xfrm>
          <a:off x="7162800" y="2971801"/>
          <a:ext cx="3124200" cy="2085975"/>
        </p:xfrm>
        <a:graphic>
          <a:graphicData uri="http://schemas.openxmlformats.org/presentationml/2006/ole">
            <mc:AlternateContent xmlns:mc="http://schemas.openxmlformats.org/markup-compatibility/2006">
              <mc:Choice xmlns:v="urn:schemas-microsoft-com:vml" Requires="v">
                <p:oleObj spid="_x0000_s3074" name="VISIO" r:id="rId4" imgW="7200900" imgH="4800600" progId="Visio.Drawing.6">
                  <p:embed/>
                </p:oleObj>
              </mc:Choice>
              <mc:Fallback>
                <p:oleObj name="VISIO" r:id="rId4" imgW="7200900" imgH="4800600" progId="Visio.Drawing.6">
                  <p:embed/>
                  <p:pic>
                    <p:nvPicPr>
                      <p:cNvPr id="25605" name="Object 4">
                        <a:extLst>
                          <a:ext uri="{FF2B5EF4-FFF2-40B4-BE49-F238E27FC236}">
                            <a16:creationId xmlns:a16="http://schemas.microsoft.com/office/drawing/2014/main" id="{9855AF95-FA12-754B-812E-313D639F30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2971801"/>
                        <a:ext cx="3124200"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001170882"/>
      </p:ext>
    </p:extLst>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a:extLst>
              <a:ext uri="{FF2B5EF4-FFF2-40B4-BE49-F238E27FC236}">
                <a16:creationId xmlns:a16="http://schemas.microsoft.com/office/drawing/2014/main" id="{9A496EED-0A4A-FF42-BD39-0D3F6F2AEA2F}"/>
              </a:ext>
            </a:extLst>
          </p:cNvPr>
          <p:cNvSpPr>
            <a:spLocks noGrp="1" noChangeArrowheads="1"/>
          </p:cNvSpPr>
          <p:nvPr>
            <p:ph type="title"/>
          </p:nvPr>
        </p:nvSpPr>
        <p:spPr/>
        <p:txBody>
          <a:bodyPr/>
          <a:lstStyle/>
          <a:p>
            <a:pPr eaLnBrk="1" hangingPunct="1"/>
            <a:r>
              <a:rPr lang="en-US" altLang="en-US" dirty="0"/>
              <a:t>Transistor Operation</a:t>
            </a:r>
          </a:p>
        </p:txBody>
      </p:sp>
      <p:sp>
        <p:nvSpPr>
          <p:cNvPr id="27652" name="Rectangle 3">
            <a:extLst>
              <a:ext uri="{FF2B5EF4-FFF2-40B4-BE49-F238E27FC236}">
                <a16:creationId xmlns:a16="http://schemas.microsoft.com/office/drawing/2014/main" id="{B64810CC-3C90-C345-98DD-B78E98C5CCB3}"/>
              </a:ext>
            </a:extLst>
          </p:cNvPr>
          <p:cNvSpPr>
            <a:spLocks noGrp="1" noChangeArrowheads="1"/>
          </p:cNvSpPr>
          <p:nvPr>
            <p:ph type="body" idx="1"/>
          </p:nvPr>
        </p:nvSpPr>
        <p:spPr/>
        <p:txBody>
          <a:bodyPr/>
          <a:lstStyle/>
          <a:p>
            <a:pPr eaLnBrk="1" hangingPunct="1"/>
            <a:r>
              <a:rPr lang="en-US" altLang="en-US" dirty="0"/>
              <a:t>Current depends on region of transistor behavior</a:t>
            </a:r>
          </a:p>
          <a:p>
            <a:pPr eaLnBrk="1" hangingPunct="1"/>
            <a:r>
              <a:rPr lang="en-US" altLang="en-US" dirty="0"/>
              <a:t>For what V</a:t>
            </a:r>
            <a:r>
              <a:rPr lang="en-US" altLang="en-US" baseline="-25000" dirty="0"/>
              <a:t>in</a:t>
            </a:r>
            <a:r>
              <a:rPr lang="en-US" altLang="en-US" dirty="0"/>
              <a:t> and V</a:t>
            </a:r>
            <a:r>
              <a:rPr lang="en-US" altLang="en-US" baseline="-25000" dirty="0"/>
              <a:t>out</a:t>
            </a:r>
            <a:r>
              <a:rPr lang="en-US" altLang="en-US" dirty="0"/>
              <a:t> are nMOS and pMOS in</a:t>
            </a:r>
          </a:p>
          <a:p>
            <a:pPr lvl="1" eaLnBrk="1" hangingPunct="1"/>
            <a:r>
              <a:rPr lang="en-US" altLang="en-US" dirty="0"/>
              <a:t>Cutoff?</a:t>
            </a:r>
          </a:p>
          <a:p>
            <a:pPr lvl="1" eaLnBrk="1" hangingPunct="1"/>
            <a:r>
              <a:rPr lang="en-US" altLang="en-US" dirty="0"/>
              <a:t>Linear?</a:t>
            </a:r>
          </a:p>
          <a:p>
            <a:pPr lvl="1" eaLnBrk="1" hangingPunct="1"/>
            <a:r>
              <a:rPr lang="en-US" altLang="en-US" dirty="0"/>
              <a:t>Saturation?</a:t>
            </a:r>
          </a:p>
        </p:txBody>
      </p:sp>
      <p:pic>
        <p:nvPicPr>
          <p:cNvPr id="2" name="Picture 1">
            <a:extLst>
              <a:ext uri="{FF2B5EF4-FFF2-40B4-BE49-F238E27FC236}">
                <a16:creationId xmlns:a16="http://schemas.microsoft.com/office/drawing/2014/main" id="{34EE5F38-3282-42AA-AD23-778EE2DB6CC1}"/>
              </a:ext>
            </a:extLst>
          </p:cNvPr>
          <p:cNvPicPr>
            <a:picLocks noChangeAspect="1"/>
          </p:cNvPicPr>
          <p:nvPr/>
        </p:nvPicPr>
        <p:blipFill>
          <a:blip r:embed="rId3"/>
          <a:stretch>
            <a:fillRect/>
          </a:stretch>
        </p:blipFill>
        <p:spPr>
          <a:xfrm>
            <a:off x="3047736" y="1714351"/>
            <a:ext cx="6096528" cy="3429297"/>
          </a:xfrm>
          <a:prstGeom prst="rect">
            <a:avLst/>
          </a:prstGeom>
        </p:spPr>
      </p:pic>
    </p:spTree>
    <p:extLst>
      <p:ext uri="{BB962C8B-B14F-4D97-AF65-F5344CB8AC3E}">
        <p14:creationId xmlns:p14="http://schemas.microsoft.com/office/powerpoint/2010/main" val="1627259932"/>
      </p:ext>
    </p:extLst>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a:extLst>
              <a:ext uri="{FF2B5EF4-FFF2-40B4-BE49-F238E27FC236}">
                <a16:creationId xmlns:a16="http://schemas.microsoft.com/office/drawing/2014/main" id="{40625B51-98D9-F042-B388-99C25036415C}"/>
              </a:ext>
            </a:extLst>
          </p:cNvPr>
          <p:cNvSpPr>
            <a:spLocks noGrp="1" noChangeArrowheads="1"/>
          </p:cNvSpPr>
          <p:nvPr>
            <p:ph type="title"/>
          </p:nvPr>
        </p:nvSpPr>
        <p:spPr/>
        <p:txBody>
          <a:bodyPr/>
          <a:lstStyle/>
          <a:p>
            <a:pPr eaLnBrk="1" hangingPunct="1"/>
            <a:r>
              <a:rPr lang="en-US" altLang="en-US" dirty="0"/>
              <a:t>nMOS Operation</a:t>
            </a:r>
          </a:p>
        </p:txBody>
      </p:sp>
      <p:graphicFrame>
        <p:nvGraphicFramePr>
          <p:cNvPr id="279555" name="Group 3">
            <a:extLst>
              <a:ext uri="{FF2B5EF4-FFF2-40B4-BE49-F238E27FC236}">
                <a16:creationId xmlns:a16="http://schemas.microsoft.com/office/drawing/2014/main" id="{AA81D422-7539-ED4F-9D54-950BC27A0BA2}"/>
              </a:ext>
            </a:extLst>
          </p:cNvPr>
          <p:cNvGraphicFramePr>
            <a:graphicFrameLocks noGrp="1"/>
          </p:cNvGraphicFramePr>
          <p:nvPr/>
        </p:nvGraphicFramePr>
        <p:xfrm>
          <a:off x="2209800" y="1600200"/>
          <a:ext cx="7772400" cy="2231080"/>
        </p:xfrm>
        <a:graphic>
          <a:graphicData uri="http://schemas.openxmlformats.org/drawingml/2006/table">
            <a:tbl>
              <a:tblPr/>
              <a:tblGrid>
                <a:gridCol w="2590800">
                  <a:extLst>
                    <a:ext uri="{9D8B030D-6E8A-4147-A177-3AD203B41FA5}">
                      <a16:colId xmlns:a16="http://schemas.microsoft.com/office/drawing/2014/main" val="262061739"/>
                    </a:ext>
                  </a:extLst>
                </a:gridCol>
                <a:gridCol w="2590800">
                  <a:extLst>
                    <a:ext uri="{9D8B030D-6E8A-4147-A177-3AD203B41FA5}">
                      <a16:colId xmlns:a16="http://schemas.microsoft.com/office/drawing/2014/main" val="2587599879"/>
                    </a:ext>
                  </a:extLst>
                </a:gridCol>
                <a:gridCol w="2590800">
                  <a:extLst>
                    <a:ext uri="{9D8B030D-6E8A-4147-A177-3AD203B41FA5}">
                      <a16:colId xmlns:a16="http://schemas.microsoft.com/office/drawing/2014/main" val="2749237778"/>
                    </a:ext>
                  </a:extLst>
                </a:gridCol>
              </a:tblGrid>
              <a:tr h="457057">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Cutoff</a:t>
                      </a:r>
                    </a:p>
                  </a:txBody>
                  <a:tcPr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Linear</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Saturated</a:t>
                      </a:r>
                    </a:p>
                  </a:txBody>
                  <a:tcPr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2218156"/>
                  </a:ext>
                </a:extLst>
              </a:tr>
              <a:tr h="1773381">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V</a:t>
                      </a:r>
                      <a:r>
                        <a:rPr kumimoji="0" lang="en-US" altLang="en-US" sz="2400" b="0" i="0" u="none" strike="noStrike" cap="none" normalizeH="0" baseline="-25000" dirty="0">
                          <a:ln>
                            <a:noFill/>
                          </a:ln>
                          <a:solidFill>
                            <a:schemeClr val="tx1"/>
                          </a:solidFill>
                          <a:effectLst/>
                          <a:latin typeface="Arial" panose="020B0604020202020204" pitchFamily="34" charset="0"/>
                          <a:ea typeface="ＭＳ Ｐゴシック" panose="020B0600070205080204" pitchFamily="34" charset="-128"/>
                        </a:rPr>
                        <a:t>gsn</a:t>
                      </a:r>
                      <a:r>
                        <a:rPr kumimoji="0" lang="en-US" altLang="en-US" sz="2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 &lt; V</a:t>
                      </a:r>
                      <a:r>
                        <a:rPr kumimoji="0" lang="en-US" altLang="en-US" sz="2400" b="0" i="0" u="none" strike="noStrike" cap="none" normalizeH="0" baseline="-25000" dirty="0">
                          <a:ln>
                            <a:noFill/>
                          </a:ln>
                          <a:solidFill>
                            <a:schemeClr val="tx1"/>
                          </a:solidFill>
                          <a:effectLst/>
                          <a:latin typeface="Arial" panose="020B0604020202020204" pitchFamily="34" charset="0"/>
                          <a:ea typeface="ＭＳ Ｐゴシック" panose="020B0600070205080204" pitchFamily="34" charset="-128"/>
                        </a:rPr>
                        <a:t>tn</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400" b="0" i="0" u="none" strike="noStrike" cap="none" normalizeH="0" baseline="0" dirty="0">
                          <a:ln>
                            <a:noFill/>
                          </a:ln>
                          <a:solidFill>
                            <a:srgbClr val="00FF00"/>
                          </a:solidFill>
                          <a:effectLst/>
                          <a:latin typeface="Arial" panose="020B0604020202020204" pitchFamily="34" charset="0"/>
                          <a:ea typeface="ＭＳ Ｐゴシック" panose="020B0600070205080204" pitchFamily="34" charset="-128"/>
                        </a:rPr>
                        <a:t>V</a:t>
                      </a:r>
                      <a:r>
                        <a:rPr kumimoji="0" lang="en-US" altLang="en-US" sz="2400" b="0" i="0" u="none" strike="noStrike" cap="none" normalizeH="0" baseline="-25000" dirty="0">
                          <a:ln>
                            <a:noFill/>
                          </a:ln>
                          <a:solidFill>
                            <a:srgbClr val="00FF00"/>
                          </a:solidFill>
                          <a:effectLst/>
                          <a:latin typeface="Arial" panose="020B0604020202020204" pitchFamily="34" charset="0"/>
                          <a:ea typeface="ＭＳ Ｐゴシック" panose="020B0600070205080204" pitchFamily="34" charset="-128"/>
                        </a:rPr>
                        <a:t>in</a:t>
                      </a:r>
                      <a:r>
                        <a:rPr kumimoji="0" lang="en-US" altLang="en-US" sz="2400" b="0" i="0" u="none" strike="noStrike" cap="none" normalizeH="0" baseline="0" dirty="0">
                          <a:ln>
                            <a:noFill/>
                          </a:ln>
                          <a:solidFill>
                            <a:srgbClr val="00FF00"/>
                          </a:solidFill>
                          <a:effectLst/>
                          <a:latin typeface="Arial" panose="020B0604020202020204" pitchFamily="34" charset="0"/>
                          <a:ea typeface="ＭＳ Ｐゴシック" panose="020B0600070205080204" pitchFamily="34" charset="-128"/>
                        </a:rPr>
                        <a:t> &lt; V</a:t>
                      </a:r>
                      <a:r>
                        <a:rPr kumimoji="0" lang="en-US" altLang="en-US" sz="2400" b="0" i="0" u="none" strike="noStrike" cap="none" normalizeH="0" baseline="-25000" dirty="0">
                          <a:ln>
                            <a:noFill/>
                          </a:ln>
                          <a:solidFill>
                            <a:srgbClr val="00FF00"/>
                          </a:solidFill>
                          <a:effectLst/>
                          <a:latin typeface="Arial" panose="020B0604020202020204" pitchFamily="34" charset="0"/>
                          <a:ea typeface="ＭＳ Ｐゴシック" panose="020B0600070205080204" pitchFamily="34" charset="-128"/>
                        </a:rPr>
                        <a:t>tn</a:t>
                      </a:r>
                    </a:p>
                  </a:txBody>
                  <a:tcPr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V</a:t>
                      </a:r>
                      <a:r>
                        <a:rPr kumimoji="0" lang="en-US" altLang="en-US" sz="2400" b="0" i="0" u="none" strike="noStrike" cap="none" normalizeH="0" baseline="-25000" dirty="0">
                          <a:ln>
                            <a:noFill/>
                          </a:ln>
                          <a:solidFill>
                            <a:schemeClr val="tx1"/>
                          </a:solidFill>
                          <a:effectLst/>
                          <a:latin typeface="Arial" panose="020B0604020202020204" pitchFamily="34" charset="0"/>
                          <a:ea typeface="ＭＳ Ｐゴシック" panose="020B0600070205080204" pitchFamily="34" charset="-128"/>
                        </a:rPr>
                        <a:t>gsn</a:t>
                      </a:r>
                      <a:r>
                        <a:rPr kumimoji="0" lang="en-US" altLang="en-US" sz="2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 &gt; V</a:t>
                      </a:r>
                      <a:r>
                        <a:rPr kumimoji="0" lang="en-US" altLang="en-US" sz="2400" b="0" i="0" u="none" strike="noStrike" cap="none" normalizeH="0" baseline="-25000" dirty="0">
                          <a:ln>
                            <a:noFill/>
                          </a:ln>
                          <a:solidFill>
                            <a:schemeClr val="tx1"/>
                          </a:solidFill>
                          <a:effectLst/>
                          <a:latin typeface="Arial" panose="020B0604020202020204" pitchFamily="34" charset="0"/>
                          <a:ea typeface="ＭＳ Ｐゴシック" panose="020B0600070205080204" pitchFamily="34" charset="-128"/>
                        </a:rPr>
                        <a:t>tn</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400" b="0" i="0" u="none" strike="noStrike" cap="none" normalizeH="0" baseline="0" dirty="0">
                          <a:ln>
                            <a:noFill/>
                          </a:ln>
                          <a:solidFill>
                            <a:srgbClr val="00FF00"/>
                          </a:solidFill>
                          <a:effectLst/>
                          <a:latin typeface="Arial" panose="020B0604020202020204" pitchFamily="34" charset="0"/>
                          <a:ea typeface="ＭＳ Ｐゴシック" panose="020B0600070205080204" pitchFamily="34" charset="-128"/>
                        </a:rPr>
                        <a:t>V</a:t>
                      </a:r>
                      <a:r>
                        <a:rPr kumimoji="0" lang="en-US" altLang="en-US" sz="2400" b="0" i="0" u="none" strike="noStrike" cap="none" normalizeH="0" baseline="-25000" dirty="0">
                          <a:ln>
                            <a:noFill/>
                          </a:ln>
                          <a:solidFill>
                            <a:srgbClr val="00FF00"/>
                          </a:solidFill>
                          <a:effectLst/>
                          <a:latin typeface="Arial" panose="020B0604020202020204" pitchFamily="34" charset="0"/>
                          <a:ea typeface="ＭＳ Ｐゴシック" panose="020B0600070205080204" pitchFamily="34" charset="-128"/>
                        </a:rPr>
                        <a:t>in</a:t>
                      </a:r>
                      <a:r>
                        <a:rPr kumimoji="0" lang="en-US" altLang="en-US" sz="2400" b="0" i="0" u="none" strike="noStrike" cap="none" normalizeH="0" baseline="0" dirty="0">
                          <a:ln>
                            <a:noFill/>
                          </a:ln>
                          <a:solidFill>
                            <a:srgbClr val="00FF00"/>
                          </a:solidFill>
                          <a:effectLst/>
                          <a:latin typeface="Arial" panose="020B0604020202020204" pitchFamily="34" charset="0"/>
                          <a:ea typeface="ＭＳ Ｐゴシック" panose="020B0600070205080204" pitchFamily="34" charset="-128"/>
                        </a:rPr>
                        <a:t> &gt; V</a:t>
                      </a:r>
                      <a:r>
                        <a:rPr kumimoji="0" lang="en-US" altLang="en-US" sz="2400" b="0" i="0" u="none" strike="noStrike" cap="none" normalizeH="0" baseline="-25000" dirty="0">
                          <a:ln>
                            <a:noFill/>
                          </a:ln>
                          <a:solidFill>
                            <a:srgbClr val="00FF00"/>
                          </a:solidFill>
                          <a:effectLst/>
                          <a:latin typeface="Arial" panose="020B0604020202020204" pitchFamily="34" charset="0"/>
                          <a:ea typeface="ＭＳ Ｐゴシック" panose="020B0600070205080204" pitchFamily="34" charset="-128"/>
                        </a:rPr>
                        <a:t>tn</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V</a:t>
                      </a:r>
                      <a:r>
                        <a:rPr kumimoji="0" lang="en-US" altLang="en-US" sz="2400" b="0" i="0" u="none" strike="noStrike" cap="none" normalizeH="0" baseline="-25000" dirty="0">
                          <a:ln>
                            <a:noFill/>
                          </a:ln>
                          <a:solidFill>
                            <a:schemeClr val="tx1"/>
                          </a:solidFill>
                          <a:effectLst/>
                          <a:latin typeface="Arial" panose="020B0604020202020204" pitchFamily="34" charset="0"/>
                          <a:ea typeface="ＭＳ Ｐゴシック" panose="020B0600070205080204" pitchFamily="34" charset="-128"/>
                        </a:rPr>
                        <a:t>dsn</a:t>
                      </a:r>
                      <a:r>
                        <a:rPr kumimoji="0" lang="en-US" altLang="en-US" sz="2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 &lt; V</a:t>
                      </a:r>
                      <a:r>
                        <a:rPr kumimoji="0" lang="en-US" altLang="en-US" sz="2400" b="0" i="0" u="none" strike="noStrike" cap="none" normalizeH="0" baseline="-25000" dirty="0">
                          <a:ln>
                            <a:noFill/>
                          </a:ln>
                          <a:solidFill>
                            <a:schemeClr val="tx1"/>
                          </a:solidFill>
                          <a:effectLst/>
                          <a:latin typeface="Arial" panose="020B0604020202020204" pitchFamily="34" charset="0"/>
                          <a:ea typeface="ＭＳ Ｐゴシック" panose="020B0600070205080204" pitchFamily="34" charset="-128"/>
                        </a:rPr>
                        <a:t>gsn</a:t>
                      </a:r>
                      <a:r>
                        <a:rPr kumimoji="0" lang="en-US" altLang="en-US" sz="2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 – V</a:t>
                      </a:r>
                      <a:r>
                        <a:rPr kumimoji="0" lang="en-US" altLang="en-US" sz="2400" b="0" i="0" u="none" strike="noStrike" cap="none" normalizeH="0" baseline="-25000" dirty="0">
                          <a:ln>
                            <a:noFill/>
                          </a:ln>
                          <a:solidFill>
                            <a:schemeClr val="tx1"/>
                          </a:solidFill>
                          <a:effectLst/>
                          <a:latin typeface="Arial" panose="020B0604020202020204" pitchFamily="34" charset="0"/>
                          <a:ea typeface="ＭＳ Ｐゴシック" panose="020B0600070205080204" pitchFamily="34" charset="-128"/>
                        </a:rPr>
                        <a:t>tn</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400" b="0" i="0" u="none" strike="noStrike" cap="none" normalizeH="0" baseline="0" dirty="0">
                          <a:ln>
                            <a:noFill/>
                          </a:ln>
                          <a:solidFill>
                            <a:srgbClr val="00FF00"/>
                          </a:solidFill>
                          <a:effectLst/>
                          <a:latin typeface="Arial" panose="020B0604020202020204" pitchFamily="34" charset="0"/>
                          <a:ea typeface="ＭＳ Ｐゴシック" panose="020B0600070205080204" pitchFamily="34" charset="-128"/>
                        </a:rPr>
                        <a:t>V</a:t>
                      </a:r>
                      <a:r>
                        <a:rPr kumimoji="0" lang="en-US" altLang="en-US" sz="2400" b="0" i="0" u="none" strike="noStrike" cap="none" normalizeH="0" baseline="-25000" dirty="0">
                          <a:ln>
                            <a:noFill/>
                          </a:ln>
                          <a:solidFill>
                            <a:srgbClr val="00FF00"/>
                          </a:solidFill>
                          <a:effectLst/>
                          <a:latin typeface="Arial" panose="020B0604020202020204" pitchFamily="34" charset="0"/>
                          <a:ea typeface="ＭＳ Ｐゴシック" panose="020B0600070205080204" pitchFamily="34" charset="-128"/>
                        </a:rPr>
                        <a:t>out</a:t>
                      </a:r>
                      <a:r>
                        <a:rPr kumimoji="0" lang="en-US" altLang="en-US" sz="2400" b="0" i="0" u="none" strike="noStrike" cap="none" normalizeH="0" baseline="0" dirty="0">
                          <a:ln>
                            <a:noFill/>
                          </a:ln>
                          <a:solidFill>
                            <a:srgbClr val="00FF00"/>
                          </a:solidFill>
                          <a:effectLst/>
                          <a:latin typeface="Arial" panose="020B0604020202020204" pitchFamily="34" charset="0"/>
                          <a:ea typeface="ＭＳ Ｐゴシック" panose="020B0600070205080204" pitchFamily="34" charset="-128"/>
                        </a:rPr>
                        <a:t> &lt; V</a:t>
                      </a:r>
                      <a:r>
                        <a:rPr kumimoji="0" lang="en-US" altLang="en-US" sz="2400" b="0" i="0" u="none" strike="noStrike" cap="none" normalizeH="0" baseline="-25000" dirty="0">
                          <a:ln>
                            <a:noFill/>
                          </a:ln>
                          <a:solidFill>
                            <a:srgbClr val="00FF00"/>
                          </a:solidFill>
                          <a:effectLst/>
                          <a:latin typeface="Arial" panose="020B0604020202020204" pitchFamily="34" charset="0"/>
                          <a:ea typeface="ＭＳ Ｐゴシック" panose="020B0600070205080204" pitchFamily="34" charset="-128"/>
                        </a:rPr>
                        <a:t>in</a:t>
                      </a:r>
                      <a:r>
                        <a:rPr kumimoji="0" lang="en-US" altLang="en-US" sz="2400" b="0" i="0" u="none" strike="noStrike" cap="none" normalizeH="0" baseline="0" dirty="0">
                          <a:ln>
                            <a:noFill/>
                          </a:ln>
                          <a:solidFill>
                            <a:srgbClr val="00FF00"/>
                          </a:solidFill>
                          <a:effectLst/>
                          <a:latin typeface="Arial" panose="020B0604020202020204" pitchFamily="34" charset="0"/>
                          <a:ea typeface="ＭＳ Ｐゴシック" panose="020B0600070205080204" pitchFamily="34" charset="-128"/>
                        </a:rPr>
                        <a:t> - V</a:t>
                      </a:r>
                      <a:r>
                        <a:rPr kumimoji="0" lang="en-US" altLang="en-US" sz="2400" b="0" i="0" u="none" strike="noStrike" cap="none" normalizeH="0" baseline="-25000" dirty="0">
                          <a:ln>
                            <a:noFill/>
                          </a:ln>
                          <a:solidFill>
                            <a:srgbClr val="00FF00"/>
                          </a:solidFill>
                          <a:effectLst/>
                          <a:latin typeface="Arial" panose="020B0604020202020204" pitchFamily="34" charset="0"/>
                          <a:ea typeface="ＭＳ Ｐゴシック" panose="020B0600070205080204" pitchFamily="34" charset="-128"/>
                        </a:rPr>
                        <a:t>tn</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V</a:t>
                      </a:r>
                      <a:r>
                        <a:rPr kumimoji="0" lang="en-US" altLang="en-US" sz="2400" b="0" i="0" u="none" strike="noStrike" cap="none" normalizeH="0" baseline="-25000" dirty="0">
                          <a:ln>
                            <a:noFill/>
                          </a:ln>
                          <a:solidFill>
                            <a:schemeClr val="tx1"/>
                          </a:solidFill>
                          <a:effectLst/>
                          <a:latin typeface="Arial" panose="020B0604020202020204" pitchFamily="34" charset="0"/>
                          <a:ea typeface="ＭＳ Ｐゴシック" panose="020B0600070205080204" pitchFamily="34" charset="-128"/>
                        </a:rPr>
                        <a:t>gsn</a:t>
                      </a:r>
                      <a:r>
                        <a:rPr kumimoji="0" lang="en-US" altLang="en-US" sz="2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 &gt; V</a:t>
                      </a:r>
                      <a:r>
                        <a:rPr kumimoji="0" lang="en-US" altLang="en-US" sz="2400" b="0" i="0" u="none" strike="noStrike" cap="none" normalizeH="0" baseline="-25000" dirty="0">
                          <a:ln>
                            <a:noFill/>
                          </a:ln>
                          <a:solidFill>
                            <a:schemeClr val="tx1"/>
                          </a:solidFill>
                          <a:effectLst/>
                          <a:latin typeface="Arial" panose="020B0604020202020204" pitchFamily="34" charset="0"/>
                          <a:ea typeface="ＭＳ Ｐゴシック" panose="020B0600070205080204" pitchFamily="34" charset="-128"/>
                        </a:rPr>
                        <a:t>tn</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400" b="0" i="0" u="none" strike="noStrike" cap="none" normalizeH="0" baseline="0" dirty="0">
                          <a:ln>
                            <a:noFill/>
                          </a:ln>
                          <a:solidFill>
                            <a:srgbClr val="00FF00"/>
                          </a:solidFill>
                          <a:effectLst/>
                          <a:latin typeface="Arial" panose="020B0604020202020204" pitchFamily="34" charset="0"/>
                          <a:ea typeface="ＭＳ Ｐゴシック" panose="020B0600070205080204" pitchFamily="34" charset="-128"/>
                        </a:rPr>
                        <a:t>V</a:t>
                      </a:r>
                      <a:r>
                        <a:rPr kumimoji="0" lang="en-US" altLang="en-US" sz="2400" b="0" i="0" u="none" strike="noStrike" cap="none" normalizeH="0" baseline="-25000" dirty="0">
                          <a:ln>
                            <a:noFill/>
                          </a:ln>
                          <a:solidFill>
                            <a:srgbClr val="00FF00"/>
                          </a:solidFill>
                          <a:effectLst/>
                          <a:latin typeface="Arial" panose="020B0604020202020204" pitchFamily="34" charset="0"/>
                          <a:ea typeface="ＭＳ Ｐゴシック" panose="020B0600070205080204" pitchFamily="34" charset="-128"/>
                        </a:rPr>
                        <a:t>in</a:t>
                      </a:r>
                      <a:r>
                        <a:rPr kumimoji="0" lang="en-US" altLang="en-US" sz="2400" b="0" i="0" u="none" strike="noStrike" cap="none" normalizeH="0" baseline="0" dirty="0">
                          <a:ln>
                            <a:noFill/>
                          </a:ln>
                          <a:solidFill>
                            <a:srgbClr val="00FF00"/>
                          </a:solidFill>
                          <a:effectLst/>
                          <a:latin typeface="Arial" panose="020B0604020202020204" pitchFamily="34" charset="0"/>
                          <a:ea typeface="ＭＳ Ｐゴシック" panose="020B0600070205080204" pitchFamily="34" charset="-128"/>
                        </a:rPr>
                        <a:t> &gt; V</a:t>
                      </a:r>
                      <a:r>
                        <a:rPr kumimoji="0" lang="en-US" altLang="en-US" sz="2400" b="0" i="0" u="none" strike="noStrike" cap="none" normalizeH="0" baseline="-25000" dirty="0">
                          <a:ln>
                            <a:noFill/>
                          </a:ln>
                          <a:solidFill>
                            <a:srgbClr val="00FF00"/>
                          </a:solidFill>
                          <a:effectLst/>
                          <a:latin typeface="Arial" panose="020B0604020202020204" pitchFamily="34" charset="0"/>
                          <a:ea typeface="ＭＳ Ｐゴシック" panose="020B0600070205080204" pitchFamily="34" charset="-128"/>
                        </a:rPr>
                        <a:t>tn</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V</a:t>
                      </a:r>
                      <a:r>
                        <a:rPr kumimoji="0" lang="en-US" altLang="en-US" sz="2400" b="0" i="0" u="none" strike="noStrike" cap="none" normalizeH="0" baseline="-25000" dirty="0">
                          <a:ln>
                            <a:noFill/>
                          </a:ln>
                          <a:solidFill>
                            <a:schemeClr val="tx1"/>
                          </a:solidFill>
                          <a:effectLst/>
                          <a:latin typeface="Arial" panose="020B0604020202020204" pitchFamily="34" charset="0"/>
                          <a:ea typeface="ＭＳ Ｐゴシック" panose="020B0600070205080204" pitchFamily="34" charset="-128"/>
                        </a:rPr>
                        <a:t>dsn</a:t>
                      </a:r>
                      <a:r>
                        <a:rPr kumimoji="0" lang="en-US" altLang="en-US" sz="2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 &gt; V</a:t>
                      </a:r>
                      <a:r>
                        <a:rPr kumimoji="0" lang="en-US" altLang="en-US" sz="2400" b="0" i="0" u="none" strike="noStrike" cap="none" normalizeH="0" baseline="-25000" dirty="0">
                          <a:ln>
                            <a:noFill/>
                          </a:ln>
                          <a:solidFill>
                            <a:schemeClr val="tx1"/>
                          </a:solidFill>
                          <a:effectLst/>
                          <a:latin typeface="Arial" panose="020B0604020202020204" pitchFamily="34" charset="0"/>
                          <a:ea typeface="ＭＳ Ｐゴシック" panose="020B0600070205080204" pitchFamily="34" charset="-128"/>
                        </a:rPr>
                        <a:t>gsn</a:t>
                      </a:r>
                      <a:r>
                        <a:rPr kumimoji="0" lang="en-US" altLang="en-US" sz="2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 – V</a:t>
                      </a:r>
                      <a:r>
                        <a:rPr kumimoji="0" lang="en-US" altLang="en-US" sz="2400" b="0" i="0" u="none" strike="noStrike" cap="none" normalizeH="0" baseline="-25000" dirty="0">
                          <a:ln>
                            <a:noFill/>
                          </a:ln>
                          <a:solidFill>
                            <a:schemeClr val="tx1"/>
                          </a:solidFill>
                          <a:effectLst/>
                          <a:latin typeface="Arial" panose="020B0604020202020204" pitchFamily="34" charset="0"/>
                          <a:ea typeface="ＭＳ Ｐゴシック" panose="020B0600070205080204" pitchFamily="34" charset="-128"/>
                        </a:rPr>
                        <a:t>tn</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400" b="0" i="0" u="none" strike="noStrike" cap="none" normalizeH="0" baseline="0" dirty="0">
                          <a:ln>
                            <a:noFill/>
                          </a:ln>
                          <a:solidFill>
                            <a:srgbClr val="00FF00"/>
                          </a:solidFill>
                          <a:effectLst/>
                          <a:latin typeface="Arial" panose="020B0604020202020204" pitchFamily="34" charset="0"/>
                          <a:ea typeface="ＭＳ Ｐゴシック" panose="020B0600070205080204" pitchFamily="34" charset="-128"/>
                        </a:rPr>
                        <a:t>V</a:t>
                      </a:r>
                      <a:r>
                        <a:rPr kumimoji="0" lang="en-US" altLang="en-US" sz="2400" b="0" i="0" u="none" strike="noStrike" cap="none" normalizeH="0" baseline="-25000" dirty="0">
                          <a:ln>
                            <a:noFill/>
                          </a:ln>
                          <a:solidFill>
                            <a:srgbClr val="00FF00"/>
                          </a:solidFill>
                          <a:effectLst/>
                          <a:latin typeface="Arial" panose="020B0604020202020204" pitchFamily="34" charset="0"/>
                          <a:ea typeface="ＭＳ Ｐゴシック" panose="020B0600070205080204" pitchFamily="34" charset="-128"/>
                        </a:rPr>
                        <a:t>out</a:t>
                      </a:r>
                      <a:r>
                        <a:rPr kumimoji="0" lang="en-US" altLang="en-US" sz="2400" b="0" i="0" u="none" strike="noStrike" cap="none" normalizeH="0" baseline="0" dirty="0">
                          <a:ln>
                            <a:noFill/>
                          </a:ln>
                          <a:solidFill>
                            <a:srgbClr val="00FF00"/>
                          </a:solidFill>
                          <a:effectLst/>
                          <a:latin typeface="Arial" panose="020B0604020202020204" pitchFamily="34" charset="0"/>
                          <a:ea typeface="ＭＳ Ｐゴシック" panose="020B0600070205080204" pitchFamily="34" charset="-128"/>
                        </a:rPr>
                        <a:t> &gt; V</a:t>
                      </a:r>
                      <a:r>
                        <a:rPr kumimoji="0" lang="en-US" altLang="en-US" sz="2400" b="0" i="0" u="none" strike="noStrike" cap="none" normalizeH="0" baseline="-25000" dirty="0">
                          <a:ln>
                            <a:noFill/>
                          </a:ln>
                          <a:solidFill>
                            <a:srgbClr val="00FF00"/>
                          </a:solidFill>
                          <a:effectLst/>
                          <a:latin typeface="Arial" panose="020B0604020202020204" pitchFamily="34" charset="0"/>
                          <a:ea typeface="ＭＳ Ｐゴシック" panose="020B0600070205080204" pitchFamily="34" charset="-128"/>
                        </a:rPr>
                        <a:t>in</a:t>
                      </a:r>
                      <a:r>
                        <a:rPr kumimoji="0" lang="en-US" altLang="en-US" sz="2400" b="0" i="0" u="none" strike="noStrike" cap="none" normalizeH="0" baseline="0" dirty="0">
                          <a:ln>
                            <a:noFill/>
                          </a:ln>
                          <a:solidFill>
                            <a:srgbClr val="00FF00"/>
                          </a:solidFill>
                          <a:effectLst/>
                          <a:latin typeface="Arial" panose="020B0604020202020204" pitchFamily="34" charset="0"/>
                          <a:ea typeface="ＭＳ Ｐゴシック" panose="020B0600070205080204" pitchFamily="34" charset="-128"/>
                        </a:rPr>
                        <a:t> - V</a:t>
                      </a:r>
                      <a:r>
                        <a:rPr kumimoji="0" lang="en-US" altLang="en-US" sz="2400" b="0" i="0" u="none" strike="noStrike" cap="none" normalizeH="0" baseline="-25000" dirty="0">
                          <a:ln>
                            <a:noFill/>
                          </a:ln>
                          <a:solidFill>
                            <a:srgbClr val="00FF00"/>
                          </a:solidFill>
                          <a:effectLst/>
                          <a:latin typeface="Arial" panose="020B0604020202020204" pitchFamily="34" charset="0"/>
                          <a:ea typeface="ＭＳ Ｐゴシック" panose="020B0600070205080204" pitchFamily="34" charset="-128"/>
                        </a:rPr>
                        <a:t>tn</a:t>
                      </a:r>
                    </a:p>
                  </a:txBody>
                  <a:tcPr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11396833"/>
                  </a:ext>
                </a:extLst>
              </a:tr>
            </a:tbl>
          </a:graphicData>
        </a:graphic>
      </p:graphicFrame>
      <p:graphicFrame>
        <p:nvGraphicFramePr>
          <p:cNvPr id="29714" name="Object 17">
            <a:extLst>
              <a:ext uri="{FF2B5EF4-FFF2-40B4-BE49-F238E27FC236}">
                <a16:creationId xmlns:a16="http://schemas.microsoft.com/office/drawing/2014/main" id="{2EC6D817-0040-F645-8079-BDADB2969AC6}"/>
              </a:ext>
            </a:extLst>
          </p:cNvPr>
          <p:cNvGraphicFramePr>
            <a:graphicFrameLocks noChangeAspect="1"/>
          </p:cNvGraphicFramePr>
          <p:nvPr/>
        </p:nvGraphicFramePr>
        <p:xfrm>
          <a:off x="6858000" y="3962401"/>
          <a:ext cx="3124200" cy="2085975"/>
        </p:xfrm>
        <a:graphic>
          <a:graphicData uri="http://schemas.openxmlformats.org/presentationml/2006/ole">
            <mc:AlternateContent xmlns:mc="http://schemas.openxmlformats.org/markup-compatibility/2006">
              <mc:Choice xmlns:v="urn:schemas-microsoft-com:vml" Requires="v">
                <p:oleObj spid="_x0000_s4098" name="VISIO" r:id="rId4" imgW="7200900" imgH="4800600" progId="Visio.Drawing.6">
                  <p:embed/>
                </p:oleObj>
              </mc:Choice>
              <mc:Fallback>
                <p:oleObj name="VISIO" r:id="rId4" imgW="7200900" imgH="4800600" progId="Visio.Drawing.6">
                  <p:embed/>
                  <p:pic>
                    <p:nvPicPr>
                      <p:cNvPr id="29714" name="Object 17">
                        <a:extLst>
                          <a:ext uri="{FF2B5EF4-FFF2-40B4-BE49-F238E27FC236}">
                            <a16:creationId xmlns:a16="http://schemas.microsoft.com/office/drawing/2014/main" id="{2EC6D817-0040-F645-8079-BDADB2969A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3962401"/>
                        <a:ext cx="3124200"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29715" name="Text Box 18">
            <a:extLst>
              <a:ext uri="{FF2B5EF4-FFF2-40B4-BE49-F238E27FC236}">
                <a16:creationId xmlns:a16="http://schemas.microsoft.com/office/drawing/2014/main" id="{CAB3040A-CCF5-DA42-BCE9-F49566A879D1}"/>
              </a:ext>
            </a:extLst>
          </p:cNvPr>
          <p:cNvSpPr txBox="1">
            <a:spLocks noChangeArrowheads="1"/>
          </p:cNvSpPr>
          <p:nvPr/>
        </p:nvSpPr>
        <p:spPr bwMode="auto">
          <a:xfrm>
            <a:off x="2209800" y="4572001"/>
            <a:ext cx="2667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V</a:t>
            </a:r>
            <a:r>
              <a:rPr kumimoji="0" lang="en-US" altLang="en-US" sz="2000" b="0" i="0" u="none" strike="noStrike" kern="120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gsn</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 V</a:t>
            </a:r>
            <a:r>
              <a:rPr kumimoji="0" lang="en-US" altLang="en-US" sz="2000" b="0" i="0" u="none" strike="noStrike" kern="120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in</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V</a:t>
            </a:r>
            <a:r>
              <a:rPr kumimoji="0" lang="en-US" altLang="en-US" sz="2000" b="0" i="0" u="none" strike="noStrike" kern="120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dsn</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 V</a:t>
            </a:r>
            <a:r>
              <a:rPr kumimoji="0" lang="en-US" altLang="en-US" sz="2400" b="0" i="0" u="none" strike="noStrike" kern="1200" cap="none" spc="0" normalizeH="0" baseline="-2500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out</a:t>
            </a:r>
          </a:p>
        </p:txBody>
      </p:sp>
      <p:sp>
        <p:nvSpPr>
          <p:cNvPr id="279571" name="Rectangle 19">
            <a:extLst>
              <a:ext uri="{FF2B5EF4-FFF2-40B4-BE49-F238E27FC236}">
                <a16:creationId xmlns:a16="http://schemas.microsoft.com/office/drawing/2014/main" id="{77C87EE2-92D6-9246-926F-232EE00478F9}"/>
              </a:ext>
            </a:extLst>
          </p:cNvPr>
          <p:cNvSpPr>
            <a:spLocks noChangeArrowheads="1"/>
          </p:cNvSpPr>
          <p:nvPr/>
        </p:nvSpPr>
        <p:spPr bwMode="auto">
          <a:xfrm>
            <a:off x="3124200" y="2133600"/>
            <a:ext cx="1371600" cy="381000"/>
          </a:xfrm>
          <a:prstGeom prst="rect">
            <a:avLst/>
          </a:prstGeom>
          <a:solidFill>
            <a:schemeClr val="bg1"/>
          </a:solidFill>
          <a:ln w="9525">
            <a:solidFill>
              <a:schemeClr val="bg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79572" name="Rectangle 20">
            <a:extLst>
              <a:ext uri="{FF2B5EF4-FFF2-40B4-BE49-F238E27FC236}">
                <a16:creationId xmlns:a16="http://schemas.microsoft.com/office/drawing/2014/main" id="{DF61337B-9FC8-4F42-87DD-EF7D528447A9}"/>
              </a:ext>
            </a:extLst>
          </p:cNvPr>
          <p:cNvSpPr>
            <a:spLocks noChangeArrowheads="1"/>
          </p:cNvSpPr>
          <p:nvPr/>
        </p:nvSpPr>
        <p:spPr bwMode="auto">
          <a:xfrm>
            <a:off x="2971800" y="2590800"/>
            <a:ext cx="1371600" cy="381000"/>
          </a:xfrm>
          <a:prstGeom prst="rect">
            <a:avLst/>
          </a:prstGeom>
          <a:solidFill>
            <a:schemeClr val="bg1"/>
          </a:solidFill>
          <a:ln w="9525">
            <a:solidFill>
              <a:schemeClr val="bg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79573" name="Rectangle 21">
            <a:extLst>
              <a:ext uri="{FF2B5EF4-FFF2-40B4-BE49-F238E27FC236}">
                <a16:creationId xmlns:a16="http://schemas.microsoft.com/office/drawing/2014/main" id="{BEB071A3-954D-7843-B02C-308BB37687EF}"/>
              </a:ext>
            </a:extLst>
          </p:cNvPr>
          <p:cNvSpPr>
            <a:spLocks noChangeArrowheads="1"/>
          </p:cNvSpPr>
          <p:nvPr/>
        </p:nvSpPr>
        <p:spPr bwMode="auto">
          <a:xfrm>
            <a:off x="5715000" y="2133600"/>
            <a:ext cx="1371600" cy="381000"/>
          </a:xfrm>
          <a:prstGeom prst="rect">
            <a:avLst/>
          </a:prstGeom>
          <a:solidFill>
            <a:schemeClr val="bg1"/>
          </a:solidFill>
          <a:ln w="9525">
            <a:solidFill>
              <a:schemeClr val="bg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79574" name="Rectangle 22">
            <a:extLst>
              <a:ext uri="{FF2B5EF4-FFF2-40B4-BE49-F238E27FC236}">
                <a16:creationId xmlns:a16="http://schemas.microsoft.com/office/drawing/2014/main" id="{88AC8E66-2D47-9F44-A146-924D4BFB25D7}"/>
              </a:ext>
            </a:extLst>
          </p:cNvPr>
          <p:cNvSpPr>
            <a:spLocks noChangeArrowheads="1"/>
          </p:cNvSpPr>
          <p:nvPr/>
        </p:nvSpPr>
        <p:spPr bwMode="auto">
          <a:xfrm>
            <a:off x="5562600" y="2590800"/>
            <a:ext cx="1371600" cy="381000"/>
          </a:xfrm>
          <a:prstGeom prst="rect">
            <a:avLst/>
          </a:prstGeom>
          <a:solidFill>
            <a:schemeClr val="bg1"/>
          </a:solidFill>
          <a:ln w="9525">
            <a:solidFill>
              <a:schemeClr val="bg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79575" name="Rectangle 23">
            <a:extLst>
              <a:ext uri="{FF2B5EF4-FFF2-40B4-BE49-F238E27FC236}">
                <a16:creationId xmlns:a16="http://schemas.microsoft.com/office/drawing/2014/main" id="{F5CDE3A4-041B-D242-8336-EAE54137DA8D}"/>
              </a:ext>
            </a:extLst>
          </p:cNvPr>
          <p:cNvSpPr>
            <a:spLocks noChangeArrowheads="1"/>
          </p:cNvSpPr>
          <p:nvPr/>
        </p:nvSpPr>
        <p:spPr bwMode="auto">
          <a:xfrm>
            <a:off x="5715000" y="3048000"/>
            <a:ext cx="1371600" cy="381000"/>
          </a:xfrm>
          <a:prstGeom prst="rect">
            <a:avLst/>
          </a:prstGeom>
          <a:solidFill>
            <a:schemeClr val="bg1"/>
          </a:solidFill>
          <a:ln w="9525">
            <a:solidFill>
              <a:schemeClr val="bg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79576" name="Rectangle 24">
            <a:extLst>
              <a:ext uri="{FF2B5EF4-FFF2-40B4-BE49-F238E27FC236}">
                <a16:creationId xmlns:a16="http://schemas.microsoft.com/office/drawing/2014/main" id="{C0784602-1642-7744-A43C-59261D613552}"/>
              </a:ext>
            </a:extLst>
          </p:cNvPr>
          <p:cNvSpPr>
            <a:spLocks noChangeArrowheads="1"/>
          </p:cNvSpPr>
          <p:nvPr/>
        </p:nvSpPr>
        <p:spPr bwMode="auto">
          <a:xfrm>
            <a:off x="5715000" y="3429000"/>
            <a:ext cx="1371600" cy="381000"/>
          </a:xfrm>
          <a:prstGeom prst="rect">
            <a:avLst/>
          </a:prstGeom>
          <a:solidFill>
            <a:schemeClr val="bg1"/>
          </a:solidFill>
          <a:ln w="9525">
            <a:solidFill>
              <a:schemeClr val="bg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79577" name="Rectangle 25">
            <a:extLst>
              <a:ext uri="{FF2B5EF4-FFF2-40B4-BE49-F238E27FC236}">
                <a16:creationId xmlns:a16="http://schemas.microsoft.com/office/drawing/2014/main" id="{A3244698-0D9D-C446-854E-4B72074ECC44}"/>
              </a:ext>
            </a:extLst>
          </p:cNvPr>
          <p:cNvSpPr>
            <a:spLocks noChangeArrowheads="1"/>
          </p:cNvSpPr>
          <p:nvPr/>
        </p:nvSpPr>
        <p:spPr bwMode="auto">
          <a:xfrm>
            <a:off x="8305800" y="2133600"/>
            <a:ext cx="1371600" cy="381000"/>
          </a:xfrm>
          <a:prstGeom prst="rect">
            <a:avLst/>
          </a:prstGeom>
          <a:solidFill>
            <a:schemeClr val="bg1"/>
          </a:solidFill>
          <a:ln w="9525">
            <a:solidFill>
              <a:schemeClr val="bg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79578" name="Rectangle 26">
            <a:extLst>
              <a:ext uri="{FF2B5EF4-FFF2-40B4-BE49-F238E27FC236}">
                <a16:creationId xmlns:a16="http://schemas.microsoft.com/office/drawing/2014/main" id="{9155DEC4-CB7E-F640-BC0C-8C3A4F32BE6E}"/>
              </a:ext>
            </a:extLst>
          </p:cNvPr>
          <p:cNvSpPr>
            <a:spLocks noChangeArrowheads="1"/>
          </p:cNvSpPr>
          <p:nvPr/>
        </p:nvSpPr>
        <p:spPr bwMode="auto">
          <a:xfrm>
            <a:off x="8153400" y="2590800"/>
            <a:ext cx="1371600" cy="381000"/>
          </a:xfrm>
          <a:prstGeom prst="rect">
            <a:avLst/>
          </a:prstGeom>
          <a:solidFill>
            <a:schemeClr val="bg1"/>
          </a:solidFill>
          <a:ln w="9525">
            <a:solidFill>
              <a:schemeClr val="bg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79579" name="Rectangle 27">
            <a:extLst>
              <a:ext uri="{FF2B5EF4-FFF2-40B4-BE49-F238E27FC236}">
                <a16:creationId xmlns:a16="http://schemas.microsoft.com/office/drawing/2014/main" id="{47B2C3F1-11E0-A94A-AEF6-001E697D0D0A}"/>
              </a:ext>
            </a:extLst>
          </p:cNvPr>
          <p:cNvSpPr>
            <a:spLocks noChangeArrowheads="1"/>
          </p:cNvSpPr>
          <p:nvPr/>
        </p:nvSpPr>
        <p:spPr bwMode="auto">
          <a:xfrm>
            <a:off x="8305800" y="3048000"/>
            <a:ext cx="1371600" cy="381000"/>
          </a:xfrm>
          <a:prstGeom prst="rect">
            <a:avLst/>
          </a:prstGeom>
          <a:solidFill>
            <a:schemeClr val="bg1"/>
          </a:solidFill>
          <a:ln w="9525">
            <a:solidFill>
              <a:schemeClr val="bg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79580" name="Rectangle 28">
            <a:extLst>
              <a:ext uri="{FF2B5EF4-FFF2-40B4-BE49-F238E27FC236}">
                <a16:creationId xmlns:a16="http://schemas.microsoft.com/office/drawing/2014/main" id="{3FC1D8C6-5158-B646-AF96-D29B0900430A}"/>
              </a:ext>
            </a:extLst>
          </p:cNvPr>
          <p:cNvSpPr>
            <a:spLocks noChangeArrowheads="1"/>
          </p:cNvSpPr>
          <p:nvPr/>
        </p:nvSpPr>
        <p:spPr bwMode="auto">
          <a:xfrm>
            <a:off x="8229600" y="3429000"/>
            <a:ext cx="1371600" cy="381000"/>
          </a:xfrm>
          <a:prstGeom prst="rect">
            <a:avLst/>
          </a:prstGeom>
          <a:solidFill>
            <a:schemeClr val="bg1"/>
          </a:solidFill>
          <a:ln w="9525">
            <a:solidFill>
              <a:schemeClr val="bg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79581" name="Rectangle 29">
            <a:extLst>
              <a:ext uri="{FF2B5EF4-FFF2-40B4-BE49-F238E27FC236}">
                <a16:creationId xmlns:a16="http://schemas.microsoft.com/office/drawing/2014/main" id="{BF2716EC-15BE-7C42-851E-F740E97AA03E}"/>
              </a:ext>
            </a:extLst>
          </p:cNvPr>
          <p:cNvSpPr>
            <a:spLocks noChangeArrowheads="1"/>
          </p:cNvSpPr>
          <p:nvPr/>
        </p:nvSpPr>
        <p:spPr bwMode="auto">
          <a:xfrm>
            <a:off x="3124200" y="4648200"/>
            <a:ext cx="1371600" cy="381000"/>
          </a:xfrm>
          <a:prstGeom prst="rect">
            <a:avLst/>
          </a:prstGeom>
          <a:solidFill>
            <a:schemeClr val="bg1"/>
          </a:solidFill>
          <a:ln w="9525">
            <a:solidFill>
              <a:schemeClr val="bg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79582" name="Rectangle 30">
            <a:extLst>
              <a:ext uri="{FF2B5EF4-FFF2-40B4-BE49-F238E27FC236}">
                <a16:creationId xmlns:a16="http://schemas.microsoft.com/office/drawing/2014/main" id="{3031246E-6A6F-564C-AEA9-76282C713C4D}"/>
              </a:ext>
            </a:extLst>
          </p:cNvPr>
          <p:cNvSpPr>
            <a:spLocks noChangeArrowheads="1"/>
          </p:cNvSpPr>
          <p:nvPr/>
        </p:nvSpPr>
        <p:spPr bwMode="auto">
          <a:xfrm>
            <a:off x="3048000" y="5181600"/>
            <a:ext cx="1371600" cy="381000"/>
          </a:xfrm>
          <a:prstGeom prst="rect">
            <a:avLst/>
          </a:prstGeom>
          <a:solidFill>
            <a:schemeClr val="bg1"/>
          </a:solidFill>
          <a:ln w="9525">
            <a:solidFill>
              <a:schemeClr val="bg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79583" name="Rectangle 31">
            <a:extLst>
              <a:ext uri="{FF2B5EF4-FFF2-40B4-BE49-F238E27FC236}">
                <a16:creationId xmlns:a16="http://schemas.microsoft.com/office/drawing/2014/main" id="{3876E877-27C5-C549-B8D9-5418196B8126}"/>
              </a:ext>
            </a:extLst>
          </p:cNvPr>
          <p:cNvSpPr>
            <a:spLocks noChangeArrowheads="1"/>
          </p:cNvSpPr>
          <p:nvPr/>
        </p:nvSpPr>
        <p:spPr bwMode="auto">
          <a:xfrm>
            <a:off x="2286000" y="2514600"/>
            <a:ext cx="1371600" cy="457200"/>
          </a:xfrm>
          <a:prstGeom prst="rect">
            <a:avLst/>
          </a:prstGeom>
          <a:solidFill>
            <a:schemeClr val="bg1"/>
          </a:solidFill>
          <a:ln w="9525">
            <a:solidFill>
              <a:schemeClr val="bg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79585" name="Rectangle 33">
            <a:extLst>
              <a:ext uri="{FF2B5EF4-FFF2-40B4-BE49-F238E27FC236}">
                <a16:creationId xmlns:a16="http://schemas.microsoft.com/office/drawing/2014/main" id="{E1047757-0A2A-674B-9D0C-0721E7E80925}"/>
              </a:ext>
            </a:extLst>
          </p:cNvPr>
          <p:cNvSpPr>
            <a:spLocks noChangeArrowheads="1"/>
          </p:cNvSpPr>
          <p:nvPr/>
        </p:nvSpPr>
        <p:spPr bwMode="auto">
          <a:xfrm>
            <a:off x="4876800" y="2514600"/>
            <a:ext cx="1371600" cy="457200"/>
          </a:xfrm>
          <a:prstGeom prst="rect">
            <a:avLst/>
          </a:prstGeom>
          <a:solidFill>
            <a:schemeClr val="bg1"/>
          </a:solidFill>
          <a:ln w="9525">
            <a:solidFill>
              <a:schemeClr val="bg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79586" name="Rectangle 34">
            <a:extLst>
              <a:ext uri="{FF2B5EF4-FFF2-40B4-BE49-F238E27FC236}">
                <a16:creationId xmlns:a16="http://schemas.microsoft.com/office/drawing/2014/main" id="{D752A72E-2C89-3746-9C21-16506357B32E}"/>
              </a:ext>
            </a:extLst>
          </p:cNvPr>
          <p:cNvSpPr>
            <a:spLocks noChangeArrowheads="1"/>
          </p:cNvSpPr>
          <p:nvPr/>
        </p:nvSpPr>
        <p:spPr bwMode="auto">
          <a:xfrm>
            <a:off x="4876800" y="3429000"/>
            <a:ext cx="1371600" cy="381000"/>
          </a:xfrm>
          <a:prstGeom prst="rect">
            <a:avLst/>
          </a:prstGeom>
          <a:solidFill>
            <a:schemeClr val="bg1"/>
          </a:solidFill>
          <a:ln w="9525">
            <a:solidFill>
              <a:schemeClr val="bg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79587" name="Rectangle 35">
            <a:extLst>
              <a:ext uri="{FF2B5EF4-FFF2-40B4-BE49-F238E27FC236}">
                <a16:creationId xmlns:a16="http://schemas.microsoft.com/office/drawing/2014/main" id="{98D81979-C76A-634D-A692-85F2A508F24B}"/>
              </a:ext>
            </a:extLst>
          </p:cNvPr>
          <p:cNvSpPr>
            <a:spLocks noChangeArrowheads="1"/>
          </p:cNvSpPr>
          <p:nvPr/>
        </p:nvSpPr>
        <p:spPr bwMode="auto">
          <a:xfrm>
            <a:off x="7467600" y="2514600"/>
            <a:ext cx="1371600" cy="457200"/>
          </a:xfrm>
          <a:prstGeom prst="rect">
            <a:avLst/>
          </a:prstGeom>
          <a:solidFill>
            <a:schemeClr val="bg1"/>
          </a:solidFill>
          <a:ln w="9525">
            <a:solidFill>
              <a:schemeClr val="bg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79588" name="Rectangle 36">
            <a:extLst>
              <a:ext uri="{FF2B5EF4-FFF2-40B4-BE49-F238E27FC236}">
                <a16:creationId xmlns:a16="http://schemas.microsoft.com/office/drawing/2014/main" id="{927E6CFB-C50F-DF4D-9A6C-0421D13B6F83}"/>
              </a:ext>
            </a:extLst>
          </p:cNvPr>
          <p:cNvSpPr>
            <a:spLocks noChangeArrowheads="1"/>
          </p:cNvSpPr>
          <p:nvPr/>
        </p:nvSpPr>
        <p:spPr bwMode="auto">
          <a:xfrm>
            <a:off x="7467600" y="3429000"/>
            <a:ext cx="1371600" cy="381000"/>
          </a:xfrm>
          <a:prstGeom prst="rect">
            <a:avLst/>
          </a:prstGeom>
          <a:solidFill>
            <a:schemeClr val="bg1"/>
          </a:solidFill>
          <a:ln w="9525">
            <a:solidFill>
              <a:schemeClr val="bg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79589" name="Rectangle 37">
            <a:extLst>
              <a:ext uri="{FF2B5EF4-FFF2-40B4-BE49-F238E27FC236}">
                <a16:creationId xmlns:a16="http://schemas.microsoft.com/office/drawing/2014/main" id="{AA95B522-24D0-0541-971D-C702F8E39917}"/>
              </a:ext>
            </a:extLst>
          </p:cNvPr>
          <p:cNvSpPr>
            <a:spLocks noChangeArrowheads="1"/>
          </p:cNvSpPr>
          <p:nvPr/>
        </p:nvSpPr>
        <p:spPr bwMode="auto">
          <a:xfrm>
            <a:off x="2209800" y="4572000"/>
            <a:ext cx="1371600" cy="457200"/>
          </a:xfrm>
          <a:prstGeom prst="rect">
            <a:avLst/>
          </a:prstGeom>
          <a:solidFill>
            <a:schemeClr val="bg1"/>
          </a:solidFill>
          <a:ln w="9525">
            <a:solidFill>
              <a:schemeClr val="bg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79590" name="Rectangle 38">
            <a:extLst>
              <a:ext uri="{FF2B5EF4-FFF2-40B4-BE49-F238E27FC236}">
                <a16:creationId xmlns:a16="http://schemas.microsoft.com/office/drawing/2014/main" id="{127037A9-FB30-3E46-BF47-15EF152A2E54}"/>
              </a:ext>
            </a:extLst>
          </p:cNvPr>
          <p:cNvSpPr>
            <a:spLocks noChangeArrowheads="1"/>
          </p:cNvSpPr>
          <p:nvPr/>
        </p:nvSpPr>
        <p:spPr bwMode="auto">
          <a:xfrm>
            <a:off x="2209800" y="5105400"/>
            <a:ext cx="1371600" cy="457200"/>
          </a:xfrm>
          <a:prstGeom prst="rect">
            <a:avLst/>
          </a:prstGeom>
          <a:solidFill>
            <a:schemeClr val="bg1"/>
          </a:solidFill>
          <a:ln w="9525">
            <a:solidFill>
              <a:schemeClr val="bg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Tree>
    <p:extLst>
      <p:ext uri="{BB962C8B-B14F-4D97-AF65-F5344CB8AC3E}">
        <p14:creationId xmlns:p14="http://schemas.microsoft.com/office/powerpoint/2010/main" val="716647468"/>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grpId="0" nodeType="clickEffect">
                                  <p:stCondLst>
                                    <p:cond delay="0"/>
                                  </p:stCondLst>
                                  <p:childTnLst>
                                    <p:animEffect transition="out" filter="checkerboard(across)">
                                      <p:cBhvr>
                                        <p:cTn id="6" dur="500"/>
                                        <p:tgtEl>
                                          <p:spTgt spid="279571"/>
                                        </p:tgtEl>
                                      </p:cBhvr>
                                    </p:animEffect>
                                    <p:set>
                                      <p:cBhvr>
                                        <p:cTn id="7" dur="1" fill="hold">
                                          <p:stCondLst>
                                            <p:cond delay="499"/>
                                          </p:stCondLst>
                                        </p:cTn>
                                        <p:tgtEl>
                                          <p:spTgt spid="279571"/>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279573"/>
                                        </p:tgtEl>
                                      </p:cBhvr>
                                    </p:animEffect>
                                    <p:set>
                                      <p:cBhvr>
                                        <p:cTn id="12" dur="1" fill="hold">
                                          <p:stCondLst>
                                            <p:cond delay="499"/>
                                          </p:stCondLst>
                                        </p:cTn>
                                        <p:tgtEl>
                                          <p:spTgt spid="279573"/>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xit" presetSubtype="10" fill="hold" grpId="0" nodeType="clickEffect">
                                  <p:stCondLst>
                                    <p:cond delay="0"/>
                                  </p:stCondLst>
                                  <p:childTnLst>
                                    <p:animEffect transition="out" filter="checkerboard(across)">
                                      <p:cBhvr>
                                        <p:cTn id="16" dur="500"/>
                                        <p:tgtEl>
                                          <p:spTgt spid="279575"/>
                                        </p:tgtEl>
                                      </p:cBhvr>
                                    </p:animEffect>
                                    <p:set>
                                      <p:cBhvr>
                                        <p:cTn id="17" dur="1" fill="hold">
                                          <p:stCondLst>
                                            <p:cond delay="499"/>
                                          </p:stCondLst>
                                        </p:cTn>
                                        <p:tgtEl>
                                          <p:spTgt spid="279575"/>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xit" presetSubtype="10" fill="hold" grpId="0" nodeType="clickEffect">
                                  <p:stCondLst>
                                    <p:cond delay="0"/>
                                  </p:stCondLst>
                                  <p:childTnLst>
                                    <p:animEffect transition="out" filter="checkerboard(across)">
                                      <p:cBhvr>
                                        <p:cTn id="21" dur="500"/>
                                        <p:tgtEl>
                                          <p:spTgt spid="279577"/>
                                        </p:tgtEl>
                                      </p:cBhvr>
                                    </p:animEffect>
                                    <p:set>
                                      <p:cBhvr>
                                        <p:cTn id="22" dur="1" fill="hold">
                                          <p:stCondLst>
                                            <p:cond delay="499"/>
                                          </p:stCondLst>
                                        </p:cTn>
                                        <p:tgtEl>
                                          <p:spTgt spid="279577"/>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xit" presetSubtype="10" fill="hold" grpId="0" nodeType="clickEffect">
                                  <p:stCondLst>
                                    <p:cond delay="0"/>
                                  </p:stCondLst>
                                  <p:childTnLst>
                                    <p:animEffect transition="out" filter="checkerboard(across)">
                                      <p:cBhvr>
                                        <p:cTn id="26" dur="500"/>
                                        <p:tgtEl>
                                          <p:spTgt spid="279579"/>
                                        </p:tgtEl>
                                      </p:cBhvr>
                                    </p:animEffect>
                                    <p:set>
                                      <p:cBhvr>
                                        <p:cTn id="27" dur="1" fill="hold">
                                          <p:stCondLst>
                                            <p:cond delay="499"/>
                                          </p:stCondLst>
                                        </p:cTn>
                                        <p:tgtEl>
                                          <p:spTgt spid="279579"/>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xit" presetSubtype="10" fill="hold" grpId="0" nodeType="clickEffect">
                                  <p:stCondLst>
                                    <p:cond delay="0"/>
                                  </p:stCondLst>
                                  <p:childTnLst>
                                    <p:animEffect transition="out" filter="blinds(horizontal)">
                                      <p:cBhvr>
                                        <p:cTn id="31" dur="500"/>
                                        <p:tgtEl>
                                          <p:spTgt spid="279590"/>
                                        </p:tgtEl>
                                      </p:cBhvr>
                                    </p:animEffect>
                                    <p:set>
                                      <p:cBhvr>
                                        <p:cTn id="32" dur="1" fill="hold">
                                          <p:stCondLst>
                                            <p:cond delay="499"/>
                                          </p:stCondLst>
                                        </p:cTn>
                                        <p:tgtEl>
                                          <p:spTgt spid="279590"/>
                                        </p:tgtEl>
                                        <p:attrNameLst>
                                          <p:attrName>style.visibility</p:attrName>
                                        </p:attrNameLst>
                                      </p:cBhvr>
                                      <p:to>
                                        <p:strVal val="hidden"/>
                                      </p:to>
                                    </p:set>
                                  </p:childTnLst>
                                </p:cTn>
                              </p:par>
                              <p:par>
                                <p:cTn id="33" presetID="3" presetClass="exit" presetSubtype="10" fill="hold" grpId="0" nodeType="withEffect">
                                  <p:stCondLst>
                                    <p:cond delay="0"/>
                                  </p:stCondLst>
                                  <p:childTnLst>
                                    <p:animEffect transition="out" filter="blinds(horizontal)">
                                      <p:cBhvr>
                                        <p:cTn id="34" dur="500"/>
                                        <p:tgtEl>
                                          <p:spTgt spid="279589"/>
                                        </p:tgtEl>
                                      </p:cBhvr>
                                    </p:animEffect>
                                    <p:set>
                                      <p:cBhvr>
                                        <p:cTn id="35" dur="1" fill="hold">
                                          <p:stCondLst>
                                            <p:cond delay="499"/>
                                          </p:stCondLst>
                                        </p:cTn>
                                        <p:tgtEl>
                                          <p:spTgt spid="279589"/>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5" presetClass="exit" presetSubtype="10" fill="hold" grpId="0" nodeType="clickEffect">
                                  <p:stCondLst>
                                    <p:cond delay="0"/>
                                  </p:stCondLst>
                                  <p:childTnLst>
                                    <p:animEffect transition="out" filter="checkerboard(across)">
                                      <p:cBhvr>
                                        <p:cTn id="39" dur="500"/>
                                        <p:tgtEl>
                                          <p:spTgt spid="279581"/>
                                        </p:tgtEl>
                                      </p:cBhvr>
                                    </p:animEffect>
                                    <p:set>
                                      <p:cBhvr>
                                        <p:cTn id="40" dur="1" fill="hold">
                                          <p:stCondLst>
                                            <p:cond delay="499"/>
                                          </p:stCondLst>
                                        </p:cTn>
                                        <p:tgtEl>
                                          <p:spTgt spid="279581"/>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5" presetClass="exit" presetSubtype="10" fill="hold" grpId="0" nodeType="clickEffect">
                                  <p:stCondLst>
                                    <p:cond delay="0"/>
                                  </p:stCondLst>
                                  <p:childTnLst>
                                    <p:animEffect transition="out" filter="checkerboard(across)">
                                      <p:cBhvr>
                                        <p:cTn id="44" dur="500"/>
                                        <p:tgtEl>
                                          <p:spTgt spid="279582"/>
                                        </p:tgtEl>
                                      </p:cBhvr>
                                    </p:animEffect>
                                    <p:set>
                                      <p:cBhvr>
                                        <p:cTn id="45" dur="1" fill="hold">
                                          <p:stCondLst>
                                            <p:cond delay="499"/>
                                          </p:stCondLst>
                                        </p:cTn>
                                        <p:tgtEl>
                                          <p:spTgt spid="279582"/>
                                        </p:tgtEl>
                                        <p:attrNameLst>
                                          <p:attrName>style.visibility</p:attrName>
                                        </p:attrNameLst>
                                      </p:cBhvr>
                                      <p:to>
                                        <p:strVal val="hidden"/>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xit" presetSubtype="10" fill="hold" grpId="0" nodeType="clickEffect">
                                  <p:stCondLst>
                                    <p:cond delay="0"/>
                                  </p:stCondLst>
                                  <p:childTnLst>
                                    <p:animEffect transition="out" filter="blinds(horizontal)">
                                      <p:cBhvr>
                                        <p:cTn id="49" dur="500"/>
                                        <p:tgtEl>
                                          <p:spTgt spid="279583"/>
                                        </p:tgtEl>
                                      </p:cBhvr>
                                    </p:animEffect>
                                    <p:set>
                                      <p:cBhvr>
                                        <p:cTn id="50" dur="1" fill="hold">
                                          <p:stCondLst>
                                            <p:cond delay="499"/>
                                          </p:stCondLst>
                                        </p:cTn>
                                        <p:tgtEl>
                                          <p:spTgt spid="279583"/>
                                        </p:tgtEl>
                                        <p:attrNameLst>
                                          <p:attrName>style.visibility</p:attrName>
                                        </p:attrNameLst>
                                      </p:cBhvr>
                                      <p:to>
                                        <p:strVal val="hidden"/>
                                      </p:to>
                                    </p:set>
                                  </p:childTnLst>
                                </p:cTn>
                              </p:par>
                              <p:par>
                                <p:cTn id="51" presetID="3" presetClass="exit" presetSubtype="10" fill="hold" grpId="0" nodeType="withEffect">
                                  <p:stCondLst>
                                    <p:cond delay="0"/>
                                  </p:stCondLst>
                                  <p:childTnLst>
                                    <p:animEffect transition="out" filter="blinds(horizontal)">
                                      <p:cBhvr>
                                        <p:cTn id="52" dur="500"/>
                                        <p:tgtEl>
                                          <p:spTgt spid="279585"/>
                                        </p:tgtEl>
                                      </p:cBhvr>
                                    </p:animEffect>
                                    <p:set>
                                      <p:cBhvr>
                                        <p:cTn id="53" dur="1" fill="hold">
                                          <p:stCondLst>
                                            <p:cond delay="499"/>
                                          </p:stCondLst>
                                        </p:cTn>
                                        <p:tgtEl>
                                          <p:spTgt spid="279585"/>
                                        </p:tgtEl>
                                        <p:attrNameLst>
                                          <p:attrName>style.visibility</p:attrName>
                                        </p:attrNameLst>
                                      </p:cBhvr>
                                      <p:to>
                                        <p:strVal val="hidden"/>
                                      </p:to>
                                    </p:set>
                                  </p:childTnLst>
                                </p:cTn>
                              </p:par>
                              <p:par>
                                <p:cTn id="54" presetID="3" presetClass="exit" presetSubtype="10" fill="hold" grpId="0" nodeType="withEffect">
                                  <p:stCondLst>
                                    <p:cond delay="0"/>
                                  </p:stCondLst>
                                  <p:childTnLst>
                                    <p:animEffect transition="out" filter="blinds(horizontal)">
                                      <p:cBhvr>
                                        <p:cTn id="55" dur="500"/>
                                        <p:tgtEl>
                                          <p:spTgt spid="279586"/>
                                        </p:tgtEl>
                                      </p:cBhvr>
                                    </p:animEffect>
                                    <p:set>
                                      <p:cBhvr>
                                        <p:cTn id="56" dur="1" fill="hold">
                                          <p:stCondLst>
                                            <p:cond delay="499"/>
                                          </p:stCondLst>
                                        </p:cTn>
                                        <p:tgtEl>
                                          <p:spTgt spid="279586"/>
                                        </p:tgtEl>
                                        <p:attrNameLst>
                                          <p:attrName>style.visibility</p:attrName>
                                        </p:attrNameLst>
                                      </p:cBhvr>
                                      <p:to>
                                        <p:strVal val="hidden"/>
                                      </p:to>
                                    </p:set>
                                  </p:childTnLst>
                                </p:cTn>
                              </p:par>
                              <p:par>
                                <p:cTn id="57" presetID="3" presetClass="exit" presetSubtype="10" fill="hold" grpId="0" nodeType="withEffect">
                                  <p:stCondLst>
                                    <p:cond delay="0"/>
                                  </p:stCondLst>
                                  <p:childTnLst>
                                    <p:animEffect transition="out" filter="blinds(horizontal)">
                                      <p:cBhvr>
                                        <p:cTn id="58" dur="500"/>
                                        <p:tgtEl>
                                          <p:spTgt spid="279587"/>
                                        </p:tgtEl>
                                      </p:cBhvr>
                                    </p:animEffect>
                                    <p:set>
                                      <p:cBhvr>
                                        <p:cTn id="59" dur="1" fill="hold">
                                          <p:stCondLst>
                                            <p:cond delay="499"/>
                                          </p:stCondLst>
                                        </p:cTn>
                                        <p:tgtEl>
                                          <p:spTgt spid="279587"/>
                                        </p:tgtEl>
                                        <p:attrNameLst>
                                          <p:attrName>style.visibility</p:attrName>
                                        </p:attrNameLst>
                                      </p:cBhvr>
                                      <p:to>
                                        <p:strVal val="hidden"/>
                                      </p:to>
                                    </p:set>
                                  </p:childTnLst>
                                </p:cTn>
                              </p:par>
                              <p:par>
                                <p:cTn id="60" presetID="3" presetClass="exit" presetSubtype="10" fill="hold" grpId="0" nodeType="withEffect">
                                  <p:stCondLst>
                                    <p:cond delay="0"/>
                                  </p:stCondLst>
                                  <p:childTnLst>
                                    <p:animEffect transition="out" filter="blinds(horizontal)">
                                      <p:cBhvr>
                                        <p:cTn id="61" dur="500"/>
                                        <p:tgtEl>
                                          <p:spTgt spid="279588"/>
                                        </p:tgtEl>
                                      </p:cBhvr>
                                    </p:animEffect>
                                    <p:set>
                                      <p:cBhvr>
                                        <p:cTn id="62" dur="1" fill="hold">
                                          <p:stCondLst>
                                            <p:cond delay="499"/>
                                          </p:stCondLst>
                                        </p:cTn>
                                        <p:tgtEl>
                                          <p:spTgt spid="279588"/>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5" presetClass="exit" presetSubtype="10" fill="hold" grpId="0" nodeType="clickEffect">
                                  <p:stCondLst>
                                    <p:cond delay="0"/>
                                  </p:stCondLst>
                                  <p:childTnLst>
                                    <p:animEffect transition="out" filter="checkerboard(across)">
                                      <p:cBhvr>
                                        <p:cTn id="66" dur="500"/>
                                        <p:tgtEl>
                                          <p:spTgt spid="279572"/>
                                        </p:tgtEl>
                                      </p:cBhvr>
                                    </p:animEffect>
                                    <p:set>
                                      <p:cBhvr>
                                        <p:cTn id="67" dur="1" fill="hold">
                                          <p:stCondLst>
                                            <p:cond delay="499"/>
                                          </p:stCondLst>
                                        </p:cTn>
                                        <p:tgtEl>
                                          <p:spTgt spid="279572"/>
                                        </p:tgtEl>
                                        <p:attrNameLst>
                                          <p:attrName>style.visibility</p:attrName>
                                        </p:attrNameLst>
                                      </p:cBhvr>
                                      <p:to>
                                        <p:strVal val="hidden"/>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5" presetClass="exit" presetSubtype="10" fill="hold" grpId="0" nodeType="clickEffect">
                                  <p:stCondLst>
                                    <p:cond delay="0"/>
                                  </p:stCondLst>
                                  <p:childTnLst>
                                    <p:animEffect transition="out" filter="checkerboard(across)">
                                      <p:cBhvr>
                                        <p:cTn id="71" dur="500"/>
                                        <p:tgtEl>
                                          <p:spTgt spid="279574"/>
                                        </p:tgtEl>
                                      </p:cBhvr>
                                    </p:animEffect>
                                    <p:set>
                                      <p:cBhvr>
                                        <p:cTn id="72" dur="1" fill="hold">
                                          <p:stCondLst>
                                            <p:cond delay="499"/>
                                          </p:stCondLst>
                                        </p:cTn>
                                        <p:tgtEl>
                                          <p:spTgt spid="279574"/>
                                        </p:tgtEl>
                                        <p:attrNameLst>
                                          <p:attrName>style.visibility</p:attrName>
                                        </p:attrNameLst>
                                      </p:cBhvr>
                                      <p:to>
                                        <p:strVal val="hidden"/>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5" presetClass="exit" presetSubtype="10" fill="hold" grpId="0" nodeType="clickEffect">
                                  <p:stCondLst>
                                    <p:cond delay="0"/>
                                  </p:stCondLst>
                                  <p:childTnLst>
                                    <p:animEffect transition="out" filter="checkerboard(across)">
                                      <p:cBhvr>
                                        <p:cTn id="76" dur="500"/>
                                        <p:tgtEl>
                                          <p:spTgt spid="279576"/>
                                        </p:tgtEl>
                                      </p:cBhvr>
                                    </p:animEffect>
                                    <p:set>
                                      <p:cBhvr>
                                        <p:cTn id="77" dur="1" fill="hold">
                                          <p:stCondLst>
                                            <p:cond delay="499"/>
                                          </p:stCondLst>
                                        </p:cTn>
                                        <p:tgtEl>
                                          <p:spTgt spid="279576"/>
                                        </p:tgtEl>
                                        <p:attrNameLst>
                                          <p:attrName>style.visibility</p:attrName>
                                        </p:attrNameLst>
                                      </p:cBhvr>
                                      <p:to>
                                        <p:strVal val="hidden"/>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5" presetClass="exit" presetSubtype="10" fill="hold" grpId="0" nodeType="clickEffect">
                                  <p:stCondLst>
                                    <p:cond delay="0"/>
                                  </p:stCondLst>
                                  <p:childTnLst>
                                    <p:animEffect transition="out" filter="checkerboard(across)">
                                      <p:cBhvr>
                                        <p:cTn id="81" dur="500"/>
                                        <p:tgtEl>
                                          <p:spTgt spid="279578"/>
                                        </p:tgtEl>
                                      </p:cBhvr>
                                    </p:animEffect>
                                    <p:set>
                                      <p:cBhvr>
                                        <p:cTn id="82" dur="1" fill="hold">
                                          <p:stCondLst>
                                            <p:cond delay="499"/>
                                          </p:stCondLst>
                                        </p:cTn>
                                        <p:tgtEl>
                                          <p:spTgt spid="279578"/>
                                        </p:tgtEl>
                                        <p:attrNameLst>
                                          <p:attrName>style.visibility</p:attrName>
                                        </p:attrNameLst>
                                      </p:cBhvr>
                                      <p:to>
                                        <p:strVal val="hidden"/>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5" presetClass="exit" presetSubtype="10" fill="hold" grpId="0" nodeType="clickEffect">
                                  <p:stCondLst>
                                    <p:cond delay="0"/>
                                  </p:stCondLst>
                                  <p:childTnLst>
                                    <p:animEffect transition="out" filter="checkerboard(across)">
                                      <p:cBhvr>
                                        <p:cTn id="86" dur="500"/>
                                        <p:tgtEl>
                                          <p:spTgt spid="279580"/>
                                        </p:tgtEl>
                                      </p:cBhvr>
                                    </p:animEffect>
                                    <p:set>
                                      <p:cBhvr>
                                        <p:cTn id="87" dur="1" fill="hold">
                                          <p:stCondLst>
                                            <p:cond delay="499"/>
                                          </p:stCondLst>
                                        </p:cTn>
                                        <p:tgtEl>
                                          <p:spTgt spid="2795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71" grpId="0" animBg="1"/>
      <p:bldP spid="279572" grpId="0" animBg="1"/>
      <p:bldP spid="279573" grpId="0" animBg="1"/>
      <p:bldP spid="279574" grpId="0" animBg="1"/>
      <p:bldP spid="279575" grpId="0" animBg="1"/>
      <p:bldP spid="279576" grpId="0" animBg="1"/>
      <p:bldP spid="279577" grpId="0" animBg="1"/>
      <p:bldP spid="279578" grpId="0" animBg="1"/>
      <p:bldP spid="279579" grpId="0" animBg="1"/>
      <p:bldP spid="279580" grpId="0" animBg="1"/>
      <p:bldP spid="279581" grpId="0" animBg="1"/>
      <p:bldP spid="279582" grpId="0" animBg="1"/>
      <p:bldP spid="279583" grpId="0" animBg="1"/>
      <p:bldP spid="279585" grpId="0" animBg="1"/>
      <p:bldP spid="279586" grpId="0" animBg="1"/>
      <p:bldP spid="279587" grpId="0" animBg="1"/>
      <p:bldP spid="279588" grpId="0" animBg="1"/>
      <p:bldP spid="279589" grpId="0" animBg="1"/>
      <p:bldP spid="27959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a:extLst>
              <a:ext uri="{FF2B5EF4-FFF2-40B4-BE49-F238E27FC236}">
                <a16:creationId xmlns:a16="http://schemas.microsoft.com/office/drawing/2014/main" id="{AA45E985-7098-0643-9975-A89C63C75C07}"/>
              </a:ext>
            </a:extLst>
          </p:cNvPr>
          <p:cNvSpPr>
            <a:spLocks noGrp="1" noChangeArrowheads="1"/>
          </p:cNvSpPr>
          <p:nvPr>
            <p:ph type="title"/>
          </p:nvPr>
        </p:nvSpPr>
        <p:spPr/>
        <p:txBody>
          <a:bodyPr/>
          <a:lstStyle/>
          <a:p>
            <a:pPr eaLnBrk="1" hangingPunct="1"/>
            <a:r>
              <a:rPr lang="en-US" altLang="en-US" dirty="0"/>
              <a:t>pMOS Operation</a:t>
            </a:r>
          </a:p>
        </p:txBody>
      </p:sp>
      <p:graphicFrame>
        <p:nvGraphicFramePr>
          <p:cNvPr id="283651" name="Group 3">
            <a:extLst>
              <a:ext uri="{FF2B5EF4-FFF2-40B4-BE49-F238E27FC236}">
                <a16:creationId xmlns:a16="http://schemas.microsoft.com/office/drawing/2014/main" id="{2B382653-DA6F-3C47-A2F4-E5B88EE76E71}"/>
              </a:ext>
            </a:extLst>
          </p:cNvPr>
          <p:cNvGraphicFramePr>
            <a:graphicFrameLocks noGrp="1"/>
          </p:cNvGraphicFramePr>
          <p:nvPr>
            <p:extLst>
              <p:ext uri="{D42A27DB-BD31-4B8C-83A1-F6EECF244321}">
                <p14:modId xmlns:p14="http://schemas.microsoft.com/office/powerpoint/2010/main" val="3838898147"/>
              </p:ext>
            </p:extLst>
          </p:nvPr>
        </p:nvGraphicFramePr>
        <p:xfrm>
          <a:off x="2209800" y="1600200"/>
          <a:ext cx="7772400" cy="2231080"/>
        </p:xfrm>
        <a:graphic>
          <a:graphicData uri="http://schemas.openxmlformats.org/drawingml/2006/table">
            <a:tbl>
              <a:tblPr/>
              <a:tblGrid>
                <a:gridCol w="2590800">
                  <a:extLst>
                    <a:ext uri="{9D8B030D-6E8A-4147-A177-3AD203B41FA5}">
                      <a16:colId xmlns:a16="http://schemas.microsoft.com/office/drawing/2014/main" val="1817586384"/>
                    </a:ext>
                  </a:extLst>
                </a:gridCol>
                <a:gridCol w="2590800">
                  <a:extLst>
                    <a:ext uri="{9D8B030D-6E8A-4147-A177-3AD203B41FA5}">
                      <a16:colId xmlns:a16="http://schemas.microsoft.com/office/drawing/2014/main" val="957280716"/>
                    </a:ext>
                  </a:extLst>
                </a:gridCol>
                <a:gridCol w="2590800">
                  <a:extLst>
                    <a:ext uri="{9D8B030D-6E8A-4147-A177-3AD203B41FA5}">
                      <a16:colId xmlns:a16="http://schemas.microsoft.com/office/drawing/2014/main" val="3928786505"/>
                    </a:ext>
                  </a:extLst>
                </a:gridCol>
              </a:tblGrid>
              <a:tr h="457057">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Cutoff</a:t>
                      </a:r>
                    </a:p>
                  </a:txBody>
                  <a:tcPr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Linear</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Saturated</a:t>
                      </a:r>
                    </a:p>
                  </a:txBody>
                  <a:tcPr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28136936"/>
                  </a:ext>
                </a:extLst>
              </a:tr>
              <a:tr h="1773381">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V</a:t>
                      </a:r>
                      <a:r>
                        <a:rPr kumimoji="0" lang="en-US" altLang="en-US" sz="2400" b="0" i="0" u="none" strike="noStrike" cap="none" normalizeH="0" baseline="-25000" dirty="0">
                          <a:ln>
                            <a:noFill/>
                          </a:ln>
                          <a:solidFill>
                            <a:schemeClr val="tx1"/>
                          </a:solidFill>
                          <a:effectLst/>
                          <a:latin typeface="Arial" panose="020B0604020202020204" pitchFamily="34" charset="0"/>
                          <a:ea typeface="ＭＳ Ｐゴシック" panose="020B0600070205080204" pitchFamily="34" charset="-128"/>
                        </a:rPr>
                        <a:t>gsp</a:t>
                      </a:r>
                      <a:r>
                        <a:rPr kumimoji="0" lang="en-US" altLang="en-US" sz="2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 &gt; V</a:t>
                      </a:r>
                      <a:r>
                        <a:rPr kumimoji="0" lang="en-US" altLang="en-US" sz="2400" b="0" i="0" u="none" strike="noStrike" cap="none" normalizeH="0" baseline="-25000" dirty="0">
                          <a:ln>
                            <a:noFill/>
                          </a:ln>
                          <a:solidFill>
                            <a:schemeClr val="tx1"/>
                          </a:solidFill>
                          <a:effectLst/>
                          <a:latin typeface="Arial" panose="020B0604020202020204" pitchFamily="34" charset="0"/>
                          <a:ea typeface="ＭＳ Ｐゴシック" panose="020B0600070205080204" pitchFamily="34" charset="-128"/>
                        </a:rPr>
                        <a:t>tp</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400" b="0" i="0" u="none" strike="noStrike" cap="none" normalizeH="0" baseline="0" dirty="0">
                          <a:ln>
                            <a:noFill/>
                          </a:ln>
                          <a:solidFill>
                            <a:srgbClr val="0000FF"/>
                          </a:solidFill>
                          <a:effectLst/>
                          <a:latin typeface="Arial" panose="020B0604020202020204" pitchFamily="34" charset="0"/>
                          <a:ea typeface="ＭＳ Ｐゴシック" panose="020B0600070205080204" pitchFamily="34" charset="-128"/>
                        </a:rPr>
                        <a:t>V</a:t>
                      </a:r>
                      <a:r>
                        <a:rPr kumimoji="0" lang="en-US" altLang="en-US" sz="2400" b="0" i="0" u="none" strike="noStrike" cap="none" normalizeH="0" baseline="-25000" dirty="0">
                          <a:ln>
                            <a:noFill/>
                          </a:ln>
                          <a:solidFill>
                            <a:srgbClr val="0000FF"/>
                          </a:solidFill>
                          <a:effectLst/>
                          <a:latin typeface="Arial" panose="020B0604020202020204" pitchFamily="34" charset="0"/>
                          <a:ea typeface="ＭＳ Ｐゴシック" panose="020B0600070205080204" pitchFamily="34" charset="-128"/>
                        </a:rPr>
                        <a:t>in</a:t>
                      </a:r>
                      <a:r>
                        <a:rPr kumimoji="0" lang="en-US" altLang="en-US" sz="2400" b="0" i="0" u="none" strike="noStrike" cap="none" normalizeH="0" baseline="0" dirty="0">
                          <a:ln>
                            <a:noFill/>
                          </a:ln>
                          <a:solidFill>
                            <a:srgbClr val="0000FF"/>
                          </a:solidFill>
                          <a:effectLst/>
                          <a:latin typeface="Arial" panose="020B0604020202020204" pitchFamily="34" charset="0"/>
                          <a:ea typeface="ＭＳ Ｐゴシック" panose="020B0600070205080204" pitchFamily="34" charset="-128"/>
                        </a:rPr>
                        <a:t> &gt; V</a:t>
                      </a:r>
                      <a:r>
                        <a:rPr kumimoji="0" lang="en-US" altLang="en-US" sz="2400" b="0" i="0" u="none" strike="noStrike" cap="none" normalizeH="0" baseline="-25000" dirty="0">
                          <a:ln>
                            <a:noFill/>
                          </a:ln>
                          <a:solidFill>
                            <a:srgbClr val="0000FF"/>
                          </a:solidFill>
                          <a:effectLst/>
                          <a:latin typeface="Arial" panose="020B0604020202020204" pitchFamily="34" charset="0"/>
                          <a:ea typeface="ＭＳ Ｐゴシック" panose="020B0600070205080204" pitchFamily="34" charset="-128"/>
                        </a:rPr>
                        <a:t>DD</a:t>
                      </a:r>
                      <a:r>
                        <a:rPr kumimoji="0" lang="en-US" altLang="en-US" sz="2400" b="0" i="0" u="none" strike="noStrike" cap="none" normalizeH="0" baseline="0" dirty="0">
                          <a:ln>
                            <a:noFill/>
                          </a:ln>
                          <a:solidFill>
                            <a:srgbClr val="0000FF"/>
                          </a:solidFill>
                          <a:effectLst/>
                          <a:latin typeface="Arial" panose="020B0604020202020204" pitchFamily="34" charset="0"/>
                          <a:ea typeface="ＭＳ Ｐゴシック" panose="020B0600070205080204" pitchFamily="34" charset="-128"/>
                        </a:rPr>
                        <a:t> + V</a:t>
                      </a:r>
                      <a:r>
                        <a:rPr kumimoji="0" lang="en-US" altLang="en-US" sz="2400" b="0" i="0" u="none" strike="noStrike" cap="none" normalizeH="0" baseline="-25000" dirty="0">
                          <a:ln>
                            <a:noFill/>
                          </a:ln>
                          <a:solidFill>
                            <a:srgbClr val="0000FF"/>
                          </a:solidFill>
                          <a:effectLst/>
                          <a:latin typeface="Arial" panose="020B0604020202020204" pitchFamily="34" charset="0"/>
                          <a:ea typeface="ＭＳ Ｐゴシック" panose="020B0600070205080204" pitchFamily="34" charset="-128"/>
                        </a:rPr>
                        <a:t>tp</a:t>
                      </a:r>
                    </a:p>
                  </a:txBody>
                  <a:tcPr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V</a:t>
                      </a:r>
                      <a:r>
                        <a:rPr kumimoji="0" lang="en-US" altLang="en-US" sz="2400" b="0" i="0" u="none" strike="noStrike" cap="none" normalizeH="0" baseline="-25000" dirty="0">
                          <a:ln>
                            <a:noFill/>
                          </a:ln>
                          <a:solidFill>
                            <a:schemeClr val="tx1"/>
                          </a:solidFill>
                          <a:effectLst/>
                          <a:latin typeface="Arial" panose="020B0604020202020204" pitchFamily="34" charset="0"/>
                          <a:ea typeface="ＭＳ Ｐゴシック" panose="020B0600070205080204" pitchFamily="34" charset="-128"/>
                        </a:rPr>
                        <a:t>gsp</a:t>
                      </a:r>
                      <a:r>
                        <a:rPr kumimoji="0" lang="en-US" altLang="en-US" sz="2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 &lt; V</a:t>
                      </a:r>
                      <a:r>
                        <a:rPr kumimoji="0" lang="en-US" altLang="en-US" sz="2400" b="0" i="0" u="none" strike="noStrike" cap="none" normalizeH="0" baseline="-25000" dirty="0">
                          <a:ln>
                            <a:noFill/>
                          </a:ln>
                          <a:solidFill>
                            <a:schemeClr val="tx1"/>
                          </a:solidFill>
                          <a:effectLst/>
                          <a:latin typeface="Arial" panose="020B0604020202020204" pitchFamily="34" charset="0"/>
                          <a:ea typeface="ＭＳ Ｐゴシック" panose="020B0600070205080204" pitchFamily="34" charset="-128"/>
                        </a:rPr>
                        <a:t>tp</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400" b="0" i="0" u="none" strike="noStrike" cap="none" normalizeH="0" baseline="0" dirty="0">
                          <a:ln>
                            <a:noFill/>
                          </a:ln>
                          <a:solidFill>
                            <a:srgbClr val="0000FF"/>
                          </a:solidFill>
                          <a:effectLst/>
                          <a:latin typeface="Arial" panose="020B0604020202020204" pitchFamily="34" charset="0"/>
                          <a:ea typeface="ＭＳ Ｐゴシック" panose="020B0600070205080204" pitchFamily="34" charset="-128"/>
                        </a:rPr>
                        <a:t>V</a:t>
                      </a:r>
                      <a:r>
                        <a:rPr kumimoji="0" lang="en-US" altLang="en-US" sz="2400" b="0" i="0" u="none" strike="noStrike" cap="none" normalizeH="0" baseline="-25000" dirty="0">
                          <a:ln>
                            <a:noFill/>
                          </a:ln>
                          <a:solidFill>
                            <a:srgbClr val="0000FF"/>
                          </a:solidFill>
                          <a:effectLst/>
                          <a:latin typeface="Arial" panose="020B0604020202020204" pitchFamily="34" charset="0"/>
                          <a:ea typeface="ＭＳ Ｐゴシック" panose="020B0600070205080204" pitchFamily="34" charset="-128"/>
                        </a:rPr>
                        <a:t>in</a:t>
                      </a:r>
                      <a:r>
                        <a:rPr kumimoji="0" lang="en-US" altLang="en-US" sz="2400" b="0" i="0" u="none" strike="noStrike" cap="none" normalizeH="0" baseline="0" dirty="0">
                          <a:ln>
                            <a:noFill/>
                          </a:ln>
                          <a:solidFill>
                            <a:srgbClr val="0000FF"/>
                          </a:solidFill>
                          <a:effectLst/>
                          <a:latin typeface="Arial" panose="020B0604020202020204" pitchFamily="34" charset="0"/>
                          <a:ea typeface="ＭＳ Ｐゴシック" panose="020B0600070205080204" pitchFamily="34" charset="-128"/>
                        </a:rPr>
                        <a:t> &lt; V</a:t>
                      </a:r>
                      <a:r>
                        <a:rPr kumimoji="0" lang="en-US" altLang="en-US" sz="2400" b="0" i="0" u="none" strike="noStrike" cap="none" normalizeH="0" baseline="-25000" dirty="0">
                          <a:ln>
                            <a:noFill/>
                          </a:ln>
                          <a:solidFill>
                            <a:srgbClr val="0000FF"/>
                          </a:solidFill>
                          <a:effectLst/>
                          <a:latin typeface="Arial" panose="020B0604020202020204" pitchFamily="34" charset="0"/>
                          <a:ea typeface="ＭＳ Ｐゴシック" panose="020B0600070205080204" pitchFamily="34" charset="-128"/>
                        </a:rPr>
                        <a:t>DD</a:t>
                      </a:r>
                      <a:r>
                        <a:rPr kumimoji="0" lang="en-US" altLang="en-US" sz="2400" b="0" i="0" u="none" strike="noStrike" cap="none" normalizeH="0" baseline="0" dirty="0">
                          <a:ln>
                            <a:noFill/>
                          </a:ln>
                          <a:solidFill>
                            <a:srgbClr val="0000FF"/>
                          </a:solidFill>
                          <a:effectLst/>
                          <a:latin typeface="Arial" panose="020B0604020202020204" pitchFamily="34" charset="0"/>
                          <a:ea typeface="ＭＳ Ｐゴシック" panose="020B0600070205080204" pitchFamily="34" charset="-128"/>
                        </a:rPr>
                        <a:t> + V</a:t>
                      </a:r>
                      <a:r>
                        <a:rPr kumimoji="0" lang="en-US" altLang="en-US" sz="2400" b="0" i="0" u="none" strike="noStrike" cap="none" normalizeH="0" baseline="-25000" dirty="0">
                          <a:ln>
                            <a:noFill/>
                          </a:ln>
                          <a:solidFill>
                            <a:srgbClr val="0000FF"/>
                          </a:solidFill>
                          <a:effectLst/>
                          <a:latin typeface="Arial" panose="020B0604020202020204" pitchFamily="34" charset="0"/>
                          <a:ea typeface="ＭＳ Ｐゴシック" panose="020B0600070205080204" pitchFamily="34" charset="-128"/>
                        </a:rPr>
                        <a:t>tp</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V</a:t>
                      </a:r>
                      <a:r>
                        <a:rPr kumimoji="0" lang="en-US" altLang="en-US" sz="2400" b="0" i="0" u="none" strike="noStrike" cap="none" normalizeH="0" baseline="-25000" dirty="0">
                          <a:ln>
                            <a:noFill/>
                          </a:ln>
                          <a:solidFill>
                            <a:schemeClr val="tx1"/>
                          </a:solidFill>
                          <a:effectLst/>
                          <a:latin typeface="Arial" panose="020B0604020202020204" pitchFamily="34" charset="0"/>
                          <a:ea typeface="ＭＳ Ｐゴシック" panose="020B0600070205080204" pitchFamily="34" charset="-128"/>
                        </a:rPr>
                        <a:t>dsp</a:t>
                      </a:r>
                      <a:r>
                        <a:rPr kumimoji="0" lang="en-US" altLang="en-US" sz="2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 &gt; V</a:t>
                      </a:r>
                      <a:r>
                        <a:rPr kumimoji="0" lang="en-US" altLang="en-US" sz="2400" b="0" i="0" u="none" strike="noStrike" cap="none" normalizeH="0" baseline="-25000" dirty="0">
                          <a:ln>
                            <a:noFill/>
                          </a:ln>
                          <a:solidFill>
                            <a:schemeClr val="tx1"/>
                          </a:solidFill>
                          <a:effectLst/>
                          <a:latin typeface="Arial" panose="020B0604020202020204" pitchFamily="34" charset="0"/>
                          <a:ea typeface="ＭＳ Ｐゴシック" panose="020B0600070205080204" pitchFamily="34" charset="-128"/>
                        </a:rPr>
                        <a:t>gsp</a:t>
                      </a:r>
                      <a:r>
                        <a:rPr kumimoji="0" lang="en-US" altLang="en-US" sz="2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 – V</a:t>
                      </a:r>
                      <a:r>
                        <a:rPr kumimoji="0" lang="en-US" altLang="en-US" sz="2400" b="0" i="0" u="none" strike="noStrike" cap="none" normalizeH="0" baseline="-25000" dirty="0">
                          <a:ln>
                            <a:noFill/>
                          </a:ln>
                          <a:solidFill>
                            <a:schemeClr val="tx1"/>
                          </a:solidFill>
                          <a:effectLst/>
                          <a:latin typeface="Arial" panose="020B0604020202020204" pitchFamily="34" charset="0"/>
                          <a:ea typeface="ＭＳ Ｐゴシック" panose="020B0600070205080204" pitchFamily="34" charset="-128"/>
                        </a:rPr>
                        <a:t>tp</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400" b="0" i="0" u="none" strike="noStrike" cap="none" normalizeH="0" baseline="0" dirty="0">
                          <a:ln>
                            <a:noFill/>
                          </a:ln>
                          <a:solidFill>
                            <a:srgbClr val="0000FF"/>
                          </a:solidFill>
                          <a:effectLst/>
                          <a:latin typeface="Arial" panose="020B0604020202020204" pitchFamily="34" charset="0"/>
                          <a:ea typeface="ＭＳ Ｐゴシック" panose="020B0600070205080204" pitchFamily="34" charset="-128"/>
                        </a:rPr>
                        <a:t>V</a:t>
                      </a:r>
                      <a:r>
                        <a:rPr kumimoji="0" lang="en-US" altLang="en-US" sz="2400" b="0" i="0" u="none" strike="noStrike" cap="none" normalizeH="0" baseline="-25000" dirty="0">
                          <a:ln>
                            <a:noFill/>
                          </a:ln>
                          <a:solidFill>
                            <a:srgbClr val="0000FF"/>
                          </a:solidFill>
                          <a:effectLst/>
                          <a:latin typeface="Arial" panose="020B0604020202020204" pitchFamily="34" charset="0"/>
                          <a:ea typeface="ＭＳ Ｐゴシック" panose="020B0600070205080204" pitchFamily="34" charset="-128"/>
                        </a:rPr>
                        <a:t>out</a:t>
                      </a:r>
                      <a:r>
                        <a:rPr kumimoji="0" lang="en-US" altLang="en-US" sz="2400" b="0" i="0" u="none" strike="noStrike" cap="none" normalizeH="0" baseline="0" dirty="0">
                          <a:ln>
                            <a:noFill/>
                          </a:ln>
                          <a:solidFill>
                            <a:srgbClr val="0000FF"/>
                          </a:solidFill>
                          <a:effectLst/>
                          <a:latin typeface="Arial" panose="020B0604020202020204" pitchFamily="34" charset="0"/>
                          <a:ea typeface="ＭＳ Ｐゴシック" panose="020B0600070205080204" pitchFamily="34" charset="-128"/>
                        </a:rPr>
                        <a:t> &gt; V</a:t>
                      </a:r>
                      <a:r>
                        <a:rPr kumimoji="0" lang="en-US" altLang="en-US" sz="2400" b="0" i="0" u="none" strike="noStrike" cap="none" normalizeH="0" baseline="-25000" dirty="0">
                          <a:ln>
                            <a:noFill/>
                          </a:ln>
                          <a:solidFill>
                            <a:srgbClr val="0000FF"/>
                          </a:solidFill>
                          <a:effectLst/>
                          <a:latin typeface="Arial" panose="020B0604020202020204" pitchFamily="34" charset="0"/>
                          <a:ea typeface="ＭＳ Ｐゴシック" panose="020B0600070205080204" pitchFamily="34" charset="-128"/>
                        </a:rPr>
                        <a:t>in</a:t>
                      </a:r>
                      <a:r>
                        <a:rPr kumimoji="0" lang="en-US" altLang="en-US" sz="2400" b="0" i="0" u="none" strike="noStrike" cap="none" normalizeH="0" baseline="0" dirty="0">
                          <a:ln>
                            <a:noFill/>
                          </a:ln>
                          <a:solidFill>
                            <a:srgbClr val="0000FF"/>
                          </a:solidFill>
                          <a:effectLst/>
                          <a:latin typeface="Arial" panose="020B0604020202020204" pitchFamily="34" charset="0"/>
                          <a:ea typeface="ＭＳ Ｐゴシック" panose="020B0600070205080204" pitchFamily="34" charset="-128"/>
                        </a:rPr>
                        <a:t> - V</a:t>
                      </a:r>
                      <a:r>
                        <a:rPr kumimoji="0" lang="en-US" altLang="en-US" sz="2400" b="0" i="0" u="none" strike="noStrike" cap="none" normalizeH="0" baseline="-25000" dirty="0">
                          <a:ln>
                            <a:noFill/>
                          </a:ln>
                          <a:solidFill>
                            <a:srgbClr val="0000FF"/>
                          </a:solidFill>
                          <a:effectLst/>
                          <a:latin typeface="Arial" panose="020B0604020202020204" pitchFamily="34" charset="0"/>
                          <a:ea typeface="ＭＳ Ｐゴシック" panose="020B0600070205080204" pitchFamily="34" charset="-128"/>
                        </a:rPr>
                        <a:t>tp</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V</a:t>
                      </a:r>
                      <a:r>
                        <a:rPr kumimoji="0" lang="en-US" altLang="en-US" sz="2400" b="0" i="0" u="none" strike="noStrike" cap="none" normalizeH="0" baseline="-25000" dirty="0">
                          <a:ln>
                            <a:noFill/>
                          </a:ln>
                          <a:solidFill>
                            <a:schemeClr val="tx1"/>
                          </a:solidFill>
                          <a:effectLst/>
                          <a:latin typeface="Arial" panose="020B0604020202020204" pitchFamily="34" charset="0"/>
                          <a:ea typeface="ＭＳ Ｐゴシック" panose="020B0600070205080204" pitchFamily="34" charset="-128"/>
                        </a:rPr>
                        <a:t>gsp</a:t>
                      </a:r>
                      <a:r>
                        <a:rPr kumimoji="0" lang="en-US" altLang="en-US" sz="2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 &lt; V</a:t>
                      </a:r>
                      <a:r>
                        <a:rPr kumimoji="0" lang="en-US" altLang="en-US" sz="2400" b="0" i="0" u="none" strike="noStrike" cap="none" normalizeH="0" baseline="-25000" dirty="0">
                          <a:ln>
                            <a:noFill/>
                          </a:ln>
                          <a:solidFill>
                            <a:schemeClr val="tx1"/>
                          </a:solidFill>
                          <a:effectLst/>
                          <a:latin typeface="Arial" panose="020B0604020202020204" pitchFamily="34" charset="0"/>
                          <a:ea typeface="ＭＳ Ｐゴシック" panose="020B0600070205080204" pitchFamily="34" charset="-128"/>
                        </a:rPr>
                        <a:t>tp</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400" b="0" i="0" u="none" strike="noStrike" cap="none" normalizeH="0" baseline="0" dirty="0">
                          <a:ln>
                            <a:noFill/>
                          </a:ln>
                          <a:solidFill>
                            <a:srgbClr val="0000FF"/>
                          </a:solidFill>
                          <a:effectLst/>
                          <a:latin typeface="Arial" panose="020B0604020202020204" pitchFamily="34" charset="0"/>
                          <a:ea typeface="ＭＳ Ｐゴシック" panose="020B0600070205080204" pitchFamily="34" charset="-128"/>
                        </a:rPr>
                        <a:t>V</a:t>
                      </a:r>
                      <a:r>
                        <a:rPr kumimoji="0" lang="en-US" altLang="en-US" sz="2400" b="0" i="0" u="none" strike="noStrike" cap="none" normalizeH="0" baseline="-25000" dirty="0">
                          <a:ln>
                            <a:noFill/>
                          </a:ln>
                          <a:solidFill>
                            <a:srgbClr val="0000FF"/>
                          </a:solidFill>
                          <a:effectLst/>
                          <a:latin typeface="Arial" panose="020B0604020202020204" pitchFamily="34" charset="0"/>
                          <a:ea typeface="ＭＳ Ｐゴシック" panose="020B0600070205080204" pitchFamily="34" charset="-128"/>
                        </a:rPr>
                        <a:t>in</a:t>
                      </a:r>
                      <a:r>
                        <a:rPr kumimoji="0" lang="en-US" altLang="en-US" sz="2400" b="0" i="0" u="none" strike="noStrike" cap="none" normalizeH="0" baseline="0" dirty="0">
                          <a:ln>
                            <a:noFill/>
                          </a:ln>
                          <a:solidFill>
                            <a:srgbClr val="0000FF"/>
                          </a:solidFill>
                          <a:effectLst/>
                          <a:latin typeface="Arial" panose="020B0604020202020204" pitchFamily="34" charset="0"/>
                          <a:ea typeface="ＭＳ Ｐゴシック" panose="020B0600070205080204" pitchFamily="34" charset="-128"/>
                        </a:rPr>
                        <a:t> &lt; V</a:t>
                      </a:r>
                      <a:r>
                        <a:rPr kumimoji="0" lang="en-US" altLang="en-US" sz="2400" b="0" i="0" u="none" strike="noStrike" cap="none" normalizeH="0" baseline="-25000" dirty="0">
                          <a:ln>
                            <a:noFill/>
                          </a:ln>
                          <a:solidFill>
                            <a:srgbClr val="0000FF"/>
                          </a:solidFill>
                          <a:effectLst/>
                          <a:latin typeface="Arial" panose="020B0604020202020204" pitchFamily="34" charset="0"/>
                          <a:ea typeface="ＭＳ Ｐゴシック" panose="020B0600070205080204" pitchFamily="34" charset="-128"/>
                        </a:rPr>
                        <a:t>DD</a:t>
                      </a:r>
                      <a:r>
                        <a:rPr kumimoji="0" lang="en-US" altLang="en-US" sz="2400" b="0" i="0" u="none" strike="noStrike" cap="none" normalizeH="0" baseline="0" dirty="0">
                          <a:ln>
                            <a:noFill/>
                          </a:ln>
                          <a:solidFill>
                            <a:srgbClr val="0000FF"/>
                          </a:solidFill>
                          <a:effectLst/>
                          <a:latin typeface="Arial" panose="020B0604020202020204" pitchFamily="34" charset="0"/>
                          <a:ea typeface="ＭＳ Ｐゴシック" panose="020B0600070205080204" pitchFamily="34" charset="-128"/>
                        </a:rPr>
                        <a:t> + V</a:t>
                      </a:r>
                      <a:r>
                        <a:rPr kumimoji="0" lang="en-US" altLang="en-US" sz="2400" b="0" i="0" u="none" strike="noStrike" cap="none" normalizeH="0" baseline="-25000" dirty="0">
                          <a:ln>
                            <a:noFill/>
                          </a:ln>
                          <a:solidFill>
                            <a:srgbClr val="0000FF"/>
                          </a:solidFill>
                          <a:effectLst/>
                          <a:latin typeface="Arial" panose="020B0604020202020204" pitchFamily="34" charset="0"/>
                          <a:ea typeface="ＭＳ Ｐゴシック" panose="020B0600070205080204" pitchFamily="34" charset="-128"/>
                        </a:rPr>
                        <a:t>tp</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V</a:t>
                      </a:r>
                      <a:r>
                        <a:rPr kumimoji="0" lang="en-US" altLang="en-US" sz="2400" b="0" i="0" u="none" strike="noStrike" cap="none" normalizeH="0" baseline="-25000" dirty="0">
                          <a:ln>
                            <a:noFill/>
                          </a:ln>
                          <a:solidFill>
                            <a:schemeClr val="tx1"/>
                          </a:solidFill>
                          <a:effectLst/>
                          <a:latin typeface="Arial" panose="020B0604020202020204" pitchFamily="34" charset="0"/>
                          <a:ea typeface="ＭＳ Ｐゴシック" panose="020B0600070205080204" pitchFamily="34" charset="-128"/>
                        </a:rPr>
                        <a:t>dsp</a:t>
                      </a:r>
                      <a:r>
                        <a:rPr kumimoji="0" lang="en-US" altLang="en-US" sz="2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 &lt; V</a:t>
                      </a:r>
                      <a:r>
                        <a:rPr kumimoji="0" lang="en-US" altLang="en-US" sz="2400" b="0" i="0" u="none" strike="noStrike" cap="none" normalizeH="0" baseline="-25000" dirty="0">
                          <a:ln>
                            <a:noFill/>
                          </a:ln>
                          <a:solidFill>
                            <a:schemeClr val="tx1"/>
                          </a:solidFill>
                          <a:effectLst/>
                          <a:latin typeface="Arial" panose="020B0604020202020204" pitchFamily="34" charset="0"/>
                          <a:ea typeface="ＭＳ Ｐゴシック" panose="020B0600070205080204" pitchFamily="34" charset="-128"/>
                        </a:rPr>
                        <a:t>gsp</a:t>
                      </a:r>
                      <a:r>
                        <a:rPr kumimoji="0" lang="en-US" altLang="en-US" sz="2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 – V</a:t>
                      </a:r>
                      <a:r>
                        <a:rPr kumimoji="0" lang="en-US" altLang="en-US" sz="2400" b="0" i="0" u="none" strike="noStrike" cap="none" normalizeH="0" baseline="-25000" dirty="0">
                          <a:ln>
                            <a:noFill/>
                          </a:ln>
                          <a:solidFill>
                            <a:schemeClr val="tx1"/>
                          </a:solidFill>
                          <a:effectLst/>
                          <a:latin typeface="Arial" panose="020B0604020202020204" pitchFamily="34" charset="0"/>
                          <a:ea typeface="ＭＳ Ｐゴシック" panose="020B0600070205080204" pitchFamily="34" charset="-128"/>
                        </a:rPr>
                        <a:t>tp</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400" b="0" i="0" u="none" strike="noStrike" cap="none" normalizeH="0" baseline="0" dirty="0">
                          <a:ln>
                            <a:noFill/>
                          </a:ln>
                          <a:solidFill>
                            <a:srgbClr val="0000FF"/>
                          </a:solidFill>
                          <a:effectLst/>
                          <a:latin typeface="Arial" panose="020B0604020202020204" pitchFamily="34" charset="0"/>
                          <a:ea typeface="ＭＳ Ｐゴシック" panose="020B0600070205080204" pitchFamily="34" charset="-128"/>
                        </a:rPr>
                        <a:t>V</a:t>
                      </a:r>
                      <a:r>
                        <a:rPr kumimoji="0" lang="en-US" altLang="en-US" sz="2400" b="0" i="0" u="none" strike="noStrike" cap="none" normalizeH="0" baseline="-25000" dirty="0">
                          <a:ln>
                            <a:noFill/>
                          </a:ln>
                          <a:solidFill>
                            <a:srgbClr val="0000FF"/>
                          </a:solidFill>
                          <a:effectLst/>
                          <a:latin typeface="Arial" panose="020B0604020202020204" pitchFamily="34" charset="0"/>
                          <a:ea typeface="ＭＳ Ｐゴシック" panose="020B0600070205080204" pitchFamily="34" charset="-128"/>
                        </a:rPr>
                        <a:t>out</a:t>
                      </a:r>
                      <a:r>
                        <a:rPr kumimoji="0" lang="en-US" altLang="en-US" sz="2400" b="0" i="0" u="none" strike="noStrike" cap="none" normalizeH="0" baseline="0" dirty="0">
                          <a:ln>
                            <a:noFill/>
                          </a:ln>
                          <a:solidFill>
                            <a:srgbClr val="0000FF"/>
                          </a:solidFill>
                          <a:effectLst/>
                          <a:latin typeface="Arial" panose="020B0604020202020204" pitchFamily="34" charset="0"/>
                          <a:ea typeface="ＭＳ Ｐゴシック" panose="020B0600070205080204" pitchFamily="34" charset="-128"/>
                        </a:rPr>
                        <a:t> &lt; V</a:t>
                      </a:r>
                      <a:r>
                        <a:rPr kumimoji="0" lang="en-US" altLang="en-US" sz="2400" b="0" i="0" u="none" strike="noStrike" cap="none" normalizeH="0" baseline="-25000" dirty="0">
                          <a:ln>
                            <a:noFill/>
                          </a:ln>
                          <a:solidFill>
                            <a:srgbClr val="0000FF"/>
                          </a:solidFill>
                          <a:effectLst/>
                          <a:latin typeface="Arial" panose="020B0604020202020204" pitchFamily="34" charset="0"/>
                          <a:ea typeface="ＭＳ Ｐゴシック" panose="020B0600070205080204" pitchFamily="34" charset="-128"/>
                        </a:rPr>
                        <a:t>in</a:t>
                      </a:r>
                      <a:r>
                        <a:rPr kumimoji="0" lang="en-US" altLang="en-US" sz="2400" b="0" i="0" u="none" strike="noStrike" cap="none" normalizeH="0" baseline="0" dirty="0">
                          <a:ln>
                            <a:noFill/>
                          </a:ln>
                          <a:solidFill>
                            <a:srgbClr val="0000FF"/>
                          </a:solidFill>
                          <a:effectLst/>
                          <a:latin typeface="Arial" panose="020B0604020202020204" pitchFamily="34" charset="0"/>
                          <a:ea typeface="ＭＳ Ｐゴシック" panose="020B0600070205080204" pitchFamily="34" charset="-128"/>
                        </a:rPr>
                        <a:t> - V</a:t>
                      </a:r>
                      <a:r>
                        <a:rPr kumimoji="0" lang="en-US" altLang="en-US" sz="2400" b="0" i="0" u="none" strike="noStrike" cap="none" normalizeH="0" baseline="-25000" dirty="0">
                          <a:ln>
                            <a:noFill/>
                          </a:ln>
                          <a:solidFill>
                            <a:srgbClr val="0000FF"/>
                          </a:solidFill>
                          <a:effectLst/>
                          <a:latin typeface="Arial" panose="020B0604020202020204" pitchFamily="34" charset="0"/>
                          <a:ea typeface="ＭＳ Ｐゴシック" panose="020B0600070205080204" pitchFamily="34" charset="-128"/>
                        </a:rPr>
                        <a:t>tp</a:t>
                      </a:r>
                    </a:p>
                  </a:txBody>
                  <a:tcPr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700963"/>
                  </a:ext>
                </a:extLst>
              </a:tr>
            </a:tbl>
          </a:graphicData>
        </a:graphic>
      </p:graphicFrame>
      <p:graphicFrame>
        <p:nvGraphicFramePr>
          <p:cNvPr id="31762" name="Object 17">
            <a:extLst>
              <a:ext uri="{FF2B5EF4-FFF2-40B4-BE49-F238E27FC236}">
                <a16:creationId xmlns:a16="http://schemas.microsoft.com/office/drawing/2014/main" id="{65640499-E32F-5C4D-965F-9FC61A8B93F1}"/>
              </a:ext>
            </a:extLst>
          </p:cNvPr>
          <p:cNvGraphicFramePr>
            <a:graphicFrameLocks noChangeAspect="1"/>
          </p:cNvGraphicFramePr>
          <p:nvPr/>
        </p:nvGraphicFramePr>
        <p:xfrm>
          <a:off x="6858000" y="3962401"/>
          <a:ext cx="3124200" cy="2085975"/>
        </p:xfrm>
        <a:graphic>
          <a:graphicData uri="http://schemas.openxmlformats.org/presentationml/2006/ole">
            <mc:AlternateContent xmlns:mc="http://schemas.openxmlformats.org/markup-compatibility/2006">
              <mc:Choice xmlns:v="urn:schemas-microsoft-com:vml" Requires="v">
                <p:oleObj spid="_x0000_s5122" name="VISIO" r:id="rId4" imgW="7200900" imgH="4800600" progId="Visio.Drawing.6">
                  <p:embed/>
                </p:oleObj>
              </mc:Choice>
              <mc:Fallback>
                <p:oleObj name="VISIO" r:id="rId4" imgW="7200900" imgH="4800600" progId="Visio.Drawing.6">
                  <p:embed/>
                  <p:pic>
                    <p:nvPicPr>
                      <p:cNvPr id="31762" name="Object 17">
                        <a:extLst>
                          <a:ext uri="{FF2B5EF4-FFF2-40B4-BE49-F238E27FC236}">
                            <a16:creationId xmlns:a16="http://schemas.microsoft.com/office/drawing/2014/main" id="{65640499-E32F-5C4D-965F-9FC61A8B93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3962401"/>
                        <a:ext cx="3124200"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1763" name="Text Box 18">
            <a:extLst>
              <a:ext uri="{FF2B5EF4-FFF2-40B4-BE49-F238E27FC236}">
                <a16:creationId xmlns:a16="http://schemas.microsoft.com/office/drawing/2014/main" id="{3C1A9E1F-2923-B847-AA62-20CB38DBF934}"/>
              </a:ext>
            </a:extLst>
          </p:cNvPr>
          <p:cNvSpPr txBox="1">
            <a:spLocks noChangeArrowheads="1"/>
          </p:cNvSpPr>
          <p:nvPr/>
        </p:nvSpPr>
        <p:spPr bwMode="auto">
          <a:xfrm>
            <a:off x="2209800" y="4572001"/>
            <a:ext cx="2667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dirty="0">
                <a:latin typeface="Arial" panose="020B0604020202020204" pitchFamily="34" charset="0"/>
              </a:rPr>
              <a:t>V</a:t>
            </a:r>
            <a:r>
              <a:rPr lang="en-US" altLang="en-US" sz="2000" baseline="-25000" dirty="0">
                <a:latin typeface="Arial" panose="020B0604020202020204" pitchFamily="34" charset="0"/>
              </a:rPr>
              <a:t>gsp</a:t>
            </a:r>
            <a:r>
              <a:rPr lang="en-US" altLang="en-US" dirty="0">
                <a:latin typeface="Arial" panose="020B0604020202020204" pitchFamily="34" charset="0"/>
              </a:rPr>
              <a:t> = V</a:t>
            </a:r>
            <a:r>
              <a:rPr lang="en-US" altLang="en-US" sz="2000" baseline="-25000" dirty="0">
                <a:latin typeface="Arial" panose="020B0604020202020204" pitchFamily="34" charset="0"/>
              </a:rPr>
              <a:t>in</a:t>
            </a:r>
            <a:r>
              <a:rPr lang="en-US" altLang="en-US" sz="2000" dirty="0">
                <a:latin typeface="Arial" panose="020B0604020202020204" pitchFamily="34" charset="0"/>
              </a:rPr>
              <a:t> - V</a:t>
            </a:r>
            <a:r>
              <a:rPr lang="en-US" altLang="en-US" sz="2000" baseline="-25000" dirty="0">
                <a:latin typeface="Arial" panose="020B0604020202020204" pitchFamily="34" charset="0"/>
              </a:rPr>
              <a:t>DD</a:t>
            </a:r>
          </a:p>
          <a:p>
            <a:pPr eaLnBrk="1" hangingPunct="1">
              <a:spcBef>
                <a:spcPct val="50000"/>
              </a:spcBef>
            </a:pPr>
            <a:r>
              <a:rPr lang="en-US" altLang="en-US" dirty="0">
                <a:latin typeface="Arial" panose="020B0604020202020204" pitchFamily="34" charset="0"/>
              </a:rPr>
              <a:t>V</a:t>
            </a:r>
            <a:r>
              <a:rPr lang="en-US" altLang="en-US" sz="2000" baseline="-25000" dirty="0">
                <a:latin typeface="Arial" panose="020B0604020202020204" pitchFamily="34" charset="0"/>
              </a:rPr>
              <a:t>dsp</a:t>
            </a:r>
            <a:r>
              <a:rPr lang="en-US" altLang="en-US" dirty="0">
                <a:latin typeface="Arial" panose="020B0604020202020204" pitchFamily="34" charset="0"/>
              </a:rPr>
              <a:t> = V</a:t>
            </a:r>
            <a:r>
              <a:rPr lang="en-US" altLang="en-US" baseline="-25000" dirty="0">
                <a:latin typeface="Arial" panose="020B0604020202020204" pitchFamily="34" charset="0"/>
              </a:rPr>
              <a:t>out</a:t>
            </a:r>
            <a:r>
              <a:rPr lang="en-US" altLang="en-US" sz="2000" dirty="0">
                <a:latin typeface="Arial" panose="020B0604020202020204" pitchFamily="34" charset="0"/>
              </a:rPr>
              <a:t> - V</a:t>
            </a:r>
            <a:r>
              <a:rPr lang="en-US" altLang="en-US" baseline="-25000" dirty="0">
                <a:latin typeface="Arial" panose="020B0604020202020204" pitchFamily="34" charset="0"/>
              </a:rPr>
              <a:t>DD</a:t>
            </a:r>
          </a:p>
        </p:txBody>
      </p:sp>
      <p:sp>
        <p:nvSpPr>
          <p:cNvPr id="31764" name="Text Box 19">
            <a:extLst>
              <a:ext uri="{FF2B5EF4-FFF2-40B4-BE49-F238E27FC236}">
                <a16:creationId xmlns:a16="http://schemas.microsoft.com/office/drawing/2014/main" id="{8EE263A9-C531-CD4B-ABCC-0B07483361E2}"/>
              </a:ext>
            </a:extLst>
          </p:cNvPr>
          <p:cNvSpPr txBox="1">
            <a:spLocks noChangeArrowheads="1"/>
          </p:cNvSpPr>
          <p:nvPr/>
        </p:nvSpPr>
        <p:spPr bwMode="auto">
          <a:xfrm>
            <a:off x="4876800" y="4572000"/>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dirty="0">
                <a:latin typeface="Arial" panose="020B0604020202020204" pitchFamily="34" charset="0"/>
              </a:rPr>
              <a:t>V</a:t>
            </a:r>
            <a:r>
              <a:rPr lang="en-US" altLang="en-US" sz="2000" baseline="-25000" dirty="0">
                <a:latin typeface="Arial" panose="020B0604020202020204" pitchFamily="34" charset="0"/>
              </a:rPr>
              <a:t>tp</a:t>
            </a:r>
            <a:r>
              <a:rPr lang="en-US" altLang="en-US" dirty="0">
                <a:latin typeface="Arial" panose="020B0604020202020204" pitchFamily="34" charset="0"/>
              </a:rPr>
              <a:t> &lt; 0</a:t>
            </a:r>
            <a:endParaRPr lang="en-US" altLang="en-US" baseline="-25000" dirty="0">
              <a:latin typeface="Arial" panose="020B0604020202020204" pitchFamily="34" charset="0"/>
            </a:endParaRPr>
          </a:p>
        </p:txBody>
      </p:sp>
    </p:spTree>
    <p:extLst>
      <p:ext uri="{BB962C8B-B14F-4D97-AF65-F5344CB8AC3E}">
        <p14:creationId xmlns:p14="http://schemas.microsoft.com/office/powerpoint/2010/main" val="2533498658"/>
      </p:ext>
    </p:extLst>
  </p:cSld>
  <p:clrMapOvr>
    <a:masterClrMapping/>
  </p:clrMapOvr>
  <p:transition>
    <p:zoom/>
  </p:transition>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Master_Arm_Limited_2019.potx  -  Read-Only" id="{D09A6074-4508-4365-A1DC-9585CABF9D5F}" vid="{3CD30893-EED7-4292-8C0A-ECC25221B6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Current_x0020_Version xmlns="f2ad5090-61a8-4b8c-ab70-68f4ff4d1933">9.0</Current_x0020_Version>
    <Document_x0020_Author xmlns="f2ad5090-61a8-4b8c-ab70-68f4ff4d1933">
      <UserInfo>
        <DisplayName/>
        <AccountId xsi:nil="true"/>
        <AccountType/>
      </UserInfo>
    </Document_x0020_Author>
    <_dlc_DocId xmlns="f2ad5090-61a8-4b8c-ab70-68f4ff4d1933">ARM-ECM-0633231</_dlc_DocId>
    <Document_x0020_Confidentiality xmlns="f2ad5090-61a8-4b8c-ab70-68f4ff4d1933">Confidential-Restricted</Document_x0020_Confidentiality>
    <_dlc_DocIdUrl xmlns="f2ad5090-61a8-4b8c-ab70-68f4ff4d1933">
      <Url>http://teamsites.arm.com/sites/cthub/_layouts/DocIdRedir.aspx?ID=ARM-ECM-0633231</Url>
      <Description>ARM-ECM-0633231</Description>
    </_dlc_DocIdUrl>
    <Category xmlns="c0950e01-db07-4e41-9c32-b7a8e9fccc9b">Private Presentation Templates</Category>
    <ARM_x0020_Legacy_x0020_ID xmlns="f2ad5090-61a8-4b8c-ab70-68f4ff4d1933" xsi:nil="true"/>
    <TaxCatchAll xmlns="f2ad5090-61a8-4b8c-ab70-68f4ff4d1933">
      <Value>7</Value>
      <Value>1</Value>
    </TaxCatchAll>
    <j60c3ced31bb40378c6254d49035d966 xmlns="f2ad5090-61a8-4b8c-ab70-68f4ff4d1933">
      <Terms xmlns="http://schemas.microsoft.com/office/infopath/2007/PartnerControls">
        <TermInfo xmlns="http://schemas.microsoft.com/office/infopath/2007/PartnerControls">
          <TermName xmlns="http://schemas.microsoft.com/office/infopath/2007/PartnerControls">2017</TermName>
          <TermId xmlns="http://schemas.microsoft.com/office/infopath/2007/PartnerControls">58467e81-5d99-44a5-abb5-12a016b65e9e</TermId>
        </TermInfo>
      </Terms>
    </j60c3ced31bb40378c6254d49035d966>
    <RoutingRuleDescription xmlns="http://schemas.microsoft.com/sharepoint/v3" xsi:nil="true"/>
    <_Status xmlns="http://schemas.microsoft.com/sharepoint/v3/fields">Not Started</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RM Document" ma:contentTypeID="0x0101005C6975769EB1684CAB07571CAE07A11B0100BC81FA0C64ACC243A77959D9266C7751" ma:contentTypeVersion="27" ma:contentTypeDescription="" ma:contentTypeScope="" ma:versionID="c3d44a507a30e34bb56df6cb41b0e970">
  <xsd:schema xmlns:xsd="http://www.w3.org/2001/XMLSchema" xmlns:xs="http://www.w3.org/2001/XMLSchema" xmlns:p="http://schemas.microsoft.com/office/2006/metadata/properties" xmlns:ns1="http://schemas.microsoft.com/sharepoint/v3" xmlns:ns2="f2ad5090-61a8-4b8c-ab70-68f4ff4d1933" xmlns:ns3="http://schemas.microsoft.com/sharepoint/v3/fields" xmlns:ns4="c0950e01-db07-4e41-9c32-b7a8e9fccc9b" targetNamespace="http://schemas.microsoft.com/office/2006/metadata/properties" ma:root="true" ma:fieldsID="d6365f768a9cf65e3d0aaa644537f94f" ns1:_="" ns2:_="" ns3:_="" ns4:_="">
    <xsd:import namespace="http://schemas.microsoft.com/sharepoint/v3"/>
    <xsd:import namespace="f2ad5090-61a8-4b8c-ab70-68f4ff4d1933"/>
    <xsd:import namespace="http://schemas.microsoft.com/sharepoint/v3/fields"/>
    <xsd:import namespace="c0950e01-db07-4e41-9c32-b7a8e9fccc9b"/>
    <xsd:element name="properties">
      <xsd:complexType>
        <xsd:sequence>
          <xsd:element name="documentManagement">
            <xsd:complexType>
              <xsd:all>
                <xsd:element ref="ns1:RoutingRuleDescription" minOccurs="0"/>
                <xsd:element ref="ns2:Document_x0020_Author" minOccurs="0"/>
                <xsd:element ref="ns3:_Status"/>
                <xsd:element ref="ns2:Document_x0020_Confidentiality"/>
                <xsd:element ref="ns2:_dlc_DocId" minOccurs="0"/>
                <xsd:element ref="ns2:_dlc_DocIdUrl" minOccurs="0"/>
                <xsd:element ref="ns2:_dlc_DocIdPersistId" minOccurs="0"/>
                <xsd:element ref="ns2:ARM_x0020_Legacy_x0020_ID" minOccurs="0"/>
                <xsd:element ref="ns2:Current_x0020_Version" minOccurs="0"/>
                <xsd:element ref="ns2:j60c3ced31bb40378c6254d49035d966" minOccurs="0"/>
                <xsd:element ref="ns2:TaxCatchAll" minOccurs="0"/>
                <xsd:element ref="ns2:TaxCatchAllLabel" minOccurs="0"/>
                <xsd:element ref="ns4: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ad5090-61a8-4b8c-ab70-68f4ff4d1933" elementFormDefault="qualified">
    <xsd:import namespace="http://schemas.microsoft.com/office/2006/documentManagement/types"/>
    <xsd:import namespace="http://schemas.microsoft.com/office/infopath/2007/PartnerControls"/>
    <xsd:element name="Document_x0020_Author" ma:index="3" nillable="true" ma:displayName="Document Author" ma:list="UserInfo" ma:SharePointGroup="0" ma:internalName="Document_x0020_Auth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_x0020_Confidentiality" ma:index="5" ma:displayName="Document Confidentiality" ma:default="Confidential" ma:format="Dropdown" ma:internalName="Document_x0020_Confidentiality">
      <xsd:simpleType>
        <xsd:restriction base="dms:Choice">
          <xsd:enumeration value="Secret"/>
          <xsd:enumeration value="Confidential-Restricted"/>
          <xsd:enumeration value="Confidential"/>
          <xsd:enumeration value="Non-Confidential"/>
          <xsd:enumeration value="Personal"/>
        </xsd:restriction>
      </xsd:simpleType>
    </xsd:element>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RM_x0020_Legacy_x0020_ID" ma:index="16" nillable="true" ma:displayName="ARM Legacy ID" ma:internalName="ARM_x0020_Legacy_x0020_ID">
      <xsd:simpleType>
        <xsd:restriction base="dms:Text">
          <xsd:maxLength value="255"/>
        </xsd:restriction>
      </xsd:simpleType>
    </xsd:element>
    <xsd:element name="Current_x0020_Version" ma:index="17" nillable="true" ma:displayName="Current Version" ma:description="The current version number of the file in SharePoint." ma:internalName="Current_x0020_Version" ma:readOnly="false">
      <xsd:simpleType>
        <xsd:restriction base="dms:Text">
          <xsd:maxLength value="255"/>
        </xsd:restriction>
      </xsd:simpleType>
    </xsd:element>
    <xsd:element name="j60c3ced31bb40378c6254d49035d966" ma:index="18" nillable="true" ma:taxonomy="true" ma:internalName="j60c3ced31bb40378c6254d49035d966" ma:taxonomyFieldName="Calendar_x0020_Year" ma:displayName="Calendar Year" ma:readOnly="false" ma:default="7;#2017|58467e81-5d99-44a5-abb5-12a016b65e9e" ma:fieldId="{360c3ced-31bb-4037-8c62-54d49035d966}" ma:sspId="982c6e79-63e2-4d63-9b21-99d1544b0b75" ma:termSetId="c604d99f-773e-49a6-a2c0-6d4bc7541120"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a9424fa9-fdb0-43c3-9a79-ae027323b92a}" ma:internalName="TaxCatchAll" ma:showField="CatchAllData" ma:web="f2ad5090-61a8-4b8c-ab70-68f4ff4d193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a9424fa9-fdb0-43c3-9a79-ae027323b92a}" ma:internalName="TaxCatchAllLabel" ma:readOnly="true" ma:showField="CatchAllDataLabel" ma:web="f2ad5090-61a8-4b8c-ab70-68f4ff4d19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4" ma:displayName="Status" ma:default="Not Started" ma:internalName="_Status" ma:readOnly="false">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0950e01-db07-4e41-9c32-b7a8e9fccc9b" elementFormDefault="qualified">
    <xsd:import namespace="http://schemas.microsoft.com/office/2006/documentManagement/types"/>
    <xsd:import namespace="http://schemas.microsoft.com/office/infopath/2007/PartnerControls"/>
    <xsd:element name="Category" ma:index="22" nillable="true" ma:displayName="Category" ma:format="Dropdown" ma:internalName="Category">
      <xsd:simpleType>
        <xsd:restriction base="dms:Choice">
          <xsd:enumeration value="Word Documents - UK"/>
          <xsd:enumeration value="Word Documents - US"/>
          <xsd:enumeration value="Board Presentation Templates"/>
          <xsd:enumeration value="Public Presentation Templates"/>
          <xsd:enumeration value="Private Presentation Templat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ma:index="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axOccurs="1" ma:displayName="Status">
          <xsd:simpleType xmlns:xs="http://www.w3.org/2001/XMLSchema">
            <xsd:restriction base="xsd:string">
              <xsd:minLength value="1"/>
            </xsd:restriction>
          </xsd:simpleType>
        </xsd:element>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mso-contentType ?>
<customXsn xmlns="http://schemas.microsoft.com/office/2006/metadata/customXsn">
  <xsnLocation/>
  <cached>True</cached>
  <openByDefault>True</openByDefault>
  <xsnScope/>
</customXsn>
</file>

<file path=customXml/itemProps1.xml><?xml version="1.0" encoding="utf-8"?>
<ds:datastoreItem xmlns:ds="http://schemas.openxmlformats.org/officeDocument/2006/customXml" ds:itemID="{B61D4E06-5D3F-4994-A4A7-4BA626FA722D}">
  <ds:schemaRefs>
    <ds:schemaRef ds:uri="c0950e01-db07-4e41-9c32-b7a8e9fccc9b"/>
    <ds:schemaRef ds:uri="http://schemas.microsoft.com/office/2006/metadata/properties"/>
    <ds:schemaRef ds:uri="http://purl.org/dc/elements/1.1/"/>
    <ds:schemaRef ds:uri="http://schemas.microsoft.com/sharepoint/v3"/>
    <ds:schemaRef ds:uri="f2ad5090-61a8-4b8c-ab70-68f4ff4d1933"/>
    <ds:schemaRef ds:uri="http://schemas.microsoft.com/sharepoint/v3/fields"/>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82EFBBFE-5AFC-4CAD-AD38-1CB870BDB255}">
  <ds:schemaRefs>
    <ds:schemaRef ds:uri="http://schemas.microsoft.com/sharepoint/v3/contenttype/forms"/>
  </ds:schemaRefs>
</ds:datastoreItem>
</file>

<file path=customXml/itemProps3.xml><?xml version="1.0" encoding="utf-8"?>
<ds:datastoreItem xmlns:ds="http://schemas.openxmlformats.org/officeDocument/2006/customXml" ds:itemID="{5675509F-A6F5-4147-861D-E4CC99F48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2ad5090-61a8-4b8c-ab70-68f4ff4d1933"/>
    <ds:schemaRef ds:uri="http://schemas.microsoft.com/sharepoint/v3/fields"/>
    <ds:schemaRef ds:uri="c0950e01-db07-4e41-9c32-b7a8e9fccc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E7F2E56-8924-419D-99E9-79DB71144EB2}">
  <ds:schemaRefs>
    <ds:schemaRef ds:uri="http://schemas.microsoft.com/sharepoint/events"/>
  </ds:schemaRefs>
</ds:datastoreItem>
</file>

<file path=customXml/itemProps5.xml><?xml version="1.0" encoding="utf-8"?>
<ds:datastoreItem xmlns:ds="http://schemas.openxmlformats.org/officeDocument/2006/customXml" ds:itemID="{C959113B-7FA4-40AB-AF85-5C5588D4771C}">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emplate>Arm_Education_PPT_template_2019</Template>
  <TotalTime>0</TotalTime>
  <Words>2373</Words>
  <Application>Microsoft Office PowerPoint</Application>
  <PresentationFormat>Widescreen</PresentationFormat>
  <Paragraphs>356</Paragraphs>
  <Slides>37</Slides>
  <Notes>37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3</vt:i4>
      </vt:variant>
      <vt:variant>
        <vt:lpstr>Slide Titles</vt:lpstr>
      </vt:variant>
      <vt:variant>
        <vt:i4>37</vt:i4>
      </vt:variant>
    </vt:vector>
  </HeadingPairs>
  <TitlesOfParts>
    <vt:vector size="47" baseType="lpstr">
      <vt:lpstr>Arial</vt:lpstr>
      <vt:lpstr>Calibri</vt:lpstr>
      <vt:lpstr>Segoe UI</vt:lpstr>
      <vt:lpstr>Symbol</vt:lpstr>
      <vt:lpstr>Times New Roman</vt:lpstr>
      <vt:lpstr>Wingdings</vt:lpstr>
      <vt:lpstr>Arm_PPT_Public</vt:lpstr>
      <vt:lpstr>VISIO</vt:lpstr>
      <vt:lpstr>Visio</vt:lpstr>
      <vt:lpstr>Equation</vt:lpstr>
      <vt:lpstr>CMOS VLSI Design  Lecture 6: DC &amp; Transient Response</vt:lpstr>
      <vt:lpstr>Learning Objectives</vt:lpstr>
      <vt:lpstr>Outline</vt:lpstr>
      <vt:lpstr>Pass Transistors</vt:lpstr>
      <vt:lpstr>Pass Transistor Ckts</vt:lpstr>
      <vt:lpstr>DC Response</vt:lpstr>
      <vt:lpstr>Transistor Operation</vt:lpstr>
      <vt:lpstr>nMOS Operation</vt:lpstr>
      <vt:lpstr>pMOS Operation</vt:lpstr>
      <vt:lpstr>I-V Characteristics</vt:lpstr>
      <vt:lpstr>Current vs. Vout, Vin</vt:lpstr>
      <vt:lpstr>Load Line Analysis</vt:lpstr>
      <vt:lpstr>Load Line Analysis</vt:lpstr>
      <vt:lpstr>DC Transfer Curve</vt:lpstr>
      <vt:lpstr>Operating Regions</vt:lpstr>
      <vt:lpstr>Beta Ratio</vt:lpstr>
      <vt:lpstr>Noise Margins</vt:lpstr>
      <vt:lpstr>Logic Levels</vt:lpstr>
      <vt:lpstr>Transient Response</vt:lpstr>
      <vt:lpstr>Inverter Step Response</vt:lpstr>
      <vt:lpstr>Delay Definitions</vt:lpstr>
      <vt:lpstr>Delay Definitions</vt:lpstr>
      <vt:lpstr>Simulated Inverter Delay</vt:lpstr>
      <vt:lpstr>Delay Estimation</vt:lpstr>
      <vt:lpstr>Effective Resistance</vt:lpstr>
      <vt:lpstr>RC Delay Model</vt:lpstr>
      <vt:lpstr>RC Values</vt:lpstr>
      <vt:lpstr>Inverter Delay Estimate</vt:lpstr>
      <vt:lpstr>Delay Model Comparison</vt:lpstr>
      <vt:lpstr>Example: 3-input NAND</vt:lpstr>
      <vt:lpstr>3-input NAND Caps</vt:lpstr>
      <vt:lpstr>Elmore Delay</vt:lpstr>
      <vt:lpstr>Example: 3-input NAND</vt:lpstr>
      <vt:lpstr>Delay Components</vt:lpstr>
      <vt:lpstr>Contamination Delay</vt:lpstr>
      <vt:lpstr>Diffusion Capacitance</vt:lpstr>
      <vt:lpstr>Layout Comparison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CMOS VLSI Design  Lecture 6: DC &amp; Transient Response</dc:title>
  <dc:subject/>
  <dc:creator/>
  <cp:keywords/>
  <dc:description/>
  <cp:lastModifiedBy/>
  <cp:revision>76</cp:revision>
  <dcterms:created xsi:type="dcterms:W3CDTF">2019-04-08T13:00:08Z</dcterms:created>
  <dcterms:modified xsi:type="dcterms:W3CDTF">2020-08-26T06:38:17Z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_dlc_DocIdItemGuid">
    <vt:lpwstr>e89a121e-355c-4cb1-879e-045fefeb8c84</vt:lpwstr>
  </property>
  <property fmtid="{D5CDD505-2E9C-101B-9397-08002B2CF9AE}" pid="6" name="_dlc_ItemStageId">
    <vt:lpwstr>1</vt:lpwstr>
  </property>
  <property fmtid="{D5CDD505-2E9C-101B-9397-08002B2CF9AE}" pid="7" name="j60c3ced31bb40378c6254d49035d966">
    <vt:lpwstr>2015|ee47c3e7-6a69-4f36-9adf-1007c8d399a4</vt:lpwstr>
  </property>
  <property fmtid="{D5CDD505-2E9C-101B-9397-08002B2CF9AE}" pid="8" name="vti_description">
    <vt:lpwstr/>
  </property>
  <property fmtid="{D5CDD505-2E9C-101B-9397-08002B2CF9AE}" pid="9" name="WorkflowChangePath">
    <vt:lpwstr>1069b4ef-e6f3-4ad7-8c8e-772136578697,10;</vt:lpwstr>
  </property>
  <property fmtid="{D5CDD505-2E9C-101B-9397-08002B2CF9AE}" pid="10" name="Confidentiality">
    <vt:lpwstr>1;#Confidential|28d1025d-1415-4984-b35e-5b79e7d32b5c</vt:lpwstr>
  </property>
  <property fmtid="{D5CDD505-2E9C-101B-9397-08002B2CF9AE}" pid="11" name="ContentTypeId">
    <vt:lpwstr>0x0101005C6975769EB1684CAB07571CAE07A11B0100BC81FA0C64ACC243A77959D9266C7751</vt:lpwstr>
  </property>
  <property fmtid="{D5CDD505-2E9C-101B-9397-08002B2CF9AE}" pid="12" name="Calendar Year">
    <vt:lpwstr>7;#2017|58467e81-5d99-44a5-abb5-12a016b65e9e</vt:lpwstr>
  </property>
  <property fmtid="{D5CDD505-2E9C-101B-9397-08002B2CF9AE}" pid="13" name="TaxCatchAll">
    <vt:lpwstr/>
  </property>
  <property fmtid="{D5CDD505-2E9C-101B-9397-08002B2CF9AE}" pid="14" name="TaxKeywordTaxHTField">
    <vt:lpwstr/>
  </property>
  <property fmtid="{D5CDD505-2E9C-101B-9397-08002B2CF9AE}" pid="15" name="ItemRetentionFormula">
    <vt:lpwstr/>
  </property>
  <property fmtid="{D5CDD505-2E9C-101B-9397-08002B2CF9AE}" pid="16" name="_dlc_LastRun">
    <vt:lpwstr>08/15/2015 23:02:11</vt:lpwstr>
  </property>
</Properties>
</file>