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5431" r:id="rId6"/>
  </p:sldMasterIdLst>
  <p:notesMasterIdLst>
    <p:notesMasterId r:id="rId31"/>
  </p:notesMasterIdLst>
  <p:handoutMasterIdLst>
    <p:handoutMasterId r:id="rId32"/>
  </p:handoutMasterIdLst>
  <p:sldIdLst>
    <p:sldId id="371" r:id="rId7"/>
    <p:sldId id="372" r:id="rId8"/>
    <p:sldId id="258" r:id="rId9"/>
    <p:sldId id="259" r:id="rId10"/>
    <p:sldId id="260" r:id="rId11"/>
    <p:sldId id="272" r:id="rId12"/>
    <p:sldId id="261" r:id="rId13"/>
    <p:sldId id="299" r:id="rId14"/>
    <p:sldId id="262" r:id="rId15"/>
    <p:sldId id="274" r:id="rId16"/>
    <p:sldId id="263" r:id="rId17"/>
    <p:sldId id="265" r:id="rId18"/>
    <p:sldId id="273" r:id="rId19"/>
    <p:sldId id="266" r:id="rId20"/>
    <p:sldId id="267" r:id="rId21"/>
    <p:sldId id="283" r:id="rId22"/>
    <p:sldId id="298" r:id="rId23"/>
    <p:sldId id="268" r:id="rId24"/>
    <p:sldId id="285" r:id="rId25"/>
    <p:sldId id="269" r:id="rId26"/>
    <p:sldId id="293" r:id="rId27"/>
    <p:sldId id="294" r:id="rId28"/>
    <p:sldId id="295" r:id="rId29"/>
    <p:sldId id="270" r:id="rId3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1DE"/>
    <a:srgbClr val="E5ECEB"/>
    <a:srgbClr val="95D600"/>
    <a:srgbClr val="FF6B00"/>
    <a:srgbClr val="FFC600"/>
    <a:srgbClr val="FF6900"/>
    <a:srgbClr val="93E5FF"/>
    <a:srgbClr val="7B7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3C58AB-065D-4A7C-9493-80C4513FE43E}" v="9" dt="2020-08-19T17:03:55.113"/>
  </p1510:revLst>
</p1510:revInfo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73524" autoAdjust="0"/>
  </p:normalViewPr>
  <p:slideViewPr>
    <p:cSldViewPr snapToGrid="0">
      <p:cViewPr varScale="1">
        <p:scale>
          <a:sx n="79" d="100"/>
          <a:sy n="79" d="100"/>
        </p:scale>
        <p:origin x="126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75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B394A5-FD1F-430F-BB3A-F7878AC293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ABC0BB-F774-4303-9701-003B3E743A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EB52217F-109B-4561-ACE4-BE073A308A21}" type="datetimeFigureOut">
              <a:rPr lang="en-US" altLang="en-US"/>
              <a:pPr>
                <a:defRPr/>
              </a:pPr>
              <a:t>8/19/2020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3CE605-DAD4-4C64-BE6E-BE3D8E550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699187-58AF-4D6B-8526-D5C98A6AF8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9C45C6D-DBFC-4B67-A8DE-9C2360ACC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3182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7C0424-39BA-4205-9510-7D8372B40F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861BC-4E89-4909-9F41-7A6E2018373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5B25F150-DB0B-4758-AFA9-222A6E446235}" type="datetimeFigureOut">
              <a:rPr lang="en-US" altLang="en-US"/>
              <a:pPr>
                <a:defRPr/>
              </a:pPr>
              <a:t>8/19/2020</a:t>
            </a:fld>
            <a:endParaRPr lang="en-US" alt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5B20C51-CC4D-4C34-9C63-92F50CE02E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AC138B7-E2A5-4B5D-ADC2-E53A511B5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61A1A-4481-471C-A253-BE997586AA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0DDD9-A1C6-46BA-89ED-AF0DD2672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B16354E-6974-4833-AB87-3220A0835E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6758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6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Hello and welcome.</a:t>
            </a:r>
          </a:p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28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A05DA70-08B6-2743-AD66-5267F50736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452D86-0054-E242-BA34-4E14151157EA}" type="slidenum">
              <a:rPr lang="en-US" altLang="en-US"/>
              <a:pPr/>
              <a:t>10</a:t>
            </a:fld>
            <a:endParaRPr lang="en-US" altLang="en-US" dirty="0"/>
          </a:p>
        </p:txBody>
      </p:sp>
      <p:sp>
        <p:nvSpPr>
          <p:cNvPr id="848898" name="Rectangle 2">
            <a:extLst>
              <a:ext uri="{FF2B5EF4-FFF2-40B4-BE49-F238E27FC236}">
                <a16:creationId xmlns:a16="http://schemas.microsoft.com/office/drawing/2014/main" id="{BA60874D-6E46-2B44-A709-36C6E6E702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8899" name="Rectangle 3">
            <a:extLst>
              <a:ext uri="{FF2B5EF4-FFF2-40B4-BE49-F238E27FC236}">
                <a16:creationId xmlns:a16="http://schemas.microsoft.com/office/drawing/2014/main" id="{52A63030-1F35-3C4A-8014-EF77427E71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Illustrates that the inputs to the gates can be connected to either power (stuck at 1) or ground (stuck at 0). This could be as a result of defects in manufacturing or error by the designer.</a:t>
            </a:r>
          </a:p>
        </p:txBody>
      </p:sp>
    </p:spTree>
    <p:extLst>
      <p:ext uri="{BB962C8B-B14F-4D97-AF65-F5344CB8AC3E}">
        <p14:creationId xmlns:p14="http://schemas.microsoft.com/office/powerpoint/2010/main" val="3821103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965034D-FEDA-4846-9FB7-386DD2D373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35F2FD-6D06-9245-BD3F-C71F4A091982}" type="slidenum">
              <a:rPr lang="en-US" altLang="en-US"/>
              <a:pPr/>
              <a:t>11</a:t>
            </a:fld>
            <a:endParaRPr lang="en-US" altLang="en-US" dirty="0"/>
          </a:p>
        </p:txBody>
      </p:sp>
      <p:sp>
        <p:nvSpPr>
          <p:cNvPr id="849922" name="Rectangle 2">
            <a:extLst>
              <a:ext uri="{FF2B5EF4-FFF2-40B4-BE49-F238E27FC236}">
                <a16:creationId xmlns:a16="http://schemas.microsoft.com/office/drawing/2014/main" id="{FDFE6C15-9BAF-A242-91C6-A031249C9E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>
            <a:extLst>
              <a:ext uri="{FF2B5EF4-FFF2-40B4-BE49-F238E27FC236}">
                <a16:creationId xmlns:a16="http://schemas.microsoft.com/office/drawing/2014/main" id="{E2A958F9-6B4E-0148-AE37-989A76B692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 designer can also examine the VLSI system by observing the output from a set of input combination. It is also easy to force the input pins to a 0 or 1 and then observe the output.</a:t>
            </a:r>
          </a:p>
          <a:p>
            <a:endParaRPr lang="en-US" altLang="en-US" dirty="0"/>
          </a:p>
          <a:p>
            <a:r>
              <a:rPr lang="en-US" altLang="en-US" dirty="0"/>
              <a:t>Some circuits are difficult to test due to their different possible states, which may be complex.</a:t>
            </a:r>
          </a:p>
        </p:txBody>
      </p:sp>
    </p:spTree>
    <p:extLst>
      <p:ext uri="{BB962C8B-B14F-4D97-AF65-F5344CB8AC3E}">
        <p14:creationId xmlns:p14="http://schemas.microsoft.com/office/powerpoint/2010/main" val="2045556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5C42883-B08C-E742-8AFA-F1586E2B7A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0C4B57-8A8D-A443-AC75-C7DE66BCDEED}" type="slidenum">
              <a:rPr lang="en-US" altLang="en-US"/>
              <a:pPr/>
              <a:t>12</a:t>
            </a:fld>
            <a:endParaRPr lang="en-US" altLang="en-US" dirty="0"/>
          </a:p>
        </p:txBody>
      </p:sp>
      <p:sp>
        <p:nvSpPr>
          <p:cNvPr id="850946" name="Rectangle 2">
            <a:extLst>
              <a:ext uri="{FF2B5EF4-FFF2-40B4-BE49-F238E27FC236}">
                <a16:creationId xmlns:a16="http://schemas.microsoft.com/office/drawing/2014/main" id="{57CE8E3D-ECE3-1F49-85CC-5E2EFE106A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0947" name="Rectangle 3">
            <a:extLst>
              <a:ext uri="{FF2B5EF4-FFF2-40B4-BE49-F238E27FC236}">
                <a16:creationId xmlns:a16="http://schemas.microsoft.com/office/drawing/2014/main" id="{E5A304E2-4B04-184E-A19B-026FB8BB59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Test pattern generation takes into consideration the list of possible faults and the lists of tests to check for those faults. Therefore, a set of test vectors will be used to detect the possible faults.</a:t>
            </a:r>
          </a:p>
          <a:p>
            <a:endParaRPr lang="en-US" altLang="en-US" dirty="0"/>
          </a:p>
          <a:p>
            <a:r>
              <a:rPr lang="en-US" altLang="en-US" dirty="0"/>
              <a:t>Good and careful TPG reduces the number of required test vectors.</a:t>
            </a:r>
          </a:p>
        </p:txBody>
      </p:sp>
    </p:spTree>
    <p:extLst>
      <p:ext uri="{BB962C8B-B14F-4D97-AF65-F5344CB8AC3E}">
        <p14:creationId xmlns:p14="http://schemas.microsoft.com/office/powerpoint/2010/main" val="837978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5A7097F-5A84-3D4E-96E9-9312D6D7BB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F4F8E1-4CE8-EA49-BFD5-B5E565A096F1}" type="slidenum">
              <a:rPr lang="en-US" altLang="en-US"/>
              <a:pPr/>
              <a:t>13</a:t>
            </a:fld>
            <a:endParaRPr lang="en-US" altLang="en-US" dirty="0"/>
          </a:p>
        </p:txBody>
      </p:sp>
      <p:sp>
        <p:nvSpPr>
          <p:cNvPr id="860162" name="Rectangle 2">
            <a:extLst>
              <a:ext uri="{FF2B5EF4-FFF2-40B4-BE49-F238E27FC236}">
                <a16:creationId xmlns:a16="http://schemas.microsoft.com/office/drawing/2014/main" id="{B2D05224-8041-0B4A-AFFD-8AB2EC095C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63" name="Rectangle 3">
            <a:extLst>
              <a:ext uri="{FF2B5EF4-FFF2-40B4-BE49-F238E27FC236}">
                <a16:creationId xmlns:a16="http://schemas.microsoft.com/office/drawing/2014/main" id="{125CD183-5C27-CD4E-AC66-3FCD24CE1A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0" dirty="0"/>
              <a:t>For the test example, let us examine the test pattern for stuck at 1 (SA1) fault for A3.</a:t>
            </a:r>
          </a:p>
          <a:p>
            <a:endParaRPr lang="en-US" altLang="en-US" b="0" dirty="0"/>
          </a:p>
          <a:p>
            <a:r>
              <a:rPr lang="en-US" altLang="en-US" b="0" dirty="0"/>
              <a:t>The A3 SA1, the test pattern ensures that if A3 is not stuck at 1, then Y = 0, else Y = 1. The same can be said for the rest test patterns.</a:t>
            </a:r>
          </a:p>
        </p:txBody>
      </p:sp>
    </p:spTree>
    <p:extLst>
      <p:ext uri="{BB962C8B-B14F-4D97-AF65-F5344CB8AC3E}">
        <p14:creationId xmlns:p14="http://schemas.microsoft.com/office/powerpoint/2010/main" val="4191932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83963B4-702F-DB4C-AC0F-7DBF9A23B6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CB4174-9846-2840-BEF0-8D9AE297A721}" type="slidenum">
              <a:rPr lang="en-US" altLang="en-US"/>
              <a:pPr/>
              <a:t>14</a:t>
            </a:fld>
            <a:endParaRPr lang="en-US" altLang="en-US" dirty="0"/>
          </a:p>
        </p:txBody>
      </p:sp>
      <p:sp>
        <p:nvSpPr>
          <p:cNvPr id="861186" name="Rectangle 2">
            <a:extLst>
              <a:ext uri="{FF2B5EF4-FFF2-40B4-BE49-F238E27FC236}">
                <a16:creationId xmlns:a16="http://schemas.microsoft.com/office/drawing/2014/main" id="{9FE7AABB-FD36-0246-B986-057052513C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1187" name="Rectangle 3">
            <a:extLst>
              <a:ext uri="{FF2B5EF4-FFF2-40B4-BE49-F238E27FC236}">
                <a16:creationId xmlns:a16="http://schemas.microsoft.com/office/drawing/2014/main" id="{519B027F-6AF2-0B4F-ACA1-4BE6220B3C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DFT is  a method of designing circuits</a:t>
            </a:r>
            <a:r>
              <a:rPr lang="en-US" altLang="en-US" b="1" dirty="0"/>
              <a:t>,</a:t>
            </a:r>
            <a:r>
              <a:rPr lang="en-US" altLang="en-US" dirty="0"/>
              <a:t> which eases test generation and applying the tests.</a:t>
            </a:r>
          </a:p>
          <a:p>
            <a:endParaRPr lang="en-US" altLang="en-US" dirty="0"/>
          </a:p>
          <a:p>
            <a:r>
              <a:rPr lang="en-US" altLang="en-US" dirty="0"/>
              <a:t>Sequential circuits contain flip</a:t>
            </a:r>
            <a:r>
              <a:rPr lang="en-US" altLang="en-US" b="1" dirty="0"/>
              <a:t>-</a:t>
            </a:r>
            <a:r>
              <a:rPr lang="en-US" altLang="en-US" dirty="0"/>
              <a:t>flops, which may be difficult to control and observe.</a:t>
            </a:r>
          </a:p>
        </p:txBody>
      </p:sp>
    </p:spTree>
    <p:extLst>
      <p:ext uri="{BB962C8B-B14F-4D97-AF65-F5344CB8AC3E}">
        <p14:creationId xmlns:p14="http://schemas.microsoft.com/office/powerpoint/2010/main" val="3529486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21F440-D702-5E40-A2BA-CD050F3227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1F3384-7BA0-E143-B16E-73E75DC598B6}" type="slidenum">
              <a:rPr lang="en-US" altLang="en-US"/>
              <a:pPr/>
              <a:t>15</a:t>
            </a:fld>
            <a:endParaRPr lang="en-US" altLang="en-US" dirty="0"/>
          </a:p>
        </p:txBody>
      </p:sp>
      <p:sp>
        <p:nvSpPr>
          <p:cNvPr id="862210" name="Rectangle 2">
            <a:extLst>
              <a:ext uri="{FF2B5EF4-FFF2-40B4-BE49-F238E27FC236}">
                <a16:creationId xmlns:a16="http://schemas.microsoft.com/office/drawing/2014/main" id="{CCE90AAB-9B7E-E94E-88C3-92229132EB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2211" name="Rectangle 3">
            <a:extLst>
              <a:ext uri="{FF2B5EF4-FFF2-40B4-BE49-F238E27FC236}">
                <a16:creationId xmlns:a16="http://schemas.microsoft.com/office/drawing/2014/main" id="{ECFE6AE5-0DB9-DB46-9916-45ED6AC8FA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0" dirty="0"/>
              <a:t>In this method, all flip-flops are converted to scan FFs, which are then connected as configurable shift-registers whose contents can be shifted out and observed.</a:t>
            </a:r>
          </a:p>
        </p:txBody>
      </p:sp>
    </p:spTree>
    <p:extLst>
      <p:ext uri="{BB962C8B-B14F-4D97-AF65-F5344CB8AC3E}">
        <p14:creationId xmlns:p14="http://schemas.microsoft.com/office/powerpoint/2010/main" val="3026148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A7911DC-D0F6-1A49-85E5-CB9CECB98E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BBCBA5-11ED-3240-9246-67A7BC6A8EEA}" type="slidenum">
              <a:rPr lang="en-US" altLang="en-US"/>
              <a:pPr/>
              <a:t>16</a:t>
            </a:fld>
            <a:endParaRPr lang="en-US" altLang="en-US" dirty="0"/>
          </a:p>
        </p:txBody>
      </p:sp>
      <p:sp>
        <p:nvSpPr>
          <p:cNvPr id="863234" name="Rectangle 2">
            <a:extLst>
              <a:ext uri="{FF2B5EF4-FFF2-40B4-BE49-F238E27FC236}">
                <a16:creationId xmlns:a16="http://schemas.microsoft.com/office/drawing/2014/main" id="{A2FB2771-40E1-7F4C-853E-C5825689D1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>
            <a:extLst>
              <a:ext uri="{FF2B5EF4-FFF2-40B4-BE49-F238E27FC236}">
                <a16:creationId xmlns:a16="http://schemas.microsoft.com/office/drawing/2014/main" id="{C5AA0310-763B-3B49-A345-780DD71630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Circuit implementation of scannable FFs</a:t>
            </a:r>
          </a:p>
        </p:txBody>
      </p:sp>
    </p:spTree>
    <p:extLst>
      <p:ext uri="{BB962C8B-B14F-4D97-AF65-F5344CB8AC3E}">
        <p14:creationId xmlns:p14="http://schemas.microsoft.com/office/powerpoint/2010/main" val="4238701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72FFD4A-C15A-8741-8060-147301D7F6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607202-532E-834E-B61C-147918F7C20D}" type="slidenum">
              <a:rPr lang="en-US" altLang="en-US"/>
              <a:pPr/>
              <a:t>17</a:t>
            </a:fld>
            <a:endParaRPr lang="en-US" altLang="en-US" dirty="0"/>
          </a:p>
        </p:txBody>
      </p:sp>
      <p:sp>
        <p:nvSpPr>
          <p:cNvPr id="879618" name="Rectangle 2">
            <a:extLst>
              <a:ext uri="{FF2B5EF4-FFF2-40B4-BE49-F238E27FC236}">
                <a16:creationId xmlns:a16="http://schemas.microsoft.com/office/drawing/2014/main" id="{00B23D90-4341-0D4A-AD33-7DDCCFF015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9619" name="Rectangle 3">
            <a:extLst>
              <a:ext uri="{FF2B5EF4-FFF2-40B4-BE49-F238E27FC236}">
                <a16:creationId xmlns:a16="http://schemas.microsoft.com/office/drawing/2014/main" id="{D73318E3-D6AC-324C-AA67-9767E880B4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ATPG is the automation of test pattern generation using electronic design tools.</a:t>
            </a:r>
          </a:p>
        </p:txBody>
      </p:sp>
    </p:spTree>
    <p:extLst>
      <p:ext uri="{BB962C8B-B14F-4D97-AF65-F5344CB8AC3E}">
        <p14:creationId xmlns:p14="http://schemas.microsoft.com/office/powerpoint/2010/main" val="3335267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B2FD84D-7400-174F-A9E3-3B93E3C405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22C7E8-72C7-8544-B61B-488DAC95724A}" type="slidenum">
              <a:rPr lang="en-US" altLang="en-US"/>
              <a:pPr/>
              <a:t>18</a:t>
            </a:fld>
            <a:endParaRPr lang="en-US" altLang="en-US" dirty="0"/>
          </a:p>
        </p:txBody>
      </p:sp>
      <p:sp>
        <p:nvSpPr>
          <p:cNvPr id="864258" name="Rectangle 2">
            <a:extLst>
              <a:ext uri="{FF2B5EF4-FFF2-40B4-BE49-F238E27FC236}">
                <a16:creationId xmlns:a16="http://schemas.microsoft.com/office/drawing/2014/main" id="{2365A393-DFBF-A042-9265-1B6C6712C6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>
            <a:extLst>
              <a:ext uri="{FF2B5EF4-FFF2-40B4-BE49-F238E27FC236}">
                <a16:creationId xmlns:a16="http://schemas.microsoft.com/office/drawing/2014/main" id="{8431B145-89BC-7D49-808E-2DC67DFBED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Built-in Self-test (BIST) uses circuits inside blocks of circuit to test themselves.</a:t>
            </a:r>
          </a:p>
        </p:txBody>
      </p:sp>
    </p:spTree>
    <p:extLst>
      <p:ext uri="{BB962C8B-B14F-4D97-AF65-F5344CB8AC3E}">
        <p14:creationId xmlns:p14="http://schemas.microsoft.com/office/powerpoint/2010/main" val="8448597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E8A0E49-5319-F84A-8F69-A5EA718E7E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4C3856-571F-3B42-9D95-5EB3E6C546E8}" type="slidenum">
              <a:rPr lang="en-US" altLang="en-US"/>
              <a:pPr/>
              <a:t>19</a:t>
            </a:fld>
            <a:endParaRPr lang="en-US" altLang="en-US" dirty="0"/>
          </a:p>
        </p:txBody>
      </p:sp>
      <p:sp>
        <p:nvSpPr>
          <p:cNvPr id="872450" name="Rectangle 2">
            <a:extLst>
              <a:ext uri="{FF2B5EF4-FFF2-40B4-BE49-F238E27FC236}">
                <a16:creationId xmlns:a16="http://schemas.microsoft.com/office/drawing/2014/main" id="{6F08228A-FBBC-AD46-8C30-3E1932CE62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>
            <a:extLst>
              <a:ext uri="{FF2B5EF4-FFF2-40B4-BE49-F238E27FC236}">
                <a16:creationId xmlns:a16="http://schemas.microsoft.com/office/drawing/2014/main" id="{CC8C2DE0-9B63-DF49-8B28-1347A34BDE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0" dirty="0"/>
              <a:t>This circuit generates a pseudorandom sequence of numbers, which can be used for tests.</a:t>
            </a:r>
          </a:p>
        </p:txBody>
      </p:sp>
    </p:spTree>
    <p:extLst>
      <p:ext uri="{BB962C8B-B14F-4D97-AF65-F5344CB8AC3E}">
        <p14:creationId xmlns:p14="http://schemas.microsoft.com/office/powerpoint/2010/main" val="2027210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516C1422-85A1-564D-A764-8011C09BC2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473C604-78E2-8746-95AF-3A1BD13D1B85}" type="slidenum">
              <a:rPr lang="en-US" altLang="en-US" sz="1300"/>
              <a:pPr>
                <a:spcBef>
                  <a:spcPct val="0"/>
                </a:spcBef>
              </a:pPr>
              <a:t>2</a:t>
            </a:fld>
            <a:endParaRPr lang="en-US" altLang="en-US" sz="1300" dirty="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CFA283B3-98F9-354A-AC44-B554D6E4A5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CD10E155-59CB-5842-BAA2-1B9C8ED78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719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8D2831B-A0B1-3846-9FE7-51D2F6AD12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46FB25-62BE-4B4F-9711-AF1D8CA44BCE}" type="slidenum">
              <a:rPr lang="en-US" altLang="en-US"/>
              <a:pPr/>
              <a:t>20</a:t>
            </a:fld>
            <a:endParaRPr lang="en-US" altLang="en-US" dirty="0"/>
          </a:p>
        </p:txBody>
      </p:sp>
      <p:sp>
        <p:nvSpPr>
          <p:cNvPr id="873474" name="Rectangle 2">
            <a:extLst>
              <a:ext uri="{FF2B5EF4-FFF2-40B4-BE49-F238E27FC236}">
                <a16:creationId xmlns:a16="http://schemas.microsoft.com/office/drawing/2014/main" id="{6F8D1F2F-E7D7-0C43-8D75-3038026E60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>
            <a:extLst>
              <a:ext uri="{FF2B5EF4-FFF2-40B4-BE49-F238E27FC236}">
                <a16:creationId xmlns:a16="http://schemas.microsoft.com/office/drawing/2014/main" id="{E3C71852-5B2E-264F-95B7-B4EFB74129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0" dirty="0"/>
              <a:t>Using additional gates, more (total of 4) functions can be added to the test circuit. </a:t>
            </a:r>
          </a:p>
        </p:txBody>
      </p:sp>
    </p:spTree>
    <p:extLst>
      <p:ext uri="{BB962C8B-B14F-4D97-AF65-F5344CB8AC3E}">
        <p14:creationId xmlns:p14="http://schemas.microsoft.com/office/powerpoint/2010/main" val="24041836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C922A6D-A395-0F40-B115-937720F4C7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210AD6-D743-D043-ACA5-63F3883BCCED}" type="slidenum">
              <a:rPr lang="en-US" altLang="en-US"/>
              <a:pPr/>
              <a:t>21</a:t>
            </a:fld>
            <a:endParaRPr lang="en-US" altLang="en-US" dirty="0"/>
          </a:p>
        </p:txBody>
      </p:sp>
      <p:sp>
        <p:nvSpPr>
          <p:cNvPr id="874498" name="Rectangle 2">
            <a:extLst>
              <a:ext uri="{FF2B5EF4-FFF2-40B4-BE49-F238E27FC236}">
                <a16:creationId xmlns:a16="http://schemas.microsoft.com/office/drawing/2014/main" id="{3218856C-6CDC-1A40-A0BC-1076444168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>
            <a:extLst>
              <a:ext uri="{FF2B5EF4-FFF2-40B4-BE49-F238E27FC236}">
                <a16:creationId xmlns:a16="http://schemas.microsoft.com/office/drawing/2014/main" id="{65BC4A6A-B447-1341-A331-B7D61A198A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19974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0FB167F-03B5-2848-B9CC-7DB11933E8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62619-28A5-7A43-B323-6ED89D12F1BE}" type="slidenum">
              <a:rPr lang="en-US" altLang="en-US"/>
              <a:pPr/>
              <a:t>22</a:t>
            </a:fld>
            <a:endParaRPr lang="en-US" altLang="en-US" dirty="0"/>
          </a:p>
        </p:txBody>
      </p:sp>
      <p:sp>
        <p:nvSpPr>
          <p:cNvPr id="875522" name="Rectangle 2">
            <a:extLst>
              <a:ext uri="{FF2B5EF4-FFF2-40B4-BE49-F238E27FC236}">
                <a16:creationId xmlns:a16="http://schemas.microsoft.com/office/drawing/2014/main" id="{FB147A5E-5C77-324E-BD5C-317F16C4E9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5523" name="Rectangle 3">
            <a:extLst>
              <a:ext uri="{FF2B5EF4-FFF2-40B4-BE49-F238E27FC236}">
                <a16:creationId xmlns:a16="http://schemas.microsoft.com/office/drawing/2014/main" id="{1952DFD8-1C46-D34D-ABCF-5BE9A9400C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Boundary scan is used to observe and analyze the states of sub-blocks and VLSI.</a:t>
            </a:r>
          </a:p>
        </p:txBody>
      </p:sp>
    </p:spTree>
    <p:extLst>
      <p:ext uri="{BB962C8B-B14F-4D97-AF65-F5344CB8AC3E}">
        <p14:creationId xmlns:p14="http://schemas.microsoft.com/office/powerpoint/2010/main" val="24807625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3E0A1A3-F742-064C-977B-243FD93E4A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06B59-1DE1-3C4B-8B02-9377909591D3}" type="slidenum">
              <a:rPr lang="en-US" altLang="en-US"/>
              <a:pPr/>
              <a:t>23</a:t>
            </a:fld>
            <a:endParaRPr lang="en-US" altLang="en-US" dirty="0"/>
          </a:p>
        </p:txBody>
      </p:sp>
      <p:sp>
        <p:nvSpPr>
          <p:cNvPr id="876546" name="Rectangle 2">
            <a:extLst>
              <a:ext uri="{FF2B5EF4-FFF2-40B4-BE49-F238E27FC236}">
                <a16:creationId xmlns:a16="http://schemas.microsoft.com/office/drawing/2014/main" id="{38846F20-F786-C34C-8396-1535A34661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>
            <a:extLst>
              <a:ext uri="{FF2B5EF4-FFF2-40B4-BE49-F238E27FC236}">
                <a16:creationId xmlns:a16="http://schemas.microsoft.com/office/drawing/2014/main" id="{F886475D-F056-C547-8C62-6C670D954B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40637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5A754B3-9C66-9343-80A8-BDBF7CE184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901212-B6E1-B044-A63F-6A8CC95CBFF8}" type="slidenum">
              <a:rPr lang="en-US" altLang="en-US"/>
              <a:pPr/>
              <a:t>24</a:t>
            </a:fld>
            <a:endParaRPr lang="en-US" altLang="en-US" dirty="0"/>
          </a:p>
        </p:txBody>
      </p:sp>
      <p:sp>
        <p:nvSpPr>
          <p:cNvPr id="877570" name="Rectangle 2">
            <a:extLst>
              <a:ext uri="{FF2B5EF4-FFF2-40B4-BE49-F238E27FC236}">
                <a16:creationId xmlns:a16="http://schemas.microsoft.com/office/drawing/2014/main" id="{2304B546-880D-A349-8A27-536C80D578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>
            <a:extLst>
              <a:ext uri="{FF2B5EF4-FFF2-40B4-BE49-F238E27FC236}">
                <a16:creationId xmlns:a16="http://schemas.microsoft.com/office/drawing/2014/main" id="{DA4A8318-8BDD-F747-AAF0-3F26FC74E1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0732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01BE644-3956-C741-B75B-EDBE999217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8BF404-CA9B-B346-87DA-090EBE24D856}" type="slidenum">
              <a:rPr lang="en-US" altLang="en-US"/>
              <a:pPr/>
              <a:t>3</a:t>
            </a:fld>
            <a:endParaRPr lang="en-US" altLang="en-US" dirty="0"/>
          </a:p>
        </p:txBody>
      </p:sp>
      <p:sp>
        <p:nvSpPr>
          <p:cNvPr id="839682" name="Rectangle 2">
            <a:extLst>
              <a:ext uri="{FF2B5EF4-FFF2-40B4-BE49-F238E27FC236}">
                <a16:creationId xmlns:a16="http://schemas.microsoft.com/office/drawing/2014/main" id="{37059BA2-2C52-0449-815F-2C9DD4BFBA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3" name="Rectangle 3">
            <a:extLst>
              <a:ext uri="{FF2B5EF4-FFF2-40B4-BE49-F238E27FC236}">
                <a16:creationId xmlns:a16="http://schemas.microsoft.com/office/drawing/2014/main" id="{00313517-5E0A-BA4F-BE2A-442C52EC2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492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F3A920B-6FD4-5F4F-8292-1F0783F657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28955D-CE44-2240-A00A-97EBBE6C9EE7}" type="slidenum">
              <a:rPr lang="en-US" altLang="en-US"/>
              <a:pPr/>
              <a:t>4</a:t>
            </a:fld>
            <a:endParaRPr lang="en-US" altLang="en-US" dirty="0"/>
          </a:p>
        </p:txBody>
      </p:sp>
      <p:sp>
        <p:nvSpPr>
          <p:cNvPr id="840706" name="Rectangle 2">
            <a:extLst>
              <a:ext uri="{FF2B5EF4-FFF2-40B4-BE49-F238E27FC236}">
                <a16:creationId xmlns:a16="http://schemas.microsoft.com/office/drawing/2014/main" id="{347CF264-62EA-2F45-85F4-4D171852CC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0707" name="Rectangle 3">
            <a:extLst>
              <a:ext uri="{FF2B5EF4-FFF2-40B4-BE49-F238E27FC236}">
                <a16:creationId xmlns:a16="http://schemas.microsoft.com/office/drawing/2014/main" id="{99E58FF3-0E43-4549-BC80-2E21FE696B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6083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D0B7B76-C82A-1042-9741-24057C8DA7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76E8BC-F66A-A543-A113-4A905F216FAD}" type="slidenum">
              <a:rPr lang="en-US" altLang="en-US"/>
              <a:pPr/>
              <a:t>5</a:t>
            </a:fld>
            <a:endParaRPr lang="en-US" altLang="en-US" dirty="0"/>
          </a:p>
        </p:txBody>
      </p:sp>
      <p:sp>
        <p:nvSpPr>
          <p:cNvPr id="841730" name="Rectangle 2">
            <a:extLst>
              <a:ext uri="{FF2B5EF4-FFF2-40B4-BE49-F238E27FC236}">
                <a16:creationId xmlns:a16="http://schemas.microsoft.com/office/drawing/2014/main" id="{CFAD3997-28D6-5849-91F0-E6F6A4E243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1731" name="Rectangle 3">
            <a:extLst>
              <a:ext uri="{FF2B5EF4-FFF2-40B4-BE49-F238E27FC236}">
                <a16:creationId xmlns:a16="http://schemas.microsoft.com/office/drawing/2014/main" id="{D973D2FB-204F-8248-826B-3E4D883CA4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4042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7C36D07-AF97-EA4C-A944-4F64842C8E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C1217-0D51-6D46-82FB-4EE6296A5C1A}" type="slidenum">
              <a:rPr lang="en-US" altLang="en-US"/>
              <a:pPr/>
              <a:t>6</a:t>
            </a:fld>
            <a:endParaRPr lang="en-US" altLang="en-US" dirty="0"/>
          </a:p>
        </p:txBody>
      </p:sp>
      <p:sp>
        <p:nvSpPr>
          <p:cNvPr id="843778" name="Rectangle 2">
            <a:extLst>
              <a:ext uri="{FF2B5EF4-FFF2-40B4-BE49-F238E27FC236}">
                <a16:creationId xmlns:a16="http://schemas.microsoft.com/office/drawing/2014/main" id="{15604BCB-C586-1D4F-B631-6F2E3256B2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3779" name="Rectangle 3">
            <a:extLst>
              <a:ext uri="{FF2B5EF4-FFF2-40B4-BE49-F238E27FC236}">
                <a16:creationId xmlns:a16="http://schemas.microsoft.com/office/drawing/2014/main" id="{F181E8E9-2A66-7542-86DC-B345FDAD1F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Shmoo plot graphically displays the systems response to a range of varying inputs.</a:t>
            </a:r>
          </a:p>
        </p:txBody>
      </p:sp>
    </p:spTree>
    <p:extLst>
      <p:ext uri="{BB962C8B-B14F-4D97-AF65-F5344CB8AC3E}">
        <p14:creationId xmlns:p14="http://schemas.microsoft.com/office/powerpoint/2010/main" val="2724645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0C0AE3E-7505-5843-8AAE-DDA693AEA2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AE1771-D4E2-9840-9470-4050F5C311DA}" type="slidenum">
              <a:rPr lang="en-US" altLang="en-US"/>
              <a:pPr/>
              <a:t>7</a:t>
            </a:fld>
            <a:endParaRPr lang="en-US" altLang="en-US" dirty="0"/>
          </a:p>
        </p:txBody>
      </p:sp>
      <p:sp>
        <p:nvSpPr>
          <p:cNvPr id="844802" name="Rectangle 2">
            <a:extLst>
              <a:ext uri="{FF2B5EF4-FFF2-40B4-BE49-F238E27FC236}">
                <a16:creationId xmlns:a16="http://schemas.microsoft.com/office/drawing/2014/main" id="{408611B1-49C0-0142-8EBD-708CD387B2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4803" name="Rectangle 3">
            <a:extLst>
              <a:ext uri="{FF2B5EF4-FFF2-40B4-BE49-F238E27FC236}">
                <a16:creationId xmlns:a16="http://schemas.microsoft.com/office/drawing/2014/main" id="{D98EE787-5C61-4F4C-842F-9206067BD3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Extensive testing can be done at the manufacturer</a:t>
            </a:r>
            <a:r>
              <a:rPr lang="en-US" altLang="en-US" b="1" dirty="0"/>
              <a:t>’</a:t>
            </a:r>
            <a:r>
              <a:rPr lang="en-US" altLang="en-US" dirty="0"/>
              <a:t>s end. However, this can be expensive.</a:t>
            </a:r>
          </a:p>
        </p:txBody>
      </p:sp>
    </p:spTree>
    <p:extLst>
      <p:ext uri="{BB962C8B-B14F-4D97-AF65-F5344CB8AC3E}">
        <p14:creationId xmlns:p14="http://schemas.microsoft.com/office/powerpoint/2010/main" val="2456373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BC98021-6467-FB4A-9832-A8B98896A7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BFB865-AD31-D449-B5B9-97366D688D14}" type="slidenum">
              <a:rPr lang="en-US" altLang="en-US"/>
              <a:pPr/>
              <a:t>8</a:t>
            </a:fld>
            <a:endParaRPr lang="en-US" altLang="en-US" dirty="0"/>
          </a:p>
        </p:txBody>
      </p:sp>
      <p:sp>
        <p:nvSpPr>
          <p:cNvPr id="881666" name="Rectangle 2">
            <a:extLst>
              <a:ext uri="{FF2B5EF4-FFF2-40B4-BE49-F238E27FC236}">
                <a16:creationId xmlns:a16="http://schemas.microsoft.com/office/drawing/2014/main" id="{151281F2-A005-DB46-BDAC-42B93B9179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>
            <a:extLst>
              <a:ext uri="{FF2B5EF4-FFF2-40B4-BE49-F238E27FC236}">
                <a16:creationId xmlns:a16="http://schemas.microsoft.com/office/drawing/2014/main" id="{7DF52229-F32B-5546-B2E2-3492DBA7DD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2565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D2B8564-3B5D-F948-80F2-03D66A3EFB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E5E09F-2075-704A-93A6-329C1A8FEB33}" type="slidenum">
              <a:rPr lang="en-US" altLang="en-US"/>
              <a:pPr/>
              <a:t>9</a:t>
            </a:fld>
            <a:endParaRPr lang="en-US" altLang="en-US" dirty="0"/>
          </a:p>
        </p:txBody>
      </p:sp>
      <p:sp>
        <p:nvSpPr>
          <p:cNvPr id="847874" name="Rectangle 2">
            <a:extLst>
              <a:ext uri="{FF2B5EF4-FFF2-40B4-BE49-F238E27FC236}">
                <a16:creationId xmlns:a16="http://schemas.microsoft.com/office/drawing/2014/main" id="{04F25376-0F2C-4F47-91A1-99B93C21D1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7875" name="Rectangle 3">
            <a:extLst>
              <a:ext uri="{FF2B5EF4-FFF2-40B4-BE49-F238E27FC236}">
                <a16:creationId xmlns:a16="http://schemas.microsoft.com/office/drawing/2014/main" id="{114E9418-7278-8D40-98CD-0B9EA51001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Stuck-At-Faults are functional fault model</a:t>
            </a:r>
            <a:r>
              <a:rPr lang="en-US" altLang="en-US" b="1" dirty="0"/>
              <a:t>,</a:t>
            </a:r>
            <a:r>
              <a:rPr lang="en-US" altLang="en-US" dirty="0"/>
              <a:t> which operates at the logic models of digital circuits. It models the input(s) or output of the logic gates when stuck at 1 or 0.</a:t>
            </a:r>
          </a:p>
        </p:txBody>
      </p:sp>
    </p:spTree>
    <p:extLst>
      <p:ext uri="{BB962C8B-B14F-4D97-AF65-F5344CB8AC3E}">
        <p14:creationId xmlns:p14="http://schemas.microsoft.com/office/powerpoint/2010/main" val="2070649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80BE67C-B00B-7444-99B6-10A3997029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492549"/>
            <a:ext cx="12192000" cy="6857999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42EC3731-9F30-0D4B-A054-E13DBA0EED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3037466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 Page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499DC14-57F4-EA4C-ABBC-0ECD735C4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556980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29" name="Picture 16">
            <a:extLst>
              <a:ext uri="{FF2B5EF4-FFF2-40B4-BE49-F238E27FC236}">
                <a16:creationId xmlns:a16="http://schemas.microsoft.com/office/drawing/2014/main" id="{0A94567B-B8A8-AB41-BF7F-41919C86BD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1972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727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 with TOP level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6250"/>
            <a:ext cx="11233150" cy="654760"/>
          </a:xfrm>
        </p:spPr>
        <p:txBody>
          <a:bodyPr anchor="t"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79425" y="1171111"/>
            <a:ext cx="11233150" cy="408622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 marL="672783"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tx2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3pPr>
            <a:lvl4pPr marL="1293178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 with Top Level Bullet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325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 w/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79425" y="1554490"/>
            <a:ext cx="11233150" cy="4087104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5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83333C0-34BE-704E-807B-860FBC2357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7078942" y="1087378"/>
            <a:ext cx="42333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x-none" sz="1200" dirty="0">
                <a:solidFill>
                  <a:schemeClr val="bg1"/>
                </a:solidFill>
              </a:rPr>
              <a:t>The Arm trademarks featured in this presentation are registered trademarks or trademarks of Arm Limited (or its subsidiaries) in the US and/or elsewhere.  All rights reserved.  All other marks featured may be trademarks of their respective owners.</a:t>
            </a:r>
          </a:p>
          <a:p>
            <a:pPr algn="r">
              <a:defRPr/>
            </a:pPr>
            <a:br>
              <a:rPr lang="en-US" altLang="x-none" sz="1200" dirty="0">
                <a:solidFill>
                  <a:schemeClr val="bg1"/>
                </a:solidFill>
              </a:rPr>
            </a:br>
            <a:r>
              <a:rPr lang="en-US" altLang="x-none" sz="1200" dirty="0">
                <a:solidFill>
                  <a:schemeClr val="bg1"/>
                </a:solidFill>
              </a:rPr>
              <a:t>www.arm.com/company/policies/trademarks</a:t>
            </a:r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DAF95499-8272-DF43-8B3C-788EA26EBD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71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F7006-CBD4-5A48-9A3E-9D2CF734C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3328E-6E76-E042-8454-46615E432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CA7C0-0483-F340-B93E-5BC945FA3B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12: Design for Testability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3E7845-D943-5E48-9F54-5AA0AA48DE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A58FD5-E887-7848-AC50-530D1BFBACB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8103125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5" y="478301"/>
            <a:ext cx="11233150" cy="6547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Box 26"/>
          <p:cNvSpPr txBox="1">
            <a:spLocks noChangeArrowheads="1"/>
          </p:cNvSpPr>
          <p:nvPr userDrawn="1"/>
        </p:nvSpPr>
        <p:spPr bwMode="auto">
          <a:xfrm>
            <a:off x="492125" y="6410643"/>
            <a:ext cx="312738" cy="1381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fld id="{2682C2D1-8EA8-E748-B66F-74D4D53CF8F8}" type="slidenum">
              <a:rPr lang="en-US" altLang="en-US" sz="1000" smtClean="0">
                <a:solidFill>
                  <a:srgbClr val="7F7F7F"/>
                </a:solidFill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  <a:buFont typeface="Arial" charset="0"/>
                <a:buNone/>
                <a:defRPr/>
              </a:pPr>
              <a:t>‹#›</a:t>
            </a:fld>
            <a:endParaRPr lang="en-US" altLang="en-US" sz="1000" dirty="0">
              <a:solidFill>
                <a:srgbClr val="7F7F7F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4EB643E-3109-434C-BA97-15D4C8A5E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133061"/>
            <a:ext cx="11243088" cy="46009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20"/>
          <p:cNvSpPr txBox="1">
            <a:spLocks noChangeArrowheads="1"/>
          </p:cNvSpPr>
          <p:nvPr userDrawn="1"/>
        </p:nvSpPr>
        <p:spPr bwMode="auto">
          <a:xfrm>
            <a:off x="982663" y="6413179"/>
            <a:ext cx="1561617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rgbClr val="7F7F7F"/>
                </a:solidFill>
              </a:rPr>
              <a:t>© 2020 Arm Limited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012347-3565-314A-935A-F06376FE34D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938720" y="6378893"/>
            <a:ext cx="774267" cy="23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9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0" r:id="rId1"/>
    <p:sldLayoutId id="2147485440" r:id="rId2"/>
    <p:sldLayoutId id="2147485441" r:id="rId3"/>
    <p:sldLayoutId id="2147485453" r:id="rId4"/>
    <p:sldLayoutId id="2147485511" r:id="rId5"/>
  </p:sldLayoutIdLst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0" kern="1200" spc="-50">
          <a:solidFill>
            <a:schemeClr val="accent1"/>
          </a:solidFill>
          <a:latin typeface="+mn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9pPr>
    </p:titleStyle>
    <p:bodyStyle>
      <a:lvl1pPr marL="342900" indent="-342900" algn="l" rtl="0" eaLnBrk="1" fontAlgn="base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581343" indent="-16668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Arial" charset="0"/>
        <a:buChar char="•"/>
        <a:defRPr sz="2000" kern="1200">
          <a:solidFill>
            <a:srgbClr val="383838"/>
          </a:solidFill>
          <a:latin typeface="+mn-lt"/>
          <a:ea typeface="ＭＳ Ｐゴシック" charset="0"/>
          <a:cs typeface="+mn-cs"/>
        </a:defRPr>
      </a:lvl2pPr>
      <a:lvl3pPr marL="855663" indent="-16668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charset="0"/>
        <a:buChar char="–"/>
        <a:defRPr kern="1200">
          <a:solidFill>
            <a:srgbClr val="383838"/>
          </a:solidFill>
          <a:latin typeface="+mn-lt"/>
          <a:ea typeface="ＭＳ Ｐゴシック" charset="0"/>
          <a:cs typeface="+mn-cs"/>
        </a:defRPr>
      </a:lvl3pPr>
      <a:lvl4pPr marL="1201738" indent="-17303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charset="2"/>
        <a:buChar char="§"/>
        <a:defRPr kern="1200">
          <a:solidFill>
            <a:srgbClr val="383838"/>
          </a:solidFill>
          <a:latin typeface="+mn-lt"/>
          <a:ea typeface="ＭＳ Ｐゴシック" charset="0"/>
          <a:cs typeface="+mn-cs"/>
        </a:defRPr>
      </a:lvl4pPr>
      <a:lvl5pPr marL="1427163" indent="-168275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charset="0"/>
        <a:buChar char="–"/>
        <a:defRPr kern="1200">
          <a:solidFill>
            <a:srgbClr val="383838"/>
          </a:solidFill>
          <a:latin typeface="+mn-lt"/>
          <a:ea typeface="ＭＳ Ｐゴシック" charset="0"/>
          <a:cs typeface="+mn-cs"/>
        </a:defRPr>
      </a:lvl5pPr>
      <a:lvl6pPr marL="16550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6pPr>
      <a:lvl7pPr marL="18836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panose="020F0502020204030204" pitchFamily="34" charset="0"/>
        <a:buChar char="–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7pPr>
      <a:lvl8pPr marL="21122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8pPr>
      <a:lvl9pPr marL="23408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panose="020F0502020204030204" pitchFamily="34" charset="0"/>
        <a:buChar char="–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19" userDrawn="1">
          <p15:clr>
            <a:srgbClr val="F26B43"/>
          </p15:clr>
        </p15:guide>
        <p15:guide id="4" orient="horz" pos="300" userDrawn="1">
          <p15:clr>
            <a:srgbClr val="F26B43"/>
          </p15:clr>
        </p15:guide>
        <p15:guide id="5" orient="horz" pos="4020" userDrawn="1">
          <p15:clr>
            <a:srgbClr val="F26B43"/>
          </p15:clr>
        </p15:guide>
        <p15:guide id="6" pos="7378" userDrawn="1">
          <p15:clr>
            <a:srgbClr val="F26B43"/>
          </p15:clr>
        </p15:guide>
        <p15:guide id="7" pos="302" userDrawn="1">
          <p15:clr>
            <a:srgbClr val="F26B43"/>
          </p15:clr>
        </p15:guide>
        <p15:guide id="8" pos="70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1B3BF-D272-0C49-B51F-7C78F467B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669243"/>
            <a:ext cx="5113338" cy="1519514"/>
          </a:xfrm>
        </p:spPr>
        <p:txBody>
          <a:bodyPr/>
          <a:lstStyle/>
          <a:p>
            <a:r>
              <a:rPr lang="en-US" dirty="0"/>
              <a:t>CMOS VLSI Design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Lecture 19:</a:t>
            </a:r>
            <a:br>
              <a:rPr lang="en-US" dirty="0"/>
            </a:br>
            <a:r>
              <a:rPr lang="en-US" dirty="0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812067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Rectangle 2">
            <a:extLst>
              <a:ext uri="{FF2B5EF4-FFF2-40B4-BE49-F238E27FC236}">
                <a16:creationId xmlns:a16="http://schemas.microsoft.com/office/drawing/2014/main" id="{A76325B9-CB6A-7945-8874-01AF004C39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4A2046-B61F-4574-BF16-502F91091F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70458" y="1283034"/>
            <a:ext cx="3851084" cy="456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20450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>
            <a:extLst>
              <a:ext uri="{FF2B5EF4-FFF2-40B4-BE49-F238E27FC236}">
                <a16:creationId xmlns:a16="http://schemas.microsoft.com/office/drawing/2014/main" id="{82A7746B-ED43-8045-9F78-4DD27F7109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Observability &amp; Controllability</a:t>
            </a:r>
          </a:p>
        </p:txBody>
      </p:sp>
      <p:sp>
        <p:nvSpPr>
          <p:cNvPr id="797699" name="Rectangle 3">
            <a:extLst>
              <a:ext uri="{FF2B5EF4-FFF2-40B4-BE49-F238E27FC236}">
                <a16:creationId xmlns:a16="http://schemas.microsoft.com/office/drawing/2014/main" id="{85ABEC38-9052-174E-8F97-FFED052E97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i="1" dirty="0"/>
              <a:t>Observability</a:t>
            </a:r>
            <a:r>
              <a:rPr lang="en-US" altLang="en-US" dirty="0"/>
              <a:t>: ease of observing a node by watching external output pins of the chip</a:t>
            </a:r>
          </a:p>
          <a:p>
            <a:r>
              <a:rPr lang="en-US" altLang="en-US" i="1" dirty="0"/>
              <a:t>Controllability</a:t>
            </a:r>
            <a:r>
              <a:rPr lang="en-US" altLang="en-US" dirty="0"/>
              <a:t>: ease of forcing a node to 0 or 1 by driving input pins of the chip</a:t>
            </a:r>
          </a:p>
          <a:p>
            <a:endParaRPr lang="en-US" altLang="en-US" dirty="0"/>
          </a:p>
          <a:p>
            <a:r>
              <a:rPr lang="en-US" altLang="en-US" dirty="0"/>
              <a:t>Combinational logic is usually easy to observe and control</a:t>
            </a:r>
          </a:p>
          <a:p>
            <a:r>
              <a:rPr lang="en-US" altLang="en-US" dirty="0"/>
              <a:t>Finite</a:t>
            </a:r>
            <a:r>
              <a:rPr lang="en-US" altLang="en-US" dirty="0">
                <a:solidFill>
                  <a:schemeClr val="accent5"/>
                </a:solidFill>
              </a:rPr>
              <a:t>-</a:t>
            </a:r>
            <a:r>
              <a:rPr lang="en-US" altLang="en-US" dirty="0"/>
              <a:t>state machines can be very difficult, requiring many cycles to enter desired state</a:t>
            </a:r>
          </a:p>
          <a:p>
            <a:pPr lvl="1"/>
            <a:r>
              <a:rPr lang="en-US" altLang="en-US" dirty="0"/>
              <a:t>Especially if state transition diagram is not known to the test engineer</a:t>
            </a:r>
          </a:p>
        </p:txBody>
      </p:sp>
    </p:spTree>
    <p:extLst>
      <p:ext uri="{BB962C8B-B14F-4D97-AF65-F5344CB8AC3E}">
        <p14:creationId xmlns:p14="http://schemas.microsoft.com/office/powerpoint/2010/main" val="109888430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>
            <a:extLst>
              <a:ext uri="{FF2B5EF4-FFF2-40B4-BE49-F238E27FC236}">
                <a16:creationId xmlns:a16="http://schemas.microsoft.com/office/drawing/2014/main" id="{13755BF2-0A6B-4D4C-BBF5-650BCEFF1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Test Pattern Generation</a:t>
            </a:r>
          </a:p>
        </p:txBody>
      </p:sp>
      <p:sp>
        <p:nvSpPr>
          <p:cNvPr id="799747" name="Rectangle 3">
            <a:extLst>
              <a:ext uri="{FF2B5EF4-FFF2-40B4-BE49-F238E27FC236}">
                <a16:creationId xmlns:a16="http://schemas.microsoft.com/office/drawing/2014/main" id="{8DE37C9F-88CB-734C-870A-6811802D7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Manufacturing test ideally would check every node in the circuit to prove it is not stuck.</a:t>
            </a:r>
          </a:p>
          <a:p>
            <a:r>
              <a:rPr lang="en-US" altLang="en-US" dirty="0"/>
              <a:t>Apply the smallest sequence of test vectors necessary to prove each node is not stuck.</a:t>
            </a:r>
          </a:p>
          <a:p>
            <a:endParaRPr lang="en-US" altLang="en-US" dirty="0"/>
          </a:p>
          <a:p>
            <a:r>
              <a:rPr lang="en-US" altLang="en-US" dirty="0"/>
              <a:t>Good observability and controllability reduce the number of test vectors required for manufacturing test.</a:t>
            </a:r>
          </a:p>
          <a:p>
            <a:pPr lvl="1"/>
            <a:r>
              <a:rPr lang="en-US" altLang="en-US" dirty="0"/>
              <a:t>Reduces the cost of testing</a:t>
            </a:r>
          </a:p>
          <a:p>
            <a:pPr lvl="1"/>
            <a:r>
              <a:rPr lang="en-US" altLang="en-US" dirty="0"/>
              <a:t>Motivates design-for-test</a:t>
            </a:r>
          </a:p>
        </p:txBody>
      </p:sp>
    </p:spTree>
    <p:extLst>
      <p:ext uri="{BB962C8B-B14F-4D97-AF65-F5344CB8AC3E}">
        <p14:creationId xmlns:p14="http://schemas.microsoft.com/office/powerpoint/2010/main" val="1622515195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>
            <a:extLst>
              <a:ext uri="{FF2B5EF4-FFF2-40B4-BE49-F238E27FC236}">
                <a16:creationId xmlns:a16="http://schemas.microsoft.com/office/drawing/2014/main" id="{60C4DDDE-A173-E548-B04C-F3F96BD20A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Test Example</a:t>
            </a:r>
          </a:p>
        </p:txBody>
      </p:sp>
      <p:sp>
        <p:nvSpPr>
          <p:cNvPr id="809987" name="Rectangle 3">
            <a:extLst>
              <a:ext uri="{FF2B5EF4-FFF2-40B4-BE49-F238E27FC236}">
                <a16:creationId xmlns:a16="http://schemas.microsoft.com/office/drawing/2014/main" id="{15640702-3388-8646-A073-BD5899D11B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>
              <a:lnSpc>
                <a:spcPct val="90000"/>
              </a:lnSpc>
              <a:buFontTx/>
              <a:buNone/>
            </a:pPr>
            <a:r>
              <a:rPr lang="en-US" altLang="en-US" dirty="0"/>
              <a:t>		SA1		SA0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</a:t>
            </a:r>
            <a:r>
              <a:rPr lang="en-US" altLang="en-US" baseline="-25000" dirty="0"/>
              <a:t>3	</a:t>
            </a:r>
            <a:r>
              <a:rPr lang="en-US" altLang="en-US" dirty="0"/>
              <a:t> 	{0110}		{1110}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</a:t>
            </a:r>
            <a:r>
              <a:rPr lang="en-US" altLang="en-US" baseline="-25000" dirty="0"/>
              <a:t>2		</a:t>
            </a:r>
            <a:r>
              <a:rPr lang="en-US" altLang="en-US" dirty="0"/>
              <a:t>{1010}		{1110}</a:t>
            </a:r>
            <a:endParaRPr lang="en-US" altLang="en-US" baseline="-25000" dirty="0"/>
          </a:p>
          <a:p>
            <a:pPr>
              <a:lnSpc>
                <a:spcPct val="90000"/>
              </a:lnSpc>
            </a:pPr>
            <a:r>
              <a:rPr lang="en-US" altLang="en-US" dirty="0"/>
              <a:t>A</a:t>
            </a:r>
            <a:r>
              <a:rPr lang="en-US" altLang="en-US" baseline="-25000" dirty="0"/>
              <a:t>1		</a:t>
            </a:r>
            <a:r>
              <a:rPr lang="en-US" altLang="en-US" dirty="0"/>
              <a:t>{0100}		{0110}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</a:t>
            </a:r>
            <a:r>
              <a:rPr lang="en-US" altLang="en-US" baseline="-25000" dirty="0"/>
              <a:t>0		</a:t>
            </a:r>
            <a:r>
              <a:rPr lang="en-US" altLang="en-US" dirty="0"/>
              <a:t>{0110}		{0111}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n1		{1110}		{0110}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n2		{0110}		{0100}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n3		{0101}		{0110}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Y		{0110}		{1110}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Minimum set: {0100, 0101, 0110, 0111, 1010, 1110}</a:t>
            </a:r>
          </a:p>
        </p:txBody>
      </p:sp>
      <p:graphicFrame>
        <p:nvGraphicFramePr>
          <p:cNvPr id="809989" name="Object 5">
            <a:extLst>
              <a:ext uri="{FF2B5EF4-FFF2-40B4-BE49-F238E27FC236}">
                <a16:creationId xmlns:a16="http://schemas.microsoft.com/office/drawing/2014/main" id="{DDE8723C-042A-DB4A-A0FA-C31EEB5F16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2800" y="1676400"/>
          <a:ext cx="2743200" cy="139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VISIO" r:id="rId4" imgW="11150600" imgH="5664200" progId="Visio.Drawing.6">
                  <p:embed/>
                </p:oleObj>
              </mc:Choice>
              <mc:Fallback>
                <p:oleObj name="VISIO" r:id="rId4" imgW="11150600" imgH="5664200" progId="Visio.Drawing.6">
                  <p:embed/>
                  <p:pic>
                    <p:nvPicPr>
                      <p:cNvPr id="809989" name="Object 5">
                        <a:extLst>
                          <a:ext uri="{FF2B5EF4-FFF2-40B4-BE49-F238E27FC236}">
                            <a16:creationId xmlns:a16="http://schemas.microsoft.com/office/drawing/2014/main" id="{DDE8723C-042A-DB4A-A0FA-C31EEB5F16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676400"/>
                        <a:ext cx="2743200" cy="1392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990" name="Rectangle 6">
            <a:extLst>
              <a:ext uri="{FF2B5EF4-FFF2-40B4-BE49-F238E27FC236}">
                <a16:creationId xmlns:a16="http://schemas.microsoft.com/office/drawing/2014/main" id="{20176FA3-C7AC-A34C-B61A-99C4AA0A0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305" y="1485900"/>
            <a:ext cx="106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9991" name="Rectangle 7">
            <a:extLst>
              <a:ext uri="{FF2B5EF4-FFF2-40B4-BE49-F238E27FC236}">
                <a16:creationId xmlns:a16="http://schemas.microsoft.com/office/drawing/2014/main" id="{DABEA337-104B-2247-BF89-B3E3C55D5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1" y="1452355"/>
            <a:ext cx="106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9992" name="Rectangle 8">
            <a:extLst>
              <a:ext uri="{FF2B5EF4-FFF2-40B4-BE49-F238E27FC236}">
                <a16:creationId xmlns:a16="http://schemas.microsoft.com/office/drawing/2014/main" id="{6A138752-4B66-4343-948C-A5279689C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205" y="1866900"/>
            <a:ext cx="106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9993" name="Rectangle 9">
            <a:extLst>
              <a:ext uri="{FF2B5EF4-FFF2-40B4-BE49-F238E27FC236}">
                <a16:creationId xmlns:a16="http://schemas.microsoft.com/office/drawing/2014/main" id="{949D3E82-5B3C-5549-8C7F-46FB5D095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1" y="1871455"/>
            <a:ext cx="106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9994" name="Rectangle 10">
            <a:extLst>
              <a:ext uri="{FF2B5EF4-FFF2-40B4-BE49-F238E27FC236}">
                <a16:creationId xmlns:a16="http://schemas.microsoft.com/office/drawing/2014/main" id="{879D7ADB-E1A4-0447-BC91-8EDBD2FE5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205" y="2247900"/>
            <a:ext cx="106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9995" name="Rectangle 11">
            <a:extLst>
              <a:ext uri="{FF2B5EF4-FFF2-40B4-BE49-F238E27FC236}">
                <a16:creationId xmlns:a16="http://schemas.microsoft.com/office/drawing/2014/main" id="{F313F7B0-0785-5F46-88B0-658E48A54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1" y="2214355"/>
            <a:ext cx="106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9996" name="Rectangle 12">
            <a:extLst>
              <a:ext uri="{FF2B5EF4-FFF2-40B4-BE49-F238E27FC236}">
                <a16:creationId xmlns:a16="http://schemas.microsoft.com/office/drawing/2014/main" id="{167E1AC1-73FB-CC43-B1E1-B955A39AE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205" y="2705100"/>
            <a:ext cx="106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9997" name="Rectangle 13">
            <a:extLst>
              <a:ext uri="{FF2B5EF4-FFF2-40B4-BE49-F238E27FC236}">
                <a16:creationId xmlns:a16="http://schemas.microsoft.com/office/drawing/2014/main" id="{7D76B025-CEDE-5649-AD16-1438C6DFB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1" y="2671555"/>
            <a:ext cx="106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9998" name="Rectangle 14">
            <a:extLst>
              <a:ext uri="{FF2B5EF4-FFF2-40B4-BE49-F238E27FC236}">
                <a16:creationId xmlns:a16="http://schemas.microsoft.com/office/drawing/2014/main" id="{75CFFB10-4C4A-084A-9FFC-9E1F0F34F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205" y="3086100"/>
            <a:ext cx="106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9999" name="Rectangle 15">
            <a:extLst>
              <a:ext uri="{FF2B5EF4-FFF2-40B4-BE49-F238E27FC236}">
                <a16:creationId xmlns:a16="http://schemas.microsoft.com/office/drawing/2014/main" id="{2DA0D09D-952D-954B-ADC9-1FE5351B6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1" y="3052555"/>
            <a:ext cx="106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10000" name="Rectangle 16">
            <a:extLst>
              <a:ext uri="{FF2B5EF4-FFF2-40B4-BE49-F238E27FC236}">
                <a16:creationId xmlns:a16="http://schemas.microsoft.com/office/drawing/2014/main" id="{160ADDB9-4587-474B-8863-572D3F777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205" y="3467100"/>
            <a:ext cx="106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10001" name="Rectangle 17">
            <a:extLst>
              <a:ext uri="{FF2B5EF4-FFF2-40B4-BE49-F238E27FC236}">
                <a16:creationId xmlns:a16="http://schemas.microsoft.com/office/drawing/2014/main" id="{B12F8193-8868-0445-91E1-B20216425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1" y="3433555"/>
            <a:ext cx="106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10002" name="Rectangle 18">
            <a:extLst>
              <a:ext uri="{FF2B5EF4-FFF2-40B4-BE49-F238E27FC236}">
                <a16:creationId xmlns:a16="http://schemas.microsoft.com/office/drawing/2014/main" id="{AEE523F3-E2E6-C24F-8833-2F7B9F4A8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205" y="3848100"/>
            <a:ext cx="106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10003" name="Rectangle 19">
            <a:extLst>
              <a:ext uri="{FF2B5EF4-FFF2-40B4-BE49-F238E27FC236}">
                <a16:creationId xmlns:a16="http://schemas.microsoft.com/office/drawing/2014/main" id="{CD9E9BE5-F499-FE4B-81F3-9CB788191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1" y="3814555"/>
            <a:ext cx="106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10004" name="Rectangle 20">
            <a:extLst>
              <a:ext uri="{FF2B5EF4-FFF2-40B4-BE49-F238E27FC236}">
                <a16:creationId xmlns:a16="http://schemas.microsoft.com/office/drawing/2014/main" id="{FCD620AC-F15F-1F46-9E7D-EC7237ECB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205" y="4286480"/>
            <a:ext cx="106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10005" name="Rectangle 21">
            <a:extLst>
              <a:ext uri="{FF2B5EF4-FFF2-40B4-BE49-F238E27FC236}">
                <a16:creationId xmlns:a16="http://schemas.microsoft.com/office/drawing/2014/main" id="{55F1962A-B171-9540-8F52-4FA103FBC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1" y="4271755"/>
            <a:ext cx="106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10006" name="Rectangle 22">
            <a:extLst>
              <a:ext uri="{FF2B5EF4-FFF2-40B4-BE49-F238E27FC236}">
                <a16:creationId xmlns:a16="http://schemas.microsoft.com/office/drawing/2014/main" id="{57AC201C-EAA1-6D46-B4E3-9BDE0DBE3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7029" y="5117015"/>
            <a:ext cx="5181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4066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09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809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809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809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809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809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809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809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809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809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810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810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810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810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810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810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810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>
            <a:extLst>
              <a:ext uri="{FF2B5EF4-FFF2-40B4-BE49-F238E27FC236}">
                <a16:creationId xmlns:a16="http://schemas.microsoft.com/office/drawing/2014/main" id="{97871599-BB76-9C45-A57B-66C927B01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Design for Test</a:t>
            </a:r>
          </a:p>
        </p:txBody>
      </p:sp>
      <p:sp>
        <p:nvSpPr>
          <p:cNvPr id="800771" name="Rectangle 3">
            <a:extLst>
              <a:ext uri="{FF2B5EF4-FFF2-40B4-BE49-F238E27FC236}">
                <a16:creationId xmlns:a16="http://schemas.microsoft.com/office/drawing/2014/main" id="{270BFB6A-440C-CA49-9C09-6D84D2B370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Design the chip to increase observability and controllability</a:t>
            </a:r>
          </a:p>
          <a:p>
            <a:endParaRPr lang="en-US" altLang="en-US" dirty="0"/>
          </a:p>
          <a:p>
            <a:r>
              <a:rPr lang="en-US" altLang="en-US" dirty="0"/>
              <a:t>If each register could be observed and controlled, test problem reduces to testing combinational logic between registers.</a:t>
            </a:r>
          </a:p>
          <a:p>
            <a:endParaRPr lang="en-US" altLang="en-US" dirty="0"/>
          </a:p>
          <a:p>
            <a:r>
              <a:rPr lang="en-US" altLang="en-US" dirty="0"/>
              <a:t>Better yet, logic blocks could enter test mode where they generate test patterns and report the results automatically.</a:t>
            </a:r>
          </a:p>
        </p:txBody>
      </p:sp>
    </p:spTree>
    <p:extLst>
      <p:ext uri="{BB962C8B-B14F-4D97-AF65-F5344CB8AC3E}">
        <p14:creationId xmlns:p14="http://schemas.microsoft.com/office/powerpoint/2010/main" val="509636679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>
            <a:extLst>
              <a:ext uri="{FF2B5EF4-FFF2-40B4-BE49-F238E27FC236}">
                <a16:creationId xmlns:a16="http://schemas.microsoft.com/office/drawing/2014/main" id="{3DE91FB4-B79A-C646-998A-E7514E79AC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Scan</a:t>
            </a:r>
          </a:p>
        </p:txBody>
      </p:sp>
      <p:sp>
        <p:nvSpPr>
          <p:cNvPr id="801795" name="Rectangle 3">
            <a:extLst>
              <a:ext uri="{FF2B5EF4-FFF2-40B4-BE49-F238E27FC236}">
                <a16:creationId xmlns:a16="http://schemas.microsoft.com/office/drawing/2014/main" id="{73BAEBA3-6A4A-934D-83A3-8C7A9AE1F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Convert each flip-flop to a scan register</a:t>
            </a:r>
          </a:p>
          <a:p>
            <a:pPr lvl="1"/>
            <a:r>
              <a:rPr lang="en-US" altLang="en-US" dirty="0"/>
              <a:t>Only costs one extra multiplexer</a:t>
            </a:r>
          </a:p>
          <a:p>
            <a:r>
              <a:rPr lang="en-US" altLang="en-US" dirty="0"/>
              <a:t>Normal mode: flip-flops behave as usual</a:t>
            </a:r>
          </a:p>
          <a:p>
            <a:r>
              <a:rPr lang="en-US" altLang="en-US" dirty="0"/>
              <a:t>Scan mode: flip-flops behave as shift register</a:t>
            </a:r>
          </a:p>
          <a:p>
            <a:endParaRPr lang="en-US" altLang="en-US" dirty="0"/>
          </a:p>
          <a:p>
            <a:r>
              <a:rPr lang="en-US" altLang="en-US" dirty="0"/>
              <a:t>Contents of flops</a:t>
            </a:r>
          </a:p>
          <a:p>
            <a:pPr>
              <a:buFont typeface="Wingdings" pitchFamily="2" charset="2"/>
              <a:buNone/>
            </a:pPr>
            <a:r>
              <a:rPr lang="en-US" altLang="en-US" dirty="0"/>
              <a:t>	can be scanned</a:t>
            </a:r>
          </a:p>
          <a:p>
            <a:pPr>
              <a:buFont typeface="Wingdings" pitchFamily="2" charset="2"/>
              <a:buNone/>
            </a:pPr>
            <a:r>
              <a:rPr lang="en-US" altLang="en-US" dirty="0"/>
              <a:t>	out and new </a:t>
            </a:r>
          </a:p>
          <a:p>
            <a:pPr>
              <a:buFont typeface="Wingdings" pitchFamily="2" charset="2"/>
              <a:buNone/>
            </a:pPr>
            <a:r>
              <a:rPr lang="en-US" altLang="en-US" dirty="0"/>
              <a:t>	values scanned</a:t>
            </a:r>
          </a:p>
          <a:p>
            <a:pPr>
              <a:buFont typeface="Wingdings" pitchFamily="2" charset="2"/>
              <a:buNone/>
            </a:pPr>
            <a:r>
              <a:rPr lang="en-US" altLang="en-US" dirty="0"/>
              <a:t>	in</a:t>
            </a:r>
          </a:p>
        </p:txBody>
      </p:sp>
      <p:graphicFrame>
        <p:nvGraphicFramePr>
          <p:cNvPr id="801797" name="Object 5">
            <a:extLst>
              <a:ext uri="{FF2B5EF4-FFF2-40B4-BE49-F238E27FC236}">
                <a16:creationId xmlns:a16="http://schemas.microsoft.com/office/drawing/2014/main" id="{B91CEE8B-5285-A949-BF8B-E391B75E37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77200" y="1447800"/>
          <a:ext cx="22098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VISIO" r:id="rId4" imgW="1092200" imgH="622300" progId="Visio.Drawing.6">
                  <p:embed/>
                </p:oleObj>
              </mc:Choice>
              <mc:Fallback>
                <p:oleObj name="VISIO" r:id="rId4" imgW="1092200" imgH="622300" progId="Visio.Drawing.6">
                  <p:embed/>
                  <p:pic>
                    <p:nvPicPr>
                      <p:cNvPr id="801797" name="Object 5">
                        <a:extLst>
                          <a:ext uri="{FF2B5EF4-FFF2-40B4-BE49-F238E27FC236}">
                            <a16:creationId xmlns:a16="http://schemas.microsoft.com/office/drawing/2014/main" id="{B91CEE8B-5285-A949-BF8B-E391B75E37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1447800"/>
                        <a:ext cx="22098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160A8C7-C0B7-482A-B191-9E6FCD42833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800156" y="2798747"/>
            <a:ext cx="5664071" cy="3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64266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>
            <a:extLst>
              <a:ext uri="{FF2B5EF4-FFF2-40B4-BE49-F238E27FC236}">
                <a16:creationId xmlns:a16="http://schemas.microsoft.com/office/drawing/2014/main" id="{C8DBF647-A221-D741-B096-49D7F05F81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Scannable Flip-flops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98A09D-F42C-4D41-811F-1DA8DF5DD4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2841417" y="1360532"/>
            <a:ext cx="6509166" cy="4136936"/>
          </a:xfrm>
        </p:spPr>
      </p:pic>
    </p:spTree>
    <p:extLst>
      <p:ext uri="{BB962C8B-B14F-4D97-AF65-F5344CB8AC3E}">
        <p14:creationId xmlns:p14="http://schemas.microsoft.com/office/powerpoint/2010/main" val="1015364225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>
            <a:extLst>
              <a:ext uri="{FF2B5EF4-FFF2-40B4-BE49-F238E27FC236}">
                <a16:creationId xmlns:a16="http://schemas.microsoft.com/office/drawing/2014/main" id="{4A037516-282B-164F-B852-F49D0CF0FE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ATPG</a:t>
            </a:r>
          </a:p>
        </p:txBody>
      </p:sp>
      <p:sp>
        <p:nvSpPr>
          <p:cNvPr id="878595" name="Rectangle 3">
            <a:extLst>
              <a:ext uri="{FF2B5EF4-FFF2-40B4-BE49-F238E27FC236}">
                <a16:creationId xmlns:a16="http://schemas.microsoft.com/office/drawing/2014/main" id="{D383B37D-FF3B-5E4A-BE87-D0E4B0E26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Test pattern generation is tedious</a:t>
            </a:r>
          </a:p>
          <a:p>
            <a:r>
              <a:rPr lang="en-US" altLang="en-US" dirty="0"/>
              <a:t>Automatic Test Pattern Generation (ATPG) tools produce a good set of vectors for each block of combinational logic</a:t>
            </a:r>
          </a:p>
          <a:p>
            <a:r>
              <a:rPr lang="en-US" altLang="en-US" dirty="0"/>
              <a:t>Scan chains are used to control and observe the blocks</a:t>
            </a:r>
          </a:p>
          <a:p>
            <a:r>
              <a:rPr lang="en-US" altLang="en-US" dirty="0"/>
              <a:t>Complete coverage requires a large number of vectors, raising the cost of test</a:t>
            </a:r>
          </a:p>
          <a:p>
            <a:r>
              <a:rPr lang="en-US" altLang="en-US" dirty="0"/>
              <a:t>Most products settle for covering 90+% of potential stuck-at</a:t>
            </a:r>
            <a:r>
              <a:rPr lang="en-US" altLang="en-US" dirty="0">
                <a:solidFill>
                  <a:schemeClr val="accent5"/>
                </a:solidFill>
              </a:rPr>
              <a:t>-</a:t>
            </a:r>
            <a:r>
              <a:rPr lang="en-US" altLang="en-US" dirty="0"/>
              <a:t>faults</a:t>
            </a:r>
          </a:p>
        </p:txBody>
      </p:sp>
    </p:spTree>
    <p:extLst>
      <p:ext uri="{BB962C8B-B14F-4D97-AF65-F5344CB8AC3E}">
        <p14:creationId xmlns:p14="http://schemas.microsoft.com/office/powerpoint/2010/main" val="3973954468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>
            <a:extLst>
              <a:ext uri="{FF2B5EF4-FFF2-40B4-BE49-F238E27FC236}">
                <a16:creationId xmlns:a16="http://schemas.microsoft.com/office/drawing/2014/main" id="{9943F894-88CD-5F4F-91A1-E7F3F91A9D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Built-in Self-test</a:t>
            </a:r>
          </a:p>
        </p:txBody>
      </p:sp>
      <p:sp>
        <p:nvSpPr>
          <p:cNvPr id="802819" name="Rectangle 3">
            <a:extLst>
              <a:ext uri="{FF2B5EF4-FFF2-40B4-BE49-F238E27FC236}">
                <a16:creationId xmlns:a16="http://schemas.microsoft.com/office/drawing/2014/main" id="{D727F18F-03FC-8C4C-850B-7BAA7061A4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Built-in self-test lets blocks test themselves</a:t>
            </a:r>
          </a:p>
          <a:p>
            <a:pPr lvl="1"/>
            <a:r>
              <a:rPr lang="en-US" altLang="en-US" dirty="0"/>
              <a:t>Generate pseudorandom inputs to comb. logic</a:t>
            </a:r>
          </a:p>
          <a:p>
            <a:pPr lvl="1"/>
            <a:r>
              <a:rPr lang="en-US" altLang="en-US" dirty="0"/>
              <a:t>Combine outputs into a </a:t>
            </a:r>
            <a:r>
              <a:rPr lang="en-US" altLang="en-US" i="1" dirty="0"/>
              <a:t>syndrome</a:t>
            </a:r>
          </a:p>
          <a:p>
            <a:pPr lvl="1"/>
            <a:r>
              <a:rPr lang="en-US" altLang="en-US" dirty="0"/>
              <a:t>With high probability, block is fault-free if it produces the expected syndrome</a:t>
            </a:r>
          </a:p>
        </p:txBody>
      </p:sp>
    </p:spTree>
    <p:extLst>
      <p:ext uri="{BB962C8B-B14F-4D97-AF65-F5344CB8AC3E}">
        <p14:creationId xmlns:p14="http://schemas.microsoft.com/office/powerpoint/2010/main" val="3266761711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>
            <a:extLst>
              <a:ext uri="{FF2B5EF4-FFF2-40B4-BE49-F238E27FC236}">
                <a16:creationId xmlns:a16="http://schemas.microsoft.com/office/drawing/2014/main" id="{3E78A37F-7606-5149-B2D7-21AFEB144A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PRSG</a:t>
            </a:r>
          </a:p>
        </p:txBody>
      </p:sp>
      <p:sp>
        <p:nvSpPr>
          <p:cNvPr id="822275" name="Rectangle 3">
            <a:extLst>
              <a:ext uri="{FF2B5EF4-FFF2-40B4-BE49-F238E27FC236}">
                <a16:creationId xmlns:a16="http://schemas.microsoft.com/office/drawing/2014/main" id="{4B718F80-F452-C24D-9B80-69D2CA2246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i="1" dirty="0"/>
              <a:t>Linear Feedback Shift Register</a:t>
            </a:r>
          </a:p>
          <a:p>
            <a:pPr lvl="1"/>
            <a:r>
              <a:rPr lang="en-US" altLang="en-US" dirty="0"/>
              <a:t>Shift register with input taken from XOR of state</a:t>
            </a:r>
          </a:p>
          <a:p>
            <a:pPr lvl="1"/>
            <a:r>
              <a:rPr lang="en-US" altLang="en-US" i="1" dirty="0"/>
              <a:t>Pseudorandom Sequence Generator</a:t>
            </a:r>
          </a:p>
        </p:txBody>
      </p:sp>
      <p:graphicFrame>
        <p:nvGraphicFramePr>
          <p:cNvPr id="822277" name="Group 5">
            <a:extLst>
              <a:ext uri="{FF2B5EF4-FFF2-40B4-BE49-F238E27FC236}">
                <a16:creationId xmlns:a16="http://schemas.microsoft.com/office/drawing/2014/main" id="{3461C782-553E-DD43-97D8-E4C9EB377811}"/>
              </a:ext>
            </a:extLst>
          </p:cNvPr>
          <p:cNvGraphicFramePr>
            <a:graphicFrameLocks noGrp="1"/>
          </p:cNvGraphicFramePr>
          <p:nvPr/>
        </p:nvGraphicFramePr>
        <p:xfrm>
          <a:off x="6477000" y="2971801"/>
          <a:ext cx="3124200" cy="3017520"/>
        </p:xfrm>
        <a:graphic>
          <a:graphicData uri="http://schemas.openxmlformats.org/drawingml/2006/table">
            <a:tbl>
              <a:tblPr/>
              <a:tblGrid>
                <a:gridCol w="1562100">
                  <a:extLst>
                    <a:ext uri="{9D8B030D-6E8A-4147-A177-3AD203B41FA5}">
                      <a16:colId xmlns:a16="http://schemas.microsoft.com/office/drawing/2014/main" val="4066309141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1221194006"/>
                    </a:ext>
                  </a:extLst>
                </a:gridCol>
              </a:tblGrid>
              <a:tr h="217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699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699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699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699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633129"/>
                  </a:ext>
                </a:extLst>
              </a:tr>
              <a:tr h="217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699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699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699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699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486786"/>
                  </a:ext>
                </a:extLst>
              </a:tr>
              <a:tr h="217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699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699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699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699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7056738"/>
                  </a:ext>
                </a:extLst>
              </a:tr>
              <a:tr h="217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699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699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699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699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1832680"/>
                  </a:ext>
                </a:extLst>
              </a:tr>
              <a:tr h="215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699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699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699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699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4638241"/>
                  </a:ext>
                </a:extLst>
              </a:tr>
              <a:tr h="217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699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699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699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699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7832371"/>
                  </a:ext>
                </a:extLst>
              </a:tr>
              <a:tr h="217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699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699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699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699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260031"/>
                  </a:ext>
                </a:extLst>
              </a:tr>
              <a:tr h="217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699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699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699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699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236016"/>
                  </a:ext>
                </a:extLst>
              </a:tr>
              <a:tr h="217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699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699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699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699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111 (repeats)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464191"/>
                  </a:ext>
                </a:extLst>
              </a:tr>
            </a:tbl>
          </a:graphicData>
        </a:graphic>
      </p:graphicFrame>
      <p:sp>
        <p:nvSpPr>
          <p:cNvPr id="822309" name="Rectangle 37">
            <a:extLst>
              <a:ext uri="{FF2B5EF4-FFF2-40B4-BE49-F238E27FC236}">
                <a16:creationId xmlns:a16="http://schemas.microsoft.com/office/drawing/2014/main" id="{28616814-636A-FE40-85B9-2E9D78861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5769" y="2933700"/>
            <a:ext cx="1371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2310" name="Rectangle 38">
            <a:extLst>
              <a:ext uri="{FF2B5EF4-FFF2-40B4-BE49-F238E27FC236}">
                <a16:creationId xmlns:a16="http://schemas.microsoft.com/office/drawing/2014/main" id="{03CA278F-00B9-4940-B215-C4A0B28AC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9400" y="3810000"/>
            <a:ext cx="1371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2311" name="Rectangle 39">
            <a:extLst>
              <a:ext uri="{FF2B5EF4-FFF2-40B4-BE49-F238E27FC236}">
                <a16:creationId xmlns:a16="http://schemas.microsoft.com/office/drawing/2014/main" id="{E3D37731-A4E3-D045-AF79-8384512AEFF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039969" y="1347580"/>
            <a:ext cx="1371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2312" name="Rectangle 40">
            <a:extLst>
              <a:ext uri="{FF2B5EF4-FFF2-40B4-BE49-F238E27FC236}">
                <a16:creationId xmlns:a16="http://schemas.microsoft.com/office/drawing/2014/main" id="{9C54018A-27A4-674D-B30E-003BEA827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8341" y="2866337"/>
            <a:ext cx="1371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2313" name="Rectangle 41">
            <a:extLst>
              <a:ext uri="{FF2B5EF4-FFF2-40B4-BE49-F238E27FC236}">
                <a16:creationId xmlns:a16="http://schemas.microsoft.com/office/drawing/2014/main" id="{E9C59CD6-68B1-4D42-9457-A93789A48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7398" y="5411577"/>
            <a:ext cx="1371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2314" name="Rectangle 42">
            <a:extLst>
              <a:ext uri="{FF2B5EF4-FFF2-40B4-BE49-F238E27FC236}">
                <a16:creationId xmlns:a16="http://schemas.microsoft.com/office/drawing/2014/main" id="{5E97989C-AE35-7C42-97ED-06F9281E0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7733" y="5424832"/>
            <a:ext cx="1371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2315" name="Rectangle 43">
            <a:extLst>
              <a:ext uri="{FF2B5EF4-FFF2-40B4-BE49-F238E27FC236}">
                <a16:creationId xmlns:a16="http://schemas.microsoft.com/office/drawing/2014/main" id="{2DE47538-FC6E-6A40-9096-FCFD37C4F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4012" y="5169561"/>
            <a:ext cx="1371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2316" name="Rectangle 44">
            <a:extLst>
              <a:ext uri="{FF2B5EF4-FFF2-40B4-BE49-F238E27FC236}">
                <a16:creationId xmlns:a16="http://schemas.microsoft.com/office/drawing/2014/main" id="{A0A8950E-2E1B-6146-87A9-9B5771ACF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0757" y="6379699"/>
            <a:ext cx="1371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2318" name="Text Box 46">
            <a:extLst>
              <a:ext uri="{FF2B5EF4-FFF2-40B4-BE49-F238E27FC236}">
                <a16:creationId xmlns:a16="http://schemas.microsoft.com/office/drawing/2014/main" id="{27BFE599-0652-DA40-844E-543914D85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200401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Arial" panose="020B0604020202020204" pitchFamily="34" charset="0"/>
              </a:rPr>
              <a:t>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544611-845F-4700-9A0E-19B1D26A4A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80794" y="3375090"/>
            <a:ext cx="4722291" cy="17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22293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732E8F9-034D-3843-9F6E-24F0AFBC5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Learning Objectives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8893A3C-ECEB-EB40-AC7D-88BE5EA3D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At the end of this lecture, you should be able to:</a:t>
            </a:r>
          </a:p>
          <a:p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Describe the stages of testing in chip design, debug, and manufacturing</a:t>
            </a:r>
          </a:p>
          <a:p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Describe the stuck-at-fault model</a:t>
            </a:r>
          </a:p>
          <a:p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Develop test vectors to find stuck-at-faults in combinational logic</a:t>
            </a:r>
          </a:p>
          <a:p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Use scan chains to gain observability and controllability over a digital circuit</a:t>
            </a:r>
          </a:p>
          <a:p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Design built-in self-test circuits</a:t>
            </a:r>
          </a:p>
          <a:p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Describe the IEEE boundary scan methodology</a:t>
            </a:r>
          </a:p>
          <a:p>
            <a:endParaRPr lang="en-US" dirty="0">
              <a:solidFill>
                <a:schemeClr val="tx1"/>
              </a:solidFill>
              <a:cs typeface="+mn-cs"/>
            </a:endParaRPr>
          </a:p>
          <a:p>
            <a:pPr eaLnBrk="1" hangingPunct="1">
              <a:buFont typeface="Wingdings" charset="0"/>
              <a:buChar char="q"/>
              <a:defRPr/>
            </a:pPr>
            <a:endParaRPr lang="en-US" dirty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600582"/>
      </p:ext>
    </p:extLst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>
            <a:extLst>
              <a:ext uri="{FF2B5EF4-FFF2-40B4-BE49-F238E27FC236}">
                <a16:creationId xmlns:a16="http://schemas.microsoft.com/office/drawing/2014/main" id="{E45156DB-82D4-9240-937C-40846C9F0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BILBO</a:t>
            </a:r>
          </a:p>
        </p:txBody>
      </p:sp>
      <p:sp>
        <p:nvSpPr>
          <p:cNvPr id="803843" name="Rectangle 3">
            <a:extLst>
              <a:ext uri="{FF2B5EF4-FFF2-40B4-BE49-F238E27FC236}">
                <a16:creationId xmlns:a16="http://schemas.microsoft.com/office/drawing/2014/main" id="{491E710E-5AF4-D84F-982A-6FF62E1618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Built-in Logic Block Observer</a:t>
            </a:r>
          </a:p>
          <a:p>
            <a:pPr lvl="1"/>
            <a:r>
              <a:rPr lang="en-US" altLang="en-US" dirty="0"/>
              <a:t>Combine scan with PRSG &amp; signature 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55741D-920F-4794-BBC5-D9811FC372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18097" y="1835740"/>
            <a:ext cx="5355804" cy="319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99357"/>
      </p:ext>
    </p:extLst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6" name="Rectangle 2">
            <a:extLst>
              <a:ext uri="{FF2B5EF4-FFF2-40B4-BE49-F238E27FC236}">
                <a16:creationId xmlns:a16="http://schemas.microsoft.com/office/drawing/2014/main" id="{E8C1DAD7-381F-E148-960D-42B1E41512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Boundary Scan</a:t>
            </a:r>
          </a:p>
        </p:txBody>
      </p:sp>
      <p:sp>
        <p:nvSpPr>
          <p:cNvPr id="830467" name="Rectangle 3">
            <a:extLst>
              <a:ext uri="{FF2B5EF4-FFF2-40B4-BE49-F238E27FC236}">
                <a16:creationId xmlns:a16="http://schemas.microsoft.com/office/drawing/2014/main" id="{935D6904-B7B5-0C44-A871-ECAF0F2970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Testing boards is also difficult</a:t>
            </a:r>
          </a:p>
          <a:p>
            <a:pPr lvl="1"/>
            <a:r>
              <a:rPr lang="en-US" altLang="en-US" dirty="0"/>
              <a:t>Need to verify solder joints are good</a:t>
            </a:r>
          </a:p>
          <a:p>
            <a:pPr lvl="2"/>
            <a:r>
              <a:rPr lang="en-US" altLang="en-US" dirty="0"/>
              <a:t>Drive a pin to 0 and then to 1</a:t>
            </a:r>
          </a:p>
          <a:p>
            <a:pPr lvl="2"/>
            <a:r>
              <a:rPr lang="en-US" altLang="en-US" dirty="0"/>
              <a:t>Check that all connected pins get the values</a:t>
            </a:r>
          </a:p>
          <a:p>
            <a:r>
              <a:rPr lang="en-US" altLang="en-US" dirty="0"/>
              <a:t>Through-hold boards used “bed of nails”</a:t>
            </a:r>
          </a:p>
          <a:p>
            <a:r>
              <a:rPr lang="en-US" altLang="en-US" dirty="0"/>
              <a:t>SMT and BGA boards cannot easily contact pins</a:t>
            </a:r>
          </a:p>
          <a:p>
            <a:r>
              <a:rPr lang="en-US" altLang="en-US" dirty="0"/>
              <a:t>Build capability of observing and controlling pins into each chip to make board test easier</a:t>
            </a:r>
          </a:p>
        </p:txBody>
      </p:sp>
    </p:spTree>
    <p:extLst>
      <p:ext uri="{BB962C8B-B14F-4D97-AF65-F5344CB8AC3E}">
        <p14:creationId xmlns:p14="http://schemas.microsoft.com/office/powerpoint/2010/main" val="2962311182"/>
      </p:ext>
    </p:extLst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>
            <a:extLst>
              <a:ext uri="{FF2B5EF4-FFF2-40B4-BE49-F238E27FC236}">
                <a16:creationId xmlns:a16="http://schemas.microsoft.com/office/drawing/2014/main" id="{D10EEB99-1E0A-0046-90AA-99834F005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Boundary Scan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9803F1-10A9-4912-A6B5-1D91B68FA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3648967" y="1191634"/>
            <a:ext cx="4894064" cy="4474731"/>
          </a:xfrm>
        </p:spPr>
      </p:pic>
    </p:spTree>
    <p:extLst>
      <p:ext uri="{BB962C8B-B14F-4D97-AF65-F5344CB8AC3E}">
        <p14:creationId xmlns:p14="http://schemas.microsoft.com/office/powerpoint/2010/main" val="3729587170"/>
      </p:ext>
    </p:extLst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>
            <a:extLst>
              <a:ext uri="{FF2B5EF4-FFF2-40B4-BE49-F238E27FC236}">
                <a16:creationId xmlns:a16="http://schemas.microsoft.com/office/drawing/2014/main" id="{B2D05DBF-2DC2-C443-B94E-65AACDE581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Boundary Scan Interface</a:t>
            </a:r>
          </a:p>
        </p:txBody>
      </p:sp>
      <p:sp>
        <p:nvSpPr>
          <p:cNvPr id="832515" name="Rectangle 3">
            <a:extLst>
              <a:ext uri="{FF2B5EF4-FFF2-40B4-BE49-F238E27FC236}">
                <a16:creationId xmlns:a16="http://schemas.microsoft.com/office/drawing/2014/main" id="{8FBD0839-EC63-2445-BD3C-77F5F3F618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Boundary scan is accessed through five pins</a:t>
            </a:r>
          </a:p>
          <a:p>
            <a:pPr lvl="1"/>
            <a:r>
              <a:rPr lang="en-US" altLang="en-US" dirty="0"/>
              <a:t>TCK: 		test clock</a:t>
            </a:r>
          </a:p>
          <a:p>
            <a:pPr lvl="1"/>
            <a:r>
              <a:rPr lang="en-US" altLang="en-US" dirty="0"/>
              <a:t>TMS: 		test mode select</a:t>
            </a:r>
          </a:p>
          <a:p>
            <a:pPr lvl="1"/>
            <a:r>
              <a:rPr lang="en-US" altLang="en-US" dirty="0"/>
              <a:t>TDI: 		test data in</a:t>
            </a:r>
          </a:p>
          <a:p>
            <a:pPr lvl="1"/>
            <a:r>
              <a:rPr lang="en-US" altLang="en-US" dirty="0"/>
              <a:t>TDO: 		test data out</a:t>
            </a:r>
          </a:p>
          <a:p>
            <a:pPr lvl="1"/>
            <a:r>
              <a:rPr lang="en-US" altLang="en-US" dirty="0"/>
              <a:t>TRST*:	test reset (optional)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Chips with internal scan chains can access the chains through boundary scan for unified test strategy.</a:t>
            </a:r>
          </a:p>
        </p:txBody>
      </p:sp>
    </p:spTree>
    <p:extLst>
      <p:ext uri="{BB962C8B-B14F-4D97-AF65-F5344CB8AC3E}">
        <p14:creationId xmlns:p14="http://schemas.microsoft.com/office/powerpoint/2010/main" val="3675676217"/>
      </p:ext>
    </p:extLst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Rectangle 2">
            <a:extLst>
              <a:ext uri="{FF2B5EF4-FFF2-40B4-BE49-F238E27FC236}">
                <a16:creationId xmlns:a16="http://schemas.microsoft.com/office/drawing/2014/main" id="{DDF7376C-377B-D34F-AE44-81BF784A43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</a:t>
            </a:r>
          </a:p>
        </p:txBody>
      </p:sp>
      <p:sp>
        <p:nvSpPr>
          <p:cNvPr id="806915" name="Rectangle 3">
            <a:extLst>
              <a:ext uri="{FF2B5EF4-FFF2-40B4-BE49-F238E27FC236}">
                <a16:creationId xmlns:a16="http://schemas.microsoft.com/office/drawing/2014/main" id="{FB584187-A203-7049-93FC-568637BCA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Think about testing from the beginning</a:t>
            </a:r>
          </a:p>
          <a:p>
            <a:pPr lvl="1"/>
            <a:r>
              <a:rPr lang="en-US" altLang="en-US" dirty="0"/>
              <a:t>Simulate as you go</a:t>
            </a:r>
          </a:p>
          <a:p>
            <a:pPr lvl="1"/>
            <a:r>
              <a:rPr lang="en-US" altLang="en-US" dirty="0"/>
              <a:t>Plan for test after fabrication</a:t>
            </a:r>
          </a:p>
          <a:p>
            <a:pPr lvl="1">
              <a:buFontTx/>
              <a:buNone/>
            </a:pPr>
            <a:endParaRPr lang="en-US" altLang="en-US" dirty="0"/>
          </a:p>
          <a:p>
            <a:r>
              <a:rPr lang="en-US" altLang="en-US" dirty="0"/>
              <a:t>“If you don’t test it, it won’t work!  (Guaranteed)”</a:t>
            </a:r>
          </a:p>
        </p:txBody>
      </p:sp>
    </p:spTree>
    <p:extLst>
      <p:ext uri="{BB962C8B-B14F-4D97-AF65-F5344CB8AC3E}">
        <p14:creationId xmlns:p14="http://schemas.microsoft.com/office/powerpoint/2010/main" val="2152390851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>
            <a:extLst>
              <a:ext uri="{FF2B5EF4-FFF2-40B4-BE49-F238E27FC236}">
                <a16:creationId xmlns:a16="http://schemas.microsoft.com/office/drawing/2014/main" id="{EFCD61D2-7227-DF46-843D-DC70BEA57A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Testing</a:t>
            </a:r>
          </a:p>
        </p:txBody>
      </p:sp>
      <p:sp>
        <p:nvSpPr>
          <p:cNvPr id="792579" name="Rectangle 3">
            <a:extLst>
              <a:ext uri="{FF2B5EF4-FFF2-40B4-BE49-F238E27FC236}">
                <a16:creationId xmlns:a16="http://schemas.microsoft.com/office/drawing/2014/main" id="{C0704CC5-46E1-3443-B0BA-5444A233B2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Testing is one of the most expensive parts of chips</a:t>
            </a:r>
          </a:p>
          <a:p>
            <a:pPr lvl="1"/>
            <a:r>
              <a:rPr lang="en-US" altLang="en-US" dirty="0"/>
              <a:t>Logic verification accounts for &gt; 50% of design effort for many chips</a:t>
            </a:r>
          </a:p>
          <a:p>
            <a:pPr lvl="1"/>
            <a:r>
              <a:rPr lang="en-US" altLang="en-US" dirty="0"/>
              <a:t>Debug time after fabrication has enormous opportunity cost</a:t>
            </a:r>
          </a:p>
          <a:p>
            <a:pPr lvl="1"/>
            <a:r>
              <a:rPr lang="en-US" altLang="en-US" dirty="0"/>
              <a:t>Shipping defective parts can sink a company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Example: Intel FDIV bug (1994)</a:t>
            </a:r>
          </a:p>
          <a:p>
            <a:pPr lvl="1"/>
            <a:r>
              <a:rPr lang="en-US" altLang="en-US" dirty="0"/>
              <a:t>Logic error not caught until &gt; 1 M units shipped</a:t>
            </a:r>
          </a:p>
          <a:p>
            <a:pPr lvl="1"/>
            <a:r>
              <a:rPr lang="en-US" altLang="en-US" dirty="0"/>
              <a:t>Recall cost $450 M (!!!)</a:t>
            </a:r>
          </a:p>
        </p:txBody>
      </p:sp>
    </p:spTree>
    <p:extLst>
      <p:ext uri="{BB962C8B-B14F-4D97-AF65-F5344CB8AC3E}">
        <p14:creationId xmlns:p14="http://schemas.microsoft.com/office/powerpoint/2010/main" val="2205652728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>
            <a:extLst>
              <a:ext uri="{FF2B5EF4-FFF2-40B4-BE49-F238E27FC236}">
                <a16:creationId xmlns:a16="http://schemas.microsoft.com/office/drawing/2014/main" id="{4F9C7537-A78B-9349-96E9-14CC07C2C8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Logic Verification</a:t>
            </a:r>
          </a:p>
        </p:txBody>
      </p:sp>
      <p:sp>
        <p:nvSpPr>
          <p:cNvPr id="793603" name="Rectangle 3">
            <a:extLst>
              <a:ext uri="{FF2B5EF4-FFF2-40B4-BE49-F238E27FC236}">
                <a16:creationId xmlns:a16="http://schemas.microsoft.com/office/drawing/2014/main" id="{59306B36-EB4E-324C-BBE3-BC206E6284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Does the chip simulate correctly?</a:t>
            </a:r>
          </a:p>
          <a:p>
            <a:pPr lvl="1"/>
            <a:r>
              <a:rPr lang="en-US" altLang="en-US" dirty="0"/>
              <a:t>Usually done at HDL level</a:t>
            </a:r>
          </a:p>
          <a:p>
            <a:pPr lvl="1"/>
            <a:r>
              <a:rPr lang="en-US" altLang="en-US" dirty="0"/>
              <a:t>Verification engineers write test bench for HDL</a:t>
            </a:r>
          </a:p>
          <a:p>
            <a:pPr lvl="2"/>
            <a:r>
              <a:rPr lang="en-US" altLang="en-US" dirty="0"/>
              <a:t>Can’t test all cases</a:t>
            </a:r>
          </a:p>
          <a:p>
            <a:pPr lvl="2"/>
            <a:r>
              <a:rPr lang="en-US" altLang="en-US" dirty="0"/>
              <a:t>Look for corner cases</a:t>
            </a:r>
          </a:p>
          <a:p>
            <a:pPr lvl="2"/>
            <a:r>
              <a:rPr lang="en-US" altLang="en-US" dirty="0"/>
              <a:t>Try to break logic design</a:t>
            </a:r>
          </a:p>
          <a:p>
            <a:r>
              <a:rPr lang="en-US" altLang="en-US" dirty="0"/>
              <a:t>E.g., 32-bit adder</a:t>
            </a:r>
          </a:p>
          <a:p>
            <a:pPr lvl="1"/>
            <a:r>
              <a:rPr lang="en-US" altLang="en-US" dirty="0"/>
              <a:t>Test all combinations of corner cases as inputs:</a:t>
            </a:r>
          </a:p>
          <a:p>
            <a:pPr lvl="2"/>
            <a:r>
              <a:rPr lang="en-US" altLang="en-US" dirty="0"/>
              <a:t>0, 1, 2, 2</a:t>
            </a:r>
            <a:r>
              <a:rPr lang="en-US" altLang="en-US" baseline="30000" dirty="0"/>
              <a:t>31</a:t>
            </a:r>
            <a:r>
              <a:rPr lang="en-US" altLang="en-US" dirty="0"/>
              <a:t>-1, -1, -2</a:t>
            </a:r>
            <a:r>
              <a:rPr lang="en-US" altLang="en-US" baseline="30000" dirty="0"/>
              <a:t>31</a:t>
            </a:r>
            <a:r>
              <a:rPr lang="en-US" altLang="en-US" dirty="0"/>
              <a:t>, a few random numbers</a:t>
            </a:r>
          </a:p>
          <a:p>
            <a:r>
              <a:rPr lang="en-US" altLang="en-US" dirty="0"/>
              <a:t>Good tests require ingenuity</a:t>
            </a:r>
          </a:p>
        </p:txBody>
      </p:sp>
    </p:spTree>
    <p:extLst>
      <p:ext uri="{BB962C8B-B14F-4D97-AF65-F5344CB8AC3E}">
        <p14:creationId xmlns:p14="http://schemas.microsoft.com/office/powerpoint/2010/main" val="3891700244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>
            <a:extLst>
              <a:ext uri="{FF2B5EF4-FFF2-40B4-BE49-F238E27FC236}">
                <a16:creationId xmlns:a16="http://schemas.microsoft.com/office/drawing/2014/main" id="{0F2242BD-C00F-5F40-8D1B-7C8386DF5D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Silicon Debug</a:t>
            </a:r>
          </a:p>
        </p:txBody>
      </p:sp>
      <p:sp>
        <p:nvSpPr>
          <p:cNvPr id="794627" name="Rectangle 3">
            <a:extLst>
              <a:ext uri="{FF2B5EF4-FFF2-40B4-BE49-F238E27FC236}">
                <a16:creationId xmlns:a16="http://schemas.microsoft.com/office/drawing/2014/main" id="{586F5EB9-FF1B-4C4A-95D0-4887F1E9B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dirty="0"/>
              <a:t>Test the first chips back from fabrication</a:t>
            </a:r>
          </a:p>
          <a:p>
            <a:pPr lvl="1"/>
            <a:r>
              <a:rPr lang="en-US" altLang="en-US" dirty="0"/>
              <a:t>If you are lucky, they work the first time</a:t>
            </a:r>
          </a:p>
          <a:p>
            <a:pPr lvl="1"/>
            <a:r>
              <a:rPr lang="en-US" altLang="en-US" dirty="0"/>
              <a:t>If not…</a:t>
            </a:r>
          </a:p>
          <a:p>
            <a:r>
              <a:rPr lang="en-US" altLang="en-US" sz="2000" dirty="0"/>
              <a:t>Logic bugs vs. electrical failures</a:t>
            </a:r>
          </a:p>
          <a:p>
            <a:pPr lvl="1"/>
            <a:r>
              <a:rPr lang="en-US" altLang="en-US" dirty="0"/>
              <a:t>Most chip failures are logic bugs from inadequate simulation</a:t>
            </a:r>
          </a:p>
          <a:p>
            <a:pPr lvl="1"/>
            <a:r>
              <a:rPr lang="en-US" altLang="en-US" dirty="0"/>
              <a:t>Some are electrical failures</a:t>
            </a:r>
          </a:p>
          <a:p>
            <a:pPr lvl="2"/>
            <a:r>
              <a:rPr lang="en-US" altLang="en-US" sz="2000" dirty="0"/>
              <a:t>Cross talk</a:t>
            </a:r>
          </a:p>
          <a:p>
            <a:pPr lvl="2"/>
            <a:r>
              <a:rPr lang="en-US" altLang="en-US" sz="2000" dirty="0"/>
              <a:t>Dynamic nodes: leakage, charge sharing</a:t>
            </a:r>
          </a:p>
          <a:p>
            <a:pPr lvl="2"/>
            <a:r>
              <a:rPr lang="en-US" altLang="en-US" sz="2000" dirty="0"/>
              <a:t>Ratio failures</a:t>
            </a:r>
          </a:p>
          <a:p>
            <a:pPr lvl="1"/>
            <a:r>
              <a:rPr lang="en-US" altLang="en-US" dirty="0"/>
              <a:t>A few are tool or methodology failures (e.g., DRC)</a:t>
            </a:r>
          </a:p>
          <a:p>
            <a:r>
              <a:rPr lang="en-US" altLang="en-US" sz="2000" dirty="0"/>
              <a:t>Fix the bugs and fabricate a corrected chip</a:t>
            </a:r>
          </a:p>
        </p:txBody>
      </p:sp>
    </p:spTree>
    <p:extLst>
      <p:ext uri="{BB962C8B-B14F-4D97-AF65-F5344CB8AC3E}">
        <p14:creationId xmlns:p14="http://schemas.microsoft.com/office/powerpoint/2010/main" val="2760171132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>
            <a:extLst>
              <a:ext uri="{FF2B5EF4-FFF2-40B4-BE49-F238E27FC236}">
                <a16:creationId xmlns:a16="http://schemas.microsoft.com/office/drawing/2014/main" id="{200C0561-8B3A-5A4A-B238-473AD7F270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Shmoo Plots</a:t>
            </a:r>
          </a:p>
        </p:txBody>
      </p:sp>
      <p:sp>
        <p:nvSpPr>
          <p:cNvPr id="808963" name="Rectangle 3">
            <a:extLst>
              <a:ext uri="{FF2B5EF4-FFF2-40B4-BE49-F238E27FC236}">
                <a16:creationId xmlns:a16="http://schemas.microsoft.com/office/drawing/2014/main" id="{519A5B8B-1418-854B-B70C-59424E19A4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How to diagnose failures?</a:t>
            </a:r>
          </a:p>
          <a:p>
            <a:pPr lvl="1"/>
            <a:r>
              <a:rPr lang="en-US" altLang="en-US" dirty="0"/>
              <a:t>Hard to access chips</a:t>
            </a:r>
          </a:p>
          <a:p>
            <a:pPr lvl="2"/>
            <a:r>
              <a:rPr lang="en-US" altLang="en-US" dirty="0"/>
              <a:t>Picoprobes</a:t>
            </a:r>
          </a:p>
          <a:p>
            <a:pPr lvl="2"/>
            <a:r>
              <a:rPr lang="en-US" altLang="en-US" dirty="0"/>
              <a:t>Electron beam</a:t>
            </a:r>
          </a:p>
          <a:p>
            <a:pPr lvl="2"/>
            <a:r>
              <a:rPr lang="en-US" altLang="en-US" dirty="0"/>
              <a:t>Laser voltage probing</a:t>
            </a:r>
          </a:p>
          <a:p>
            <a:pPr lvl="2"/>
            <a:r>
              <a:rPr lang="en-US" altLang="en-US" dirty="0"/>
              <a:t>Built-in self-test</a:t>
            </a:r>
          </a:p>
          <a:p>
            <a:r>
              <a:rPr lang="en-US" altLang="en-US" dirty="0"/>
              <a:t>Shmoo plots</a:t>
            </a:r>
          </a:p>
          <a:p>
            <a:pPr lvl="1"/>
            <a:r>
              <a:rPr lang="en-US" altLang="en-US" dirty="0"/>
              <a:t>Vary voltage, frequency</a:t>
            </a:r>
          </a:p>
          <a:p>
            <a:pPr lvl="1"/>
            <a:r>
              <a:rPr lang="en-US" altLang="en-US" dirty="0"/>
              <a:t>Look for cause of</a:t>
            </a:r>
          </a:p>
          <a:p>
            <a:pPr lvl="1">
              <a:buFontTx/>
              <a:buNone/>
            </a:pPr>
            <a:r>
              <a:rPr lang="en-US" altLang="en-US" dirty="0"/>
              <a:t>	electrical failures</a:t>
            </a:r>
          </a:p>
        </p:txBody>
      </p:sp>
      <p:pic>
        <p:nvPicPr>
          <p:cNvPr id="808964" name="Picture 4">
            <a:extLst>
              <a:ext uri="{FF2B5EF4-FFF2-40B4-BE49-F238E27FC236}">
                <a16:creationId xmlns:a16="http://schemas.microsoft.com/office/drawing/2014/main" id="{7E450F70-DB17-A74F-90EC-E4832D2CB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00200"/>
            <a:ext cx="28257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18650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1026">
            <a:extLst>
              <a:ext uri="{FF2B5EF4-FFF2-40B4-BE49-F238E27FC236}">
                <a16:creationId xmlns:a16="http://schemas.microsoft.com/office/drawing/2014/main" id="{BED02066-1E7C-1648-AC4A-F2F437E1C5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Manufacturing Test</a:t>
            </a:r>
          </a:p>
        </p:txBody>
      </p:sp>
      <p:sp>
        <p:nvSpPr>
          <p:cNvPr id="795651" name="Rectangle 1027">
            <a:extLst>
              <a:ext uri="{FF2B5EF4-FFF2-40B4-BE49-F238E27FC236}">
                <a16:creationId xmlns:a16="http://schemas.microsoft.com/office/drawing/2014/main" id="{6F8AA949-4D81-A440-B927-45438366CA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 speck of dust on a wafer is sufficient to kill chip</a:t>
            </a:r>
          </a:p>
          <a:p>
            <a:r>
              <a:rPr lang="en-US" altLang="en-US" i="1" dirty="0"/>
              <a:t>Yield</a:t>
            </a:r>
            <a:r>
              <a:rPr lang="en-US" altLang="en-US" dirty="0"/>
              <a:t> of any chip is &lt;100%</a:t>
            </a:r>
          </a:p>
          <a:p>
            <a:pPr lvl="1"/>
            <a:r>
              <a:rPr lang="en-US" altLang="en-US" dirty="0"/>
              <a:t>Must test chips after manufacturing before delivery to customers to only ship good parts</a:t>
            </a:r>
          </a:p>
          <a:p>
            <a:r>
              <a:rPr lang="en-US" altLang="en-US" dirty="0"/>
              <a:t>Manufacturing testers are </a:t>
            </a:r>
          </a:p>
          <a:p>
            <a:pPr>
              <a:buFont typeface="Wingdings" pitchFamily="2" charset="2"/>
              <a:buNone/>
            </a:pPr>
            <a:r>
              <a:rPr lang="en-US" altLang="en-US" dirty="0"/>
              <a:t>	very expensive</a:t>
            </a:r>
          </a:p>
          <a:p>
            <a:pPr lvl="1"/>
            <a:r>
              <a:rPr lang="en-US" altLang="en-US" dirty="0"/>
              <a:t>Minimize time on tester</a:t>
            </a:r>
          </a:p>
          <a:p>
            <a:pPr lvl="1"/>
            <a:r>
              <a:rPr lang="en-US" altLang="en-US" dirty="0"/>
              <a:t>Careful selection of </a:t>
            </a:r>
          </a:p>
          <a:p>
            <a:pPr lvl="1">
              <a:buFontTx/>
              <a:buNone/>
            </a:pPr>
            <a:r>
              <a:rPr lang="en-US" altLang="en-US" dirty="0"/>
              <a:t>	</a:t>
            </a:r>
            <a:r>
              <a:rPr lang="en-US" altLang="en-US" i="1" dirty="0"/>
              <a:t>test vectors</a:t>
            </a:r>
          </a:p>
        </p:txBody>
      </p:sp>
      <p:pic>
        <p:nvPicPr>
          <p:cNvPr id="795652" name="Picture 1028">
            <a:extLst>
              <a:ext uri="{FF2B5EF4-FFF2-40B4-BE49-F238E27FC236}">
                <a16:creationId xmlns:a16="http://schemas.microsoft.com/office/drawing/2014/main" id="{13DCB852-3444-734E-A81B-3A2E50B07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3365501"/>
            <a:ext cx="3413125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802376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>
            <a:extLst>
              <a:ext uri="{FF2B5EF4-FFF2-40B4-BE49-F238E27FC236}">
                <a16:creationId xmlns:a16="http://schemas.microsoft.com/office/drawing/2014/main" id="{ED73907D-DA30-864E-803B-6C6A7AA179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Manufacturing Failures</a:t>
            </a:r>
          </a:p>
        </p:txBody>
      </p:sp>
      <p:sp>
        <p:nvSpPr>
          <p:cNvPr id="880643" name="Rectangle 3">
            <a:extLst>
              <a:ext uri="{FF2B5EF4-FFF2-40B4-BE49-F238E27FC236}">
                <a16:creationId xmlns:a16="http://schemas.microsoft.com/office/drawing/2014/main" id="{743D1360-24F3-9E48-B403-4B826CE5A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880644" name="Picture 4" descr="1510-defects">
            <a:extLst>
              <a:ext uri="{FF2B5EF4-FFF2-40B4-BE49-F238E27FC236}">
                <a16:creationId xmlns:a16="http://schemas.microsoft.com/office/drawing/2014/main" id="{5A55BBD4-CD14-5549-8699-CC15BAA67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447800"/>
            <a:ext cx="7769225" cy="461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45" name="Text Box 5">
            <a:extLst>
              <a:ext uri="{FF2B5EF4-FFF2-40B4-BE49-F238E27FC236}">
                <a16:creationId xmlns:a16="http://schemas.microsoft.com/office/drawing/2014/main" id="{89DCC5D1-B4B1-DD40-AAFC-8BBDBFE8B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881688"/>
            <a:ext cx="2362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 dirty="0">
                <a:latin typeface="Arial" panose="020B0604020202020204" pitchFamily="34" charset="0"/>
              </a:rPr>
              <a:t>SEM images courtesy Intel Corporation</a:t>
            </a:r>
          </a:p>
        </p:txBody>
      </p:sp>
    </p:spTree>
    <p:extLst>
      <p:ext uri="{BB962C8B-B14F-4D97-AF65-F5344CB8AC3E}">
        <p14:creationId xmlns:p14="http://schemas.microsoft.com/office/powerpoint/2010/main" val="3200322051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>
            <a:extLst>
              <a:ext uri="{FF2B5EF4-FFF2-40B4-BE49-F238E27FC236}">
                <a16:creationId xmlns:a16="http://schemas.microsoft.com/office/drawing/2014/main" id="{D4989526-B897-B046-993A-D60B52615B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Stuck-At-Faults</a:t>
            </a:r>
          </a:p>
        </p:txBody>
      </p:sp>
      <p:sp>
        <p:nvSpPr>
          <p:cNvPr id="796675" name="Rectangle 3">
            <a:extLst>
              <a:ext uri="{FF2B5EF4-FFF2-40B4-BE49-F238E27FC236}">
                <a16:creationId xmlns:a16="http://schemas.microsoft.com/office/drawing/2014/main" id="{5A6427C6-464A-BA4A-A27F-40CBBCEA7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How does a chip fail?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Usually failures are shorts between two conductors or opens in a conductor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This can cause very complicated behavior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A simpler model: </a:t>
            </a:r>
            <a:r>
              <a:rPr lang="en-US" altLang="en-US" i="1" dirty="0">
                <a:solidFill>
                  <a:schemeClr val="tx1"/>
                </a:solidFill>
              </a:rPr>
              <a:t>Stuck-At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Assume all failures cause nodes to be “stuck-at” 0 or 1, i.e., shorted to GND or V</a:t>
            </a:r>
            <a:r>
              <a:rPr lang="en-US" altLang="en-US" baseline="-25000" dirty="0">
                <a:solidFill>
                  <a:schemeClr val="tx1"/>
                </a:solidFill>
              </a:rPr>
              <a:t>DD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Not quite true, but works well in practice</a:t>
            </a:r>
          </a:p>
        </p:txBody>
      </p:sp>
    </p:spTree>
    <p:extLst>
      <p:ext uri="{BB962C8B-B14F-4D97-AF65-F5344CB8AC3E}">
        <p14:creationId xmlns:p14="http://schemas.microsoft.com/office/powerpoint/2010/main" val="1937366578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Arm_PPT_Public">
  <a:themeElements>
    <a:clrScheme name="Arm PPT">
      <a:dk1>
        <a:srgbClr val="000000"/>
      </a:dk1>
      <a:lt1>
        <a:srgbClr val="FFFFFF"/>
      </a:lt1>
      <a:dk2>
        <a:srgbClr val="333E48"/>
      </a:dk2>
      <a:lt2>
        <a:srgbClr val="E5ECEB"/>
      </a:lt2>
      <a:accent1>
        <a:srgbClr val="0091BD"/>
      </a:accent1>
      <a:accent2>
        <a:srgbClr val="002B49"/>
      </a:accent2>
      <a:accent3>
        <a:srgbClr val="FFC700"/>
      </a:accent3>
      <a:accent4>
        <a:srgbClr val="95D600"/>
      </a:accent4>
      <a:accent5>
        <a:srgbClr val="FF6B00"/>
      </a:accent5>
      <a:accent6>
        <a:srgbClr val="7D868C"/>
      </a:accent6>
      <a:hlink>
        <a:srgbClr val="00C1DE"/>
      </a:hlink>
      <a:folHlink>
        <a:srgbClr val="002F6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indent="0" algn="l" defTabSz="914400" rtl="0" eaLnBrk="1" latinLnBrk="0" hangingPunct="1">
          <a:lnSpc>
            <a:spcPct val="90000"/>
          </a:lnSpc>
          <a:spcBef>
            <a:spcPts val="0"/>
          </a:spcBef>
          <a:spcAft>
            <a:spcPts val="600"/>
          </a:spcAft>
          <a:buFont typeface="Arial" panose="020B0604020202020204" pitchFamily="34" charset="0"/>
          <a:buNone/>
          <a:defRPr sz="21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rm_PPT_Master_Arm_Limited_2019.potx  -  Read-Only" id="{D09A6074-4508-4365-A1DC-9585CABF9D5F}" vid="{3CD30893-EED7-4292-8C0A-ECC25221B6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rrent_x0020_Version xmlns="f2ad5090-61a8-4b8c-ab70-68f4ff4d1933">9.0</Current_x0020_Version>
    <Document_x0020_Author xmlns="f2ad5090-61a8-4b8c-ab70-68f4ff4d1933">
      <UserInfo>
        <DisplayName/>
        <AccountId xsi:nil="true"/>
        <AccountType/>
      </UserInfo>
    </Document_x0020_Author>
    <_dlc_DocId xmlns="f2ad5090-61a8-4b8c-ab70-68f4ff4d1933">ARM-ECM-0633231</_dlc_DocId>
    <Document_x0020_Confidentiality xmlns="f2ad5090-61a8-4b8c-ab70-68f4ff4d1933">Confidential-Restricted</Document_x0020_Confidentiality>
    <_dlc_DocIdUrl xmlns="f2ad5090-61a8-4b8c-ab70-68f4ff4d1933">
      <Url>http://teamsites.arm.com/sites/cthub/_layouts/DocIdRedir.aspx?ID=ARM-ECM-0633231</Url>
      <Description>ARM-ECM-0633231</Description>
    </_dlc_DocIdUrl>
    <Category xmlns="c0950e01-db07-4e41-9c32-b7a8e9fccc9b">Private Presentation Templates</Category>
    <ARM_x0020_Legacy_x0020_ID xmlns="f2ad5090-61a8-4b8c-ab70-68f4ff4d1933" xsi:nil="true"/>
    <TaxCatchAll xmlns="f2ad5090-61a8-4b8c-ab70-68f4ff4d1933">
      <Value>7</Value>
      <Value>1</Value>
    </TaxCatchAll>
    <j60c3ced31bb40378c6254d49035d966 xmlns="f2ad5090-61a8-4b8c-ab70-68f4ff4d1933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2017</TermName>
          <TermId xmlns="http://schemas.microsoft.com/office/infopath/2007/PartnerControls">58467e81-5d99-44a5-abb5-12a016b65e9e</TermId>
        </TermInfo>
      </Terms>
    </j60c3ced31bb40378c6254d49035d966>
    <RoutingRuleDescription xmlns="http://schemas.microsoft.com/sharepoint/v3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RM Document" ma:contentTypeID="0x0101005C6975769EB1684CAB07571CAE07A11B0100BC81FA0C64ACC243A77959D9266C7751" ma:contentTypeVersion="27" ma:contentTypeDescription="" ma:contentTypeScope="" ma:versionID="c3d44a507a30e34bb56df6cb41b0e970">
  <xsd:schema xmlns:xsd="http://www.w3.org/2001/XMLSchema" xmlns:xs="http://www.w3.org/2001/XMLSchema" xmlns:p="http://schemas.microsoft.com/office/2006/metadata/properties" xmlns:ns1="http://schemas.microsoft.com/sharepoint/v3" xmlns:ns2="f2ad5090-61a8-4b8c-ab70-68f4ff4d1933" xmlns:ns3="http://schemas.microsoft.com/sharepoint/v3/fields" xmlns:ns4="c0950e01-db07-4e41-9c32-b7a8e9fccc9b" targetNamespace="http://schemas.microsoft.com/office/2006/metadata/properties" ma:root="true" ma:fieldsID="d6365f768a9cf65e3d0aaa644537f94f" ns1:_="" ns2:_="" ns3:_="" ns4:_="">
    <xsd:import namespace="http://schemas.microsoft.com/sharepoint/v3"/>
    <xsd:import namespace="f2ad5090-61a8-4b8c-ab70-68f4ff4d1933"/>
    <xsd:import namespace="http://schemas.microsoft.com/sharepoint/v3/fields"/>
    <xsd:import namespace="c0950e01-db07-4e41-9c32-b7a8e9fccc9b"/>
    <xsd:element name="properties">
      <xsd:complexType>
        <xsd:sequence>
          <xsd:element name="documentManagement">
            <xsd:complexType>
              <xsd:all>
                <xsd:element ref="ns1:RoutingRuleDescription" minOccurs="0"/>
                <xsd:element ref="ns2:Document_x0020_Author" minOccurs="0"/>
                <xsd:element ref="ns3:_Status"/>
                <xsd:element ref="ns2:Document_x0020_Confidentiality"/>
                <xsd:element ref="ns2:_dlc_DocId" minOccurs="0"/>
                <xsd:element ref="ns2:_dlc_DocIdUrl" minOccurs="0"/>
                <xsd:element ref="ns2:_dlc_DocIdPersistId" minOccurs="0"/>
                <xsd:element ref="ns2:ARM_x0020_Legacy_x0020_ID" minOccurs="0"/>
                <xsd:element ref="ns2:Current_x0020_Version" minOccurs="0"/>
                <xsd:element ref="ns2:j60c3ced31bb40378c6254d49035d966" minOccurs="0"/>
                <xsd:element ref="ns2:TaxCatchAll" minOccurs="0"/>
                <xsd:element ref="ns2:TaxCatchAllLabel" minOccurs="0"/>
                <xsd:element ref="ns4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2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ad5090-61a8-4b8c-ab70-68f4ff4d1933" elementFormDefault="qualified">
    <xsd:import namespace="http://schemas.microsoft.com/office/2006/documentManagement/types"/>
    <xsd:import namespace="http://schemas.microsoft.com/office/infopath/2007/PartnerControls"/>
    <xsd:element name="Document_x0020_Author" ma:index="3" nillable="true" ma:displayName="Document Author" ma:list="UserInfo" ma:SharePointGroup="0" ma:internalName="Document_x0020_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ument_x0020_Confidentiality" ma:index="5" ma:displayName="Document Confidentiality" ma:default="Confidential" ma:format="Dropdown" ma:internalName="Document_x0020_Confidentiality">
      <xsd:simpleType>
        <xsd:restriction base="dms:Choice">
          <xsd:enumeration value="Secret"/>
          <xsd:enumeration value="Confidential-Restricted"/>
          <xsd:enumeration value="Confidential"/>
          <xsd:enumeration value="Non-Confidential"/>
          <xsd:enumeration value="Personal"/>
        </xsd:restriction>
      </xsd:simpleType>
    </xsd:element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RM_x0020_Legacy_x0020_ID" ma:index="16" nillable="true" ma:displayName="ARM Legacy ID" ma:internalName="ARM_x0020_Legacy_x0020_ID">
      <xsd:simpleType>
        <xsd:restriction base="dms:Text">
          <xsd:maxLength value="255"/>
        </xsd:restriction>
      </xsd:simpleType>
    </xsd:element>
    <xsd:element name="Current_x0020_Version" ma:index="17" nillable="true" ma:displayName="Current Version" ma:description="The current version number of the file in SharePoint." ma:internalName="Current_x0020_Version" ma:readOnly="false">
      <xsd:simpleType>
        <xsd:restriction base="dms:Text">
          <xsd:maxLength value="255"/>
        </xsd:restriction>
      </xsd:simpleType>
    </xsd:element>
    <xsd:element name="j60c3ced31bb40378c6254d49035d966" ma:index="18" nillable="true" ma:taxonomy="true" ma:internalName="j60c3ced31bb40378c6254d49035d966" ma:taxonomyFieldName="Calendar_x0020_Year" ma:displayName="Calendar Year" ma:readOnly="false" ma:default="7;#2017|58467e81-5d99-44a5-abb5-12a016b65e9e" ma:fieldId="{360c3ced-31bb-4037-8c62-54d49035d966}" ma:sspId="982c6e79-63e2-4d63-9b21-99d1544b0b75" ma:termSetId="c604d99f-773e-49a6-a2c0-6d4bc754112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a9424fa9-fdb0-43c3-9a79-ae027323b92a}" ma:internalName="TaxCatchAll" ma:showField="CatchAllData" ma:web="f2ad5090-61a8-4b8c-ab70-68f4ff4d19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a9424fa9-fdb0-43c3-9a79-ae027323b92a}" ma:internalName="TaxCatchAllLabel" ma:readOnly="true" ma:showField="CatchAllDataLabel" ma:web="f2ad5090-61a8-4b8c-ab70-68f4ff4d19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4" ma:displayName="Status" ma:default="Not Started" ma:internalName="_Status" ma:readOnly="false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50e01-db07-4e41-9c32-b7a8e9fccc9b" elementFormDefault="qualified">
    <xsd:import namespace="http://schemas.microsoft.com/office/2006/documentManagement/types"/>
    <xsd:import namespace="http://schemas.microsoft.com/office/infopath/2007/PartnerControls"/>
    <xsd:element name="Category" ma:index="22" nillable="true" ma:displayName="Category" ma:format="Dropdown" ma:internalName="Category">
      <xsd:simpleType>
        <xsd:restriction base="dms:Choice">
          <xsd:enumeration value="Word Documents - UK"/>
          <xsd:enumeration value="Word Documents - US"/>
          <xsd:enumeration value="Board Presentation Templates"/>
          <xsd:enumeration value="Public Presentation Templates"/>
          <xsd:enumeration value="Private Presentation Templat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axOccurs="1" ma:displayName="Status">
          <xsd:simpleType xmlns:xs="http://www.w3.org/2001/XMLSchema">
            <xsd:restriction base="xsd:string">
              <xsd:minLength value="1"/>
            </xsd:restriction>
          </xsd:simpleType>
        </xsd:element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B61D4E06-5D3F-4994-A4A7-4BA626FA722D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0950e01-db07-4e41-9c32-b7a8e9fccc9b"/>
    <ds:schemaRef ds:uri="http://purl.org/dc/elements/1.1/"/>
    <ds:schemaRef ds:uri="http://schemas.microsoft.com/office/2006/metadata/properties"/>
    <ds:schemaRef ds:uri="f2ad5090-61a8-4b8c-ab70-68f4ff4d1933"/>
    <ds:schemaRef ds:uri="http://schemas.microsoft.com/sharepoint/v3"/>
    <ds:schemaRef ds:uri="http://schemas.microsoft.com/office/2006/documentManagement/types"/>
    <ds:schemaRef ds:uri="http://schemas.microsoft.com/sharepoint/v3/field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2EFBBFE-5AFC-4CAD-AD38-1CB870BDB2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7F2E56-8924-419D-99E9-79DB71144EB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675509F-A6F5-4147-861D-E4CC99F48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2ad5090-61a8-4b8c-ab70-68f4ff4d1933"/>
    <ds:schemaRef ds:uri="http://schemas.microsoft.com/sharepoint/v3/fields"/>
    <ds:schemaRef ds:uri="c0950e01-db07-4e41-9c32-b7a8e9fccc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C959113B-7FA4-40AB-AF85-5C5588D4771C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Arm_Education_PPT_template_2019</Template>
  <TotalTime>0</TotalTime>
  <Words>1518</Words>
  <Application>Microsoft Office PowerPoint</Application>
  <PresentationFormat>Widescreen</PresentationFormat>
  <Paragraphs>224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Arm_PPT_Public</vt:lpstr>
      <vt:lpstr>VISIO</vt:lpstr>
      <vt:lpstr>CMOS VLSI Design  Lecture 19: Test</vt:lpstr>
      <vt:lpstr>Learning Objectives</vt:lpstr>
      <vt:lpstr>Testing</vt:lpstr>
      <vt:lpstr>Logic Verification</vt:lpstr>
      <vt:lpstr>Silicon Debug</vt:lpstr>
      <vt:lpstr>Shmoo Plots</vt:lpstr>
      <vt:lpstr>Manufacturing Test</vt:lpstr>
      <vt:lpstr>Manufacturing Failures</vt:lpstr>
      <vt:lpstr>Stuck-At-Faults</vt:lpstr>
      <vt:lpstr>Examples</vt:lpstr>
      <vt:lpstr>Observability &amp; Controllability</vt:lpstr>
      <vt:lpstr>Test Pattern Generation</vt:lpstr>
      <vt:lpstr>Test Example</vt:lpstr>
      <vt:lpstr>Design for Test</vt:lpstr>
      <vt:lpstr>Scan</vt:lpstr>
      <vt:lpstr>Scannable Flip-flops</vt:lpstr>
      <vt:lpstr>ATPG</vt:lpstr>
      <vt:lpstr>Built-in Self-test</vt:lpstr>
      <vt:lpstr>PRSG</vt:lpstr>
      <vt:lpstr>BILBO</vt:lpstr>
      <vt:lpstr>Boundary Scan</vt:lpstr>
      <vt:lpstr>Boundary Scan Example</vt:lpstr>
      <vt:lpstr>Boundary Scan Interface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2019-04-08T13:00:08Z</dcterms:created>
  <dcterms:modified xsi:type="dcterms:W3CDTF">2020-08-19T17:04:07Z</dcterms:modified>
  <cp:category/>
  <cp:contentStatus>Published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45c40ffca3445d9bf3205a60bd2f6d6">
    <vt:lpwstr>Confidential|28d1025d-1415-4984-b35e-5b79e7d32b5c</vt:lpwstr>
  </property>
  <property fmtid="{D5CDD505-2E9C-101B-9397-08002B2CF9AE}" pid="3" name="TaxKeyword">
    <vt:lpwstr/>
  </property>
  <property fmtid="{D5CDD505-2E9C-101B-9397-08002B2CF9AE}" pid="4" name="_dlc_policyId">
    <vt:lpwstr>0x0101004E4B3E189D714F49A85ED613D6AE4F95|-1756139441</vt:lpwstr>
  </property>
  <property fmtid="{D5CDD505-2E9C-101B-9397-08002B2CF9AE}" pid="5" name="_dlc_DocIdItemGuid">
    <vt:lpwstr>e89a121e-355c-4cb1-879e-045fefeb8c84</vt:lpwstr>
  </property>
  <property fmtid="{D5CDD505-2E9C-101B-9397-08002B2CF9AE}" pid="6" name="_dlc_ItemStageId">
    <vt:lpwstr>1</vt:lpwstr>
  </property>
  <property fmtid="{D5CDD505-2E9C-101B-9397-08002B2CF9AE}" pid="7" name="j60c3ced31bb40378c6254d49035d966">
    <vt:lpwstr>2015|ee47c3e7-6a69-4f36-9adf-1007c8d399a4</vt:lpwstr>
  </property>
  <property fmtid="{D5CDD505-2E9C-101B-9397-08002B2CF9AE}" pid="8" name="vti_description">
    <vt:lpwstr/>
  </property>
  <property fmtid="{D5CDD505-2E9C-101B-9397-08002B2CF9AE}" pid="9" name="WorkflowChangePath">
    <vt:lpwstr>1069b4ef-e6f3-4ad7-8c8e-772136578697,10;</vt:lpwstr>
  </property>
  <property fmtid="{D5CDD505-2E9C-101B-9397-08002B2CF9AE}" pid="10" name="Confidentiality">
    <vt:lpwstr>1;#Confidential|28d1025d-1415-4984-b35e-5b79e7d32b5c</vt:lpwstr>
  </property>
  <property fmtid="{D5CDD505-2E9C-101B-9397-08002B2CF9AE}" pid="11" name="ContentTypeId">
    <vt:lpwstr>0x0101005C6975769EB1684CAB07571CAE07A11B0100BC81FA0C64ACC243A77959D9266C7751</vt:lpwstr>
  </property>
  <property fmtid="{D5CDD505-2E9C-101B-9397-08002B2CF9AE}" pid="12" name="Calendar Year">
    <vt:lpwstr>7;#2017|58467e81-5d99-44a5-abb5-12a016b65e9e</vt:lpwstr>
  </property>
  <property fmtid="{D5CDD505-2E9C-101B-9397-08002B2CF9AE}" pid="13" name="TaxCatchAll">
    <vt:lpwstr/>
  </property>
  <property fmtid="{D5CDD505-2E9C-101B-9397-08002B2CF9AE}" pid="14" name="TaxKeywordTaxHTField">
    <vt:lpwstr/>
  </property>
  <property fmtid="{D5CDD505-2E9C-101B-9397-08002B2CF9AE}" pid="15" name="ItemRetentionFormula">
    <vt:lpwstr/>
  </property>
  <property fmtid="{D5CDD505-2E9C-101B-9397-08002B2CF9AE}" pid="16" name="_dlc_LastRun">
    <vt:lpwstr>08/15/2015 23:02:11</vt:lpwstr>
  </property>
</Properties>
</file>